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1"/>
  </p:notesMasterIdLst>
  <p:sldIdLst>
    <p:sldId id="256" r:id="rId7"/>
    <p:sldId id="262" r:id="rId8"/>
    <p:sldId id="263" r:id="rId9"/>
    <p:sldId id="330" r:id="rId10"/>
    <p:sldId id="326" r:id="rId11"/>
    <p:sldId id="329" r:id="rId12"/>
    <p:sldId id="327" r:id="rId13"/>
    <p:sldId id="354" r:id="rId14"/>
    <p:sldId id="352" r:id="rId15"/>
    <p:sldId id="321" r:id="rId16"/>
    <p:sldId id="361" r:id="rId17"/>
    <p:sldId id="360" r:id="rId18"/>
    <p:sldId id="356" r:id="rId19"/>
    <p:sldId id="281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649F"/>
    <a:srgbClr val="5E80B0"/>
    <a:srgbClr val="7DB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75"/>
    <p:restoredTop sz="94660"/>
  </p:normalViewPr>
  <p:slideViewPr>
    <p:cSldViewPr snapToGrid="0" showGuides="1">
      <p:cViewPr varScale="1">
        <p:scale>
          <a:sx n="88" d="100"/>
          <a:sy n="88" d="100"/>
        </p:scale>
        <p:origin x="206" y="72"/>
      </p:cViewPr>
      <p:guideLst>
        <p:guide orient="horz" pos="2228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63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075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4DBC0E-06DF-4452-B21C-13EF073AF063}" type="datetimeFigureOut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2023/4/2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362963-EB39-4484-8798-F24902B1C5C8}" type="slidenum">
              <a:rPr kumimoji="0" lang="zh-CN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文本框 62"/>
          <p:cNvSpPr txBox="1"/>
          <p:nvPr/>
        </p:nvSpPr>
        <p:spPr>
          <a:xfrm>
            <a:off x="1325563" y="2968625"/>
            <a:ext cx="9402762" cy="922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主要业务活动营业收入</a:t>
            </a:r>
          </a:p>
        </p:txBody>
      </p:sp>
      <p:pic>
        <p:nvPicPr>
          <p:cNvPr id="6146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88" y="520065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任意多边形 47"/>
          <p:cNvSpPr/>
          <p:nvPr/>
        </p:nvSpPr>
        <p:spPr>
          <a:xfrm rot="5400000">
            <a:off x="5406231" y="-4683919"/>
            <a:ext cx="914400" cy="11736388"/>
          </a:xfrm>
          <a:custGeom>
            <a:avLst/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9" name="矩形 1068"/>
          <p:cNvSpPr/>
          <p:nvPr/>
        </p:nvSpPr>
        <p:spPr>
          <a:xfrm>
            <a:off x="9674225" y="3957638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9463088" y="3719513"/>
            <a:ext cx="474663" cy="474663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2106613" y="2343150"/>
            <a:ext cx="474663" cy="474663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2328863" y="2573338"/>
            <a:ext cx="474663" cy="474663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53" name="Text Box 3"/>
          <p:cNvSpPr/>
          <p:nvPr/>
        </p:nvSpPr>
        <p:spPr>
          <a:xfrm>
            <a:off x="3332163" y="4662488"/>
            <a:ext cx="5802312" cy="860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 algn="ctr">
              <a:spcBef>
                <a:spcPct val="50000"/>
              </a:spcBef>
              <a:buClrTx/>
              <a:buFontTx/>
            </a:pPr>
            <a:r>
              <a:rPr lang="zh-CN" altLang="en-US" sz="2000" dirty="0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endParaRPr lang="zh-CN" altLang="en-US" sz="2000" dirty="0">
              <a:solidFill>
                <a:srgbClr val="3366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spcBef>
                <a:spcPct val="50000"/>
              </a:spcBef>
              <a:buClrTx/>
              <a:buFontTx/>
            </a:pPr>
            <a:r>
              <a:rPr lang="zh-CN" altLang="en-US" sz="2000" dirty="0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2023年</a:t>
            </a:r>
            <a:r>
              <a:rPr lang="en-US" altLang="zh-CN" sz="2000" dirty="0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月</a:t>
            </a:r>
            <a:r>
              <a:rPr lang="en-US" altLang="en-US" sz="2000" dirty="0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日·包头</a:t>
            </a:r>
          </a:p>
        </p:txBody>
      </p:sp>
      <p:sp>
        <p:nvSpPr>
          <p:cNvPr id="2054" name="文本框 62"/>
          <p:cNvSpPr txBox="1"/>
          <p:nvPr/>
        </p:nvSpPr>
        <p:spPr>
          <a:xfrm>
            <a:off x="2059616" y="799783"/>
            <a:ext cx="8564880" cy="768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</a:pPr>
            <a:r>
              <a:rPr kumimoji="0" lang="zh-CN" altLang="en-US" sz="4400" kern="1200" cap="none" spc="0" normalizeH="0" baseline="0" noProof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第五次全国经济普查综合试点培训</a:t>
            </a:r>
          </a:p>
        </p:txBody>
      </p:sp>
      <p:pic>
        <p:nvPicPr>
          <p:cNvPr id="2" name="图片 1" descr="五经普LOGO透明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910" y="393700"/>
            <a:ext cx="1577975" cy="157797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03D4FAE-C1AD-C2FB-0B85-C73D1BD4F024}"/>
              </a:ext>
            </a:extLst>
          </p:cNvPr>
          <p:cNvSpPr/>
          <p:nvPr/>
        </p:nvSpPr>
        <p:spPr>
          <a:xfrm>
            <a:off x="9826625" y="4110038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A92CEC1-A033-F0B4-57BD-56A42DCFF2CA}"/>
              </a:ext>
            </a:extLst>
          </p:cNvPr>
          <p:cNvSpPr/>
          <p:nvPr/>
        </p:nvSpPr>
        <p:spPr>
          <a:xfrm>
            <a:off x="9615488" y="3871913"/>
            <a:ext cx="474663" cy="474663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725488" y="1289050"/>
            <a:ext cx="243840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文本框 16"/>
          <p:cNvSpPr txBox="1"/>
          <p:nvPr/>
        </p:nvSpPr>
        <p:spPr>
          <a:xfrm>
            <a:off x="1241902" y="1404938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填报依据</a:t>
            </a:r>
          </a:p>
        </p:txBody>
      </p:sp>
      <p:pic>
        <p:nvPicPr>
          <p:cNvPr id="9219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68425" y="2535238"/>
            <a:ext cx="9647238" cy="2503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《一套表单位分主要业务活动营业收入调查行业目录》</a:t>
            </a:r>
          </a:p>
          <a:p>
            <a:pPr marL="950595" marR="0" lvl="1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en-US" altLang="zh-CN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141</a:t>
            </a: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个行业</a:t>
            </a:r>
          </a:p>
          <a:p>
            <a:pPr marL="1407795" marR="0" lvl="2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en-US" altLang="zh-CN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29</a:t>
            </a: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</a:t>
            </a:r>
            <a:r>
              <a:rPr lang="en-US" altLang="zh-CN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位码行业</a:t>
            </a:r>
            <a:r>
              <a:rPr lang="en-US" altLang="zh-CN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&amp;112</a:t>
            </a: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</a:t>
            </a:r>
            <a:r>
              <a:rPr lang="en-US" altLang="zh-CN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位码行业</a:t>
            </a:r>
          </a:p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endParaRPr lang="zh-CN" altLang="en-US" sz="2800" noProof="1">
              <a:solidFill>
                <a:srgbClr val="3366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五经普LOGO透明底（长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725488" y="1289050"/>
            <a:ext cx="243840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文本框 16"/>
          <p:cNvSpPr txBox="1"/>
          <p:nvPr/>
        </p:nvSpPr>
        <p:spPr>
          <a:xfrm>
            <a:off x="1241902" y="1404938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填报依据</a:t>
            </a:r>
          </a:p>
        </p:txBody>
      </p:sp>
      <p:pic>
        <p:nvPicPr>
          <p:cNvPr id="9219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8172" y="782978"/>
            <a:ext cx="4332625" cy="58556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5080" y="782977"/>
            <a:ext cx="4290636" cy="58556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431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725488" y="1289050"/>
            <a:ext cx="243840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文本框 16"/>
          <p:cNvSpPr txBox="1"/>
          <p:nvPr/>
        </p:nvSpPr>
        <p:spPr>
          <a:xfrm>
            <a:off x="1241902" y="1404938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报表审核</a:t>
            </a:r>
          </a:p>
        </p:txBody>
      </p:sp>
      <p:pic>
        <p:nvPicPr>
          <p:cNvPr id="9219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68425" y="2535238"/>
            <a:ext cx="9647238" cy="295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zh-CN" sz="2800">
                <a:solidFill>
                  <a:srgbClr val="336699"/>
                </a:solidFill>
                <a:latin typeface="微软雅黑" panose="020B0503020204020204" pitchFamily="34" charset="-122"/>
                <a:sym typeface="+mn-ea"/>
              </a:rPr>
              <a:t>营业收入(</a:t>
            </a:r>
            <a:r>
              <a:rPr lang="en-US" altLang="zh-CN" sz="2800">
                <a:solidFill>
                  <a:srgbClr val="336699"/>
                </a:solidFill>
                <a:latin typeface="微软雅黑" panose="020B0503020204020204" pitchFamily="34" charset="-122"/>
                <a:sym typeface="+mn-ea"/>
              </a:rPr>
              <a:t>3</a:t>
            </a:r>
            <a:r>
              <a:rPr lang="zh-CN" altLang="zh-CN" sz="2800">
                <a:solidFill>
                  <a:srgbClr val="336699"/>
                </a:solidFill>
                <a:latin typeface="微软雅黑" panose="020B0503020204020204" pitchFamily="34" charset="-122"/>
                <a:sym typeface="+mn-ea"/>
              </a:rPr>
              <a:t>01)≥非工业营业收入(01)</a:t>
            </a:r>
          </a:p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zh-CN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非工业营业收入(01)≥各主要业务活动营业收入之和(02＋03＋04＋05…)≥非工业营业收入(01)×90%</a:t>
            </a:r>
          </a:p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zh-CN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主要业务活动1营业收入(02)≥主要业务活动2营业收入(03)≥主要业务活动3营业收入(04)≥……</a:t>
            </a:r>
          </a:p>
        </p:txBody>
      </p:sp>
      <p:pic>
        <p:nvPicPr>
          <p:cNvPr id="7" name="图片 6" descr="五经普LOGO透明底（长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725488" y="1289050"/>
            <a:ext cx="243840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文本框 16"/>
          <p:cNvSpPr txBox="1"/>
          <p:nvPr/>
        </p:nvSpPr>
        <p:spPr>
          <a:xfrm>
            <a:off x="1241902" y="1404938"/>
            <a:ext cx="140716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报表审核</a:t>
            </a:r>
          </a:p>
        </p:txBody>
      </p:sp>
      <p:pic>
        <p:nvPicPr>
          <p:cNvPr id="9219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68425" y="2535238"/>
            <a:ext cx="9647238" cy="358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zh-CN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规模以上工业</a:t>
            </a:r>
            <a:endParaRPr lang="en-US" altLang="zh-CN" sz="2800" noProof="1">
              <a:solidFill>
                <a:srgbClr val="3366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950595" lvl="1" indent="-457200">
              <a:lnSpc>
                <a:spcPct val="125000"/>
              </a:lnSpc>
              <a:spcBef>
                <a:spcPct val="20000"/>
              </a:spcBef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非工业营业收入</a:t>
            </a:r>
            <a:r>
              <a:rPr lang="en-US" altLang="zh-CN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(01)«</a:t>
            </a: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营业收入</a:t>
            </a:r>
            <a:r>
              <a:rPr lang="en-US" altLang="zh-CN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(301)</a:t>
            </a:r>
          </a:p>
          <a:p>
            <a:pPr marL="493395" indent="-457200">
              <a:lnSpc>
                <a:spcPct val="125000"/>
              </a:lnSpc>
              <a:spcBef>
                <a:spcPct val="20000"/>
              </a:spcBef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有总承包和专业承包资质的建筑业、限额以上批发和零售业、限额以上住宿和餐饮业、房地产开发经营业、规模以上服务业</a:t>
            </a:r>
            <a:endParaRPr lang="en-US" altLang="zh-CN" sz="2800" noProof="1">
              <a:solidFill>
                <a:srgbClr val="3366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950595" lvl="1" indent="-457200">
              <a:lnSpc>
                <a:spcPct val="125000"/>
              </a:lnSpc>
              <a:spcBef>
                <a:spcPct val="20000"/>
              </a:spcBef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非工业营业</a:t>
            </a: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sym typeface="+mn-ea"/>
              </a:rPr>
              <a:t>收入</a:t>
            </a:r>
            <a:r>
              <a:rPr lang="en-US" altLang="zh-CN" sz="2800" noProof="1">
                <a:solidFill>
                  <a:srgbClr val="336699"/>
                </a:solidFill>
                <a:latin typeface="微软雅黑" panose="020B0503020204020204" pitchFamily="34" charset="-122"/>
                <a:sym typeface="+mn-ea"/>
              </a:rPr>
              <a:t>(01)</a:t>
            </a:r>
            <a:r>
              <a:rPr lang="zh-CN" altLang="en-US" sz="2800" dirty="0">
                <a:solidFill>
                  <a:srgbClr val="336699"/>
                </a:solidFill>
                <a:latin typeface="微软雅黑" panose="020B0503020204020204" pitchFamily="34" charset="-122"/>
              </a:rPr>
              <a:t>≈</a:t>
            </a: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sym typeface="+mn-ea"/>
              </a:rPr>
              <a:t>营业</a:t>
            </a: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收入</a:t>
            </a:r>
            <a:r>
              <a:rPr lang="en-US" altLang="zh-CN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(301)</a:t>
            </a:r>
            <a:endParaRPr lang="zh-CN" altLang="en-US" sz="2800" noProof="1">
              <a:solidFill>
                <a:srgbClr val="3366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五经普LOGO透明底（长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88" y="520065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文本框 62"/>
          <p:cNvSpPr txBox="1"/>
          <p:nvPr/>
        </p:nvSpPr>
        <p:spPr>
          <a:xfrm>
            <a:off x="4441825" y="2686050"/>
            <a:ext cx="4214813" cy="13223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8000" b="1" dirty="0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谢</a:t>
            </a:r>
            <a:r>
              <a:rPr lang="en-US" altLang="zh-CN" sz="8000" b="1" dirty="0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</a:t>
            </a:r>
            <a:r>
              <a:rPr lang="zh-CN" altLang="en-US" sz="8000" b="1" dirty="0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谢！</a:t>
            </a:r>
            <a:r>
              <a:rPr lang="zh-CN" altLang="en-US" sz="6600" b="1" dirty="0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1069" name="矩形 1068"/>
          <p:cNvSpPr/>
          <p:nvPr/>
        </p:nvSpPr>
        <p:spPr>
          <a:xfrm>
            <a:off x="10906125" y="4237038"/>
            <a:ext cx="476250" cy="4762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10637838" y="4008438"/>
            <a:ext cx="474663" cy="474663"/>
          </a:xfrm>
          <a:prstGeom prst="rect">
            <a:avLst/>
          </a:prstGeom>
          <a:solidFill>
            <a:srgbClr val="4B649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8" name="矩形 117"/>
          <p:cNvSpPr/>
          <p:nvPr/>
        </p:nvSpPr>
        <p:spPr>
          <a:xfrm>
            <a:off x="1262063" y="2146300"/>
            <a:ext cx="474663" cy="474663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460500" y="2386013"/>
            <a:ext cx="474663" cy="474663"/>
          </a:xfrm>
          <a:prstGeom prst="rect">
            <a:avLst/>
          </a:prstGeom>
          <a:solidFill>
            <a:srgbClr val="4B649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五经普LOGO透明底（长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50" y="-224790"/>
            <a:ext cx="3695065" cy="11550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553" y="525653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176" name="组合 36"/>
          <p:cNvGrpSpPr/>
          <p:nvPr/>
        </p:nvGrpSpPr>
        <p:grpSpPr>
          <a:xfrm>
            <a:off x="2782626" y="4100004"/>
            <a:ext cx="576262" cy="576000"/>
            <a:chOff x="5288161" y="2234042"/>
            <a:chExt cx="1607262" cy="1607262"/>
          </a:xfrm>
        </p:grpSpPr>
        <p:sp>
          <p:nvSpPr>
            <p:cNvPr id="27" name="椭圆 26"/>
            <p:cNvSpPr/>
            <p:nvPr/>
          </p:nvSpPr>
          <p:spPr>
            <a:xfrm>
              <a:off x="5288161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5397973" y="2335869"/>
              <a:ext cx="1387637" cy="13876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79" name="KSO_Shape"/>
            <p:cNvSpPr/>
            <p:nvPr/>
          </p:nvSpPr>
          <p:spPr>
            <a:xfrm>
              <a:off x="5547153" y="2697761"/>
              <a:ext cx="1089278" cy="662788"/>
            </a:xfrm>
            <a:custGeom>
              <a:avLst/>
              <a:gdLst/>
              <a:ahLst/>
              <a:cxnLst>
                <a:cxn ang="0">
                  <a:pos x="844045" y="356609"/>
                </a:cxn>
                <a:cxn ang="0">
                  <a:pos x="561681" y="235522"/>
                </a:cxn>
                <a:cxn ang="0">
                  <a:pos x="243848" y="356609"/>
                </a:cxn>
                <a:cxn ang="0">
                  <a:pos x="155176" y="319756"/>
                </a:cxn>
                <a:cxn ang="0">
                  <a:pos x="155176" y="428374"/>
                </a:cxn>
                <a:cxn ang="0">
                  <a:pos x="179283" y="461624"/>
                </a:cxn>
                <a:cxn ang="0">
                  <a:pos x="154622" y="494874"/>
                </a:cxn>
                <a:cxn ang="0">
                  <a:pos x="180946" y="611804"/>
                </a:cxn>
                <a:cxn ang="0">
                  <a:pos x="103358" y="611804"/>
                </a:cxn>
                <a:cxn ang="0">
                  <a:pos x="129960" y="494320"/>
                </a:cxn>
                <a:cxn ang="0">
                  <a:pos x="108346" y="461624"/>
                </a:cxn>
                <a:cxn ang="0">
                  <a:pos x="129128" y="429205"/>
                </a:cxn>
                <a:cxn ang="0">
                  <a:pos x="129128" y="308950"/>
                </a:cxn>
                <a:cxn ang="0">
                  <a:pos x="0" y="254918"/>
                </a:cxn>
                <a:cxn ang="0">
                  <a:pos x="568054" y="0"/>
                </a:cxn>
                <a:cxn ang="0">
                  <a:pos x="1089278" y="258243"/>
                </a:cxn>
                <a:cxn ang="0">
                  <a:pos x="844045" y="356609"/>
                </a:cxn>
                <a:cxn ang="0">
                  <a:pos x="555307" y="297035"/>
                </a:cxn>
                <a:cxn ang="0">
                  <a:pos x="811624" y="384040"/>
                </a:cxn>
                <a:cxn ang="0">
                  <a:pos x="811624" y="594902"/>
                </a:cxn>
                <a:cxn ang="0">
                  <a:pos x="542284" y="662788"/>
                </a:cxn>
                <a:cxn ang="0">
                  <a:pos x="304532" y="594902"/>
                </a:cxn>
                <a:cxn ang="0">
                  <a:pos x="304532" y="384040"/>
                </a:cxn>
                <a:cxn ang="0">
                  <a:pos x="555307" y="297035"/>
                </a:cxn>
                <a:cxn ang="0">
                  <a:pos x="551982" y="623996"/>
                </a:cxn>
                <a:cxn ang="0">
                  <a:pos x="758698" y="572458"/>
                </a:cxn>
                <a:cxn ang="0">
                  <a:pos x="551982" y="520643"/>
                </a:cxn>
                <a:cxn ang="0">
                  <a:pos x="345543" y="572458"/>
                </a:cxn>
                <a:cxn ang="0">
                  <a:pos x="551982" y="623996"/>
                </a:cxn>
              </a:cxnLst>
              <a:rect l="0" t="0" r="0" b="0"/>
              <a:pathLst>
                <a:path w="3931" h="2392">
                  <a:moveTo>
                    <a:pt x="3046" y="1287"/>
                  </a:moveTo>
                  <a:cubicBezTo>
                    <a:pt x="3046" y="1287"/>
                    <a:pt x="2618" y="850"/>
                    <a:pt x="2027" y="850"/>
                  </a:cubicBezTo>
                  <a:cubicBezTo>
                    <a:pt x="1450" y="850"/>
                    <a:pt x="880" y="1287"/>
                    <a:pt x="880" y="1287"/>
                  </a:cubicBezTo>
                  <a:cubicBezTo>
                    <a:pt x="560" y="1154"/>
                    <a:pt x="560" y="1154"/>
                    <a:pt x="560" y="1154"/>
                  </a:cubicBezTo>
                  <a:cubicBezTo>
                    <a:pt x="560" y="1546"/>
                    <a:pt x="560" y="1546"/>
                    <a:pt x="560" y="1546"/>
                  </a:cubicBezTo>
                  <a:cubicBezTo>
                    <a:pt x="610" y="1563"/>
                    <a:pt x="647" y="1610"/>
                    <a:pt x="647" y="1666"/>
                  </a:cubicBezTo>
                  <a:cubicBezTo>
                    <a:pt x="647" y="1723"/>
                    <a:pt x="609" y="1769"/>
                    <a:pt x="558" y="1786"/>
                  </a:cubicBezTo>
                  <a:cubicBezTo>
                    <a:pt x="653" y="2208"/>
                    <a:pt x="653" y="2208"/>
                    <a:pt x="653" y="2208"/>
                  </a:cubicBezTo>
                  <a:cubicBezTo>
                    <a:pt x="373" y="2208"/>
                    <a:pt x="373" y="2208"/>
                    <a:pt x="373" y="2208"/>
                  </a:cubicBezTo>
                  <a:cubicBezTo>
                    <a:pt x="469" y="1784"/>
                    <a:pt x="469" y="1784"/>
                    <a:pt x="469" y="1784"/>
                  </a:cubicBezTo>
                  <a:cubicBezTo>
                    <a:pt x="423" y="1764"/>
                    <a:pt x="391" y="1719"/>
                    <a:pt x="391" y="1666"/>
                  </a:cubicBezTo>
                  <a:cubicBezTo>
                    <a:pt x="391" y="1614"/>
                    <a:pt x="422" y="1570"/>
                    <a:pt x="466" y="1549"/>
                  </a:cubicBezTo>
                  <a:cubicBezTo>
                    <a:pt x="466" y="1115"/>
                    <a:pt x="466" y="1115"/>
                    <a:pt x="466" y="1115"/>
                  </a:cubicBezTo>
                  <a:cubicBezTo>
                    <a:pt x="0" y="920"/>
                    <a:pt x="0" y="920"/>
                    <a:pt x="0" y="920"/>
                  </a:cubicBezTo>
                  <a:cubicBezTo>
                    <a:pt x="2050" y="0"/>
                    <a:pt x="2050" y="0"/>
                    <a:pt x="2050" y="0"/>
                  </a:cubicBezTo>
                  <a:cubicBezTo>
                    <a:pt x="3931" y="932"/>
                    <a:pt x="3931" y="932"/>
                    <a:pt x="3931" y="932"/>
                  </a:cubicBezTo>
                  <a:lnTo>
                    <a:pt x="3046" y="1287"/>
                  </a:lnTo>
                  <a:close/>
                  <a:moveTo>
                    <a:pt x="2004" y="1072"/>
                  </a:moveTo>
                  <a:cubicBezTo>
                    <a:pt x="2598" y="1072"/>
                    <a:pt x="2929" y="1386"/>
                    <a:pt x="2929" y="1386"/>
                  </a:cubicBezTo>
                  <a:cubicBezTo>
                    <a:pt x="2929" y="2147"/>
                    <a:pt x="2929" y="2147"/>
                    <a:pt x="2929" y="2147"/>
                  </a:cubicBezTo>
                  <a:cubicBezTo>
                    <a:pt x="2929" y="2147"/>
                    <a:pt x="2586" y="2392"/>
                    <a:pt x="1957" y="2392"/>
                  </a:cubicBezTo>
                  <a:cubicBezTo>
                    <a:pt x="1328" y="2392"/>
                    <a:pt x="1099" y="2147"/>
                    <a:pt x="1099" y="2147"/>
                  </a:cubicBezTo>
                  <a:cubicBezTo>
                    <a:pt x="1099" y="1386"/>
                    <a:pt x="1099" y="1386"/>
                    <a:pt x="1099" y="1386"/>
                  </a:cubicBezTo>
                  <a:cubicBezTo>
                    <a:pt x="1099" y="1386"/>
                    <a:pt x="1410" y="1072"/>
                    <a:pt x="2004" y="1072"/>
                  </a:cubicBezTo>
                  <a:close/>
                  <a:moveTo>
                    <a:pt x="1992" y="2252"/>
                  </a:moveTo>
                  <a:cubicBezTo>
                    <a:pt x="2404" y="2252"/>
                    <a:pt x="2738" y="2168"/>
                    <a:pt x="2738" y="2066"/>
                  </a:cubicBezTo>
                  <a:cubicBezTo>
                    <a:pt x="2738" y="1963"/>
                    <a:pt x="2404" y="1879"/>
                    <a:pt x="1992" y="1879"/>
                  </a:cubicBezTo>
                  <a:cubicBezTo>
                    <a:pt x="1581" y="1879"/>
                    <a:pt x="1247" y="1963"/>
                    <a:pt x="1247" y="2066"/>
                  </a:cubicBezTo>
                  <a:cubicBezTo>
                    <a:pt x="1247" y="2168"/>
                    <a:pt x="1581" y="2252"/>
                    <a:pt x="1992" y="2252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4" name="组合 34"/>
          <p:cNvGrpSpPr/>
          <p:nvPr/>
        </p:nvGrpSpPr>
        <p:grpSpPr>
          <a:xfrm>
            <a:off x="2782626" y="2249615"/>
            <a:ext cx="576263" cy="576000"/>
            <a:chOff x="1131485" y="2234042"/>
            <a:chExt cx="1607262" cy="1607262"/>
          </a:xfrm>
        </p:grpSpPr>
        <p:sp>
          <p:nvSpPr>
            <p:cNvPr id="25" name="椭圆 24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241297" y="2343856"/>
              <a:ext cx="1387637" cy="13876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87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839090" y="366042"/>
                </a:cxn>
                <a:cxn ang="0">
                  <a:pos x="863104" y="366042"/>
                </a:cxn>
                <a:cxn ang="0">
                  <a:pos x="902746" y="441180"/>
                </a:cxn>
                <a:cxn ang="0">
                  <a:pos x="706823" y="736389"/>
                </a:cxn>
                <a:cxn ang="0">
                  <a:pos x="660701" y="759273"/>
                </a:cxn>
                <a:cxn ang="0">
                  <a:pos x="545586" y="759273"/>
                </a:cxn>
                <a:cxn ang="0">
                  <a:pos x="545586" y="852336"/>
                </a:cxn>
                <a:cxn ang="0">
                  <a:pos x="530339" y="877509"/>
                </a:cxn>
                <a:cxn ang="0">
                  <a:pos x="516236" y="880942"/>
                </a:cxn>
                <a:cxn ang="0">
                  <a:pos x="498320" y="875602"/>
                </a:cxn>
                <a:cxn ang="0">
                  <a:pos x="408745" y="814959"/>
                </a:cxn>
                <a:cxn ang="0">
                  <a:pos x="321074" y="875602"/>
                </a:cxn>
                <a:cxn ang="0">
                  <a:pos x="289056" y="877509"/>
                </a:cxn>
                <a:cxn ang="0">
                  <a:pos x="272665" y="852336"/>
                </a:cxn>
                <a:cxn ang="0">
                  <a:pos x="272665" y="619678"/>
                </a:cxn>
                <a:cxn ang="0">
                  <a:pos x="321837" y="521275"/>
                </a:cxn>
                <a:cxn ang="0">
                  <a:pos x="337465" y="517080"/>
                </a:cxn>
                <a:cxn ang="0">
                  <a:pos x="577605" y="517080"/>
                </a:cxn>
                <a:cxn ang="0">
                  <a:pos x="544824" y="637986"/>
                </a:cxn>
                <a:cxn ang="0">
                  <a:pos x="632113" y="637986"/>
                </a:cxn>
                <a:cxn ang="0">
                  <a:pos x="839090" y="366042"/>
                </a:cxn>
                <a:cxn ang="0">
                  <a:pos x="620142" y="13"/>
                </a:cxn>
                <a:cxn ang="0">
                  <a:pos x="832163" y="13977"/>
                </a:cxn>
                <a:cxn ang="0">
                  <a:pos x="870659" y="89869"/>
                </a:cxn>
                <a:cxn ang="0">
                  <a:pos x="630157" y="403735"/>
                </a:cxn>
                <a:cxn ang="0">
                  <a:pos x="586707" y="424329"/>
                </a:cxn>
                <a:cxn ang="0">
                  <a:pos x="224239" y="424329"/>
                </a:cxn>
                <a:cxn ang="0">
                  <a:pos x="116756" y="556282"/>
                </a:cxn>
                <a:cxn ang="0">
                  <a:pos x="182694" y="632175"/>
                </a:cxn>
                <a:cxn ang="0">
                  <a:pos x="211661" y="637895"/>
                </a:cxn>
                <a:cxn ang="0">
                  <a:pos x="211661" y="759170"/>
                </a:cxn>
                <a:cxn ang="0">
                  <a:pos x="5462" y="581071"/>
                </a:cxn>
                <a:cxn ang="0">
                  <a:pos x="6605" y="480390"/>
                </a:cxn>
                <a:cxn ang="0">
                  <a:pos x="275693" y="68131"/>
                </a:cxn>
                <a:cxn ang="0">
                  <a:pos x="356877" y="23130"/>
                </a:cxn>
                <a:cxn ang="0">
                  <a:pos x="620142" y="13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4B649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188" name="组合 35"/>
          <p:cNvGrpSpPr/>
          <p:nvPr/>
        </p:nvGrpSpPr>
        <p:grpSpPr>
          <a:xfrm>
            <a:off x="2782626" y="3168776"/>
            <a:ext cx="574675" cy="576000"/>
            <a:chOff x="3209823" y="2234042"/>
            <a:chExt cx="1607262" cy="1607262"/>
          </a:xfrm>
        </p:grpSpPr>
        <p:sp>
          <p:nvSpPr>
            <p:cNvPr id="26" name="椭圆 25"/>
            <p:cNvSpPr/>
            <p:nvPr/>
          </p:nvSpPr>
          <p:spPr>
            <a:xfrm>
              <a:off x="3209823" y="2234042"/>
              <a:ext cx="1607262" cy="1607262"/>
            </a:xfrm>
            <a:prstGeom prst="ellipse">
              <a:avLst/>
            </a:prstGeom>
            <a:solidFill>
              <a:srgbClr val="4B649F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3319637" y="2343856"/>
              <a:ext cx="1387635" cy="138763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B64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3551242" y="2597423"/>
              <a:ext cx="924424" cy="880500"/>
            </a:xfrm>
            <a:custGeom>
              <a:avLst/>
              <a:gdLst>
                <a:gd name="T0" fmla="*/ 2147483646 w 5871"/>
                <a:gd name="T1" fmla="*/ 2147483646 h 5585"/>
                <a:gd name="T2" fmla="*/ 2147483646 w 5871"/>
                <a:gd name="T3" fmla="*/ 2147483646 h 5585"/>
                <a:gd name="T4" fmla="*/ 2147483646 w 5871"/>
                <a:gd name="T5" fmla="*/ 2147483646 h 5585"/>
                <a:gd name="T6" fmla="*/ 2147483646 w 5871"/>
                <a:gd name="T7" fmla="*/ 2147483646 h 5585"/>
                <a:gd name="T8" fmla="*/ 2147483646 w 5871"/>
                <a:gd name="T9" fmla="*/ 2147483646 h 5585"/>
                <a:gd name="T10" fmla="*/ 2147483646 w 5871"/>
                <a:gd name="T11" fmla="*/ 2147483646 h 5585"/>
                <a:gd name="T12" fmla="*/ 2147483646 w 5871"/>
                <a:gd name="T13" fmla="*/ 2147483646 h 5585"/>
                <a:gd name="T14" fmla="*/ 2147483646 w 5871"/>
                <a:gd name="T15" fmla="*/ 2147483646 h 5585"/>
                <a:gd name="T16" fmla="*/ 2147483646 w 5871"/>
                <a:gd name="T17" fmla="*/ 2147483646 h 5585"/>
                <a:gd name="T18" fmla="*/ 2147483646 w 5871"/>
                <a:gd name="T19" fmla="*/ 2147483646 h 5585"/>
                <a:gd name="T20" fmla="*/ 2147483646 w 5871"/>
                <a:gd name="T21" fmla="*/ 2147483646 h 5585"/>
                <a:gd name="T22" fmla="*/ 2147483646 w 5871"/>
                <a:gd name="T23" fmla="*/ 2147483646 h 5585"/>
                <a:gd name="T24" fmla="*/ 2147483646 w 5871"/>
                <a:gd name="T25" fmla="*/ 2147483646 h 5585"/>
                <a:gd name="T26" fmla="*/ 2147483646 w 5871"/>
                <a:gd name="T27" fmla="*/ 2147483646 h 5585"/>
                <a:gd name="T28" fmla="*/ 2147483646 w 5871"/>
                <a:gd name="T29" fmla="*/ 2147483646 h 5585"/>
                <a:gd name="T30" fmla="*/ 2147483646 w 5871"/>
                <a:gd name="T31" fmla="*/ 2147483646 h 5585"/>
                <a:gd name="T32" fmla="*/ 2147483646 w 5871"/>
                <a:gd name="T33" fmla="*/ 2147483646 h 5585"/>
                <a:gd name="T34" fmla="*/ 2147483646 w 5871"/>
                <a:gd name="T35" fmla="*/ 2147483646 h 5585"/>
                <a:gd name="T36" fmla="*/ 2147483646 w 5871"/>
                <a:gd name="T37" fmla="*/ 2147483646 h 5585"/>
                <a:gd name="T38" fmla="*/ 2147483646 w 5871"/>
                <a:gd name="T39" fmla="*/ 2147483646 h 5585"/>
                <a:gd name="T40" fmla="*/ 2147483646 w 5871"/>
                <a:gd name="T41" fmla="*/ 2147483646 h 5585"/>
                <a:gd name="T42" fmla="*/ 2147483646 w 5871"/>
                <a:gd name="T43" fmla="*/ 2147483646 h 5585"/>
                <a:gd name="T44" fmla="*/ 2147483646 w 5871"/>
                <a:gd name="T45" fmla="*/ 2147483646 h 5585"/>
                <a:gd name="T46" fmla="*/ 2147483646 w 5871"/>
                <a:gd name="T47" fmla="*/ 2147483646 h 5585"/>
                <a:gd name="T48" fmla="*/ 2147483646 w 5871"/>
                <a:gd name="T49" fmla="*/ 2147483646 h 5585"/>
                <a:gd name="T50" fmla="*/ 2147483646 w 5871"/>
                <a:gd name="T51" fmla="*/ 2147483646 h 5585"/>
                <a:gd name="T52" fmla="*/ 2147483646 w 5871"/>
                <a:gd name="T53" fmla="*/ 2147483646 h 5585"/>
                <a:gd name="T54" fmla="*/ 2147483646 w 5871"/>
                <a:gd name="T55" fmla="*/ 2147483646 h 5585"/>
                <a:gd name="T56" fmla="*/ 2147483646 w 5871"/>
                <a:gd name="T57" fmla="*/ 2147483646 h 5585"/>
                <a:gd name="T58" fmla="*/ 2147483646 w 5871"/>
                <a:gd name="T59" fmla="*/ 2147483646 h 5585"/>
                <a:gd name="T60" fmla="*/ 2147483646 w 5871"/>
                <a:gd name="T61" fmla="*/ 2147483646 h 5585"/>
                <a:gd name="T62" fmla="*/ 2147483646 w 5871"/>
                <a:gd name="T63" fmla="*/ 2147483646 h 5585"/>
                <a:gd name="T64" fmla="*/ 2147483646 w 5871"/>
                <a:gd name="T65" fmla="*/ 2147483646 h 5585"/>
                <a:gd name="T66" fmla="*/ 2147483646 w 5871"/>
                <a:gd name="T67" fmla="*/ 2147483646 h 5585"/>
                <a:gd name="T68" fmla="*/ 2147483646 w 5871"/>
                <a:gd name="T69" fmla="*/ 2147483646 h 5585"/>
                <a:gd name="T70" fmla="*/ 2147483646 w 5871"/>
                <a:gd name="T71" fmla="*/ 2147483646 h 5585"/>
                <a:gd name="T72" fmla="*/ 2147483646 w 5871"/>
                <a:gd name="T73" fmla="*/ 2147483646 h 5585"/>
                <a:gd name="T74" fmla="*/ 2147483646 w 5871"/>
                <a:gd name="T75" fmla="*/ 2147483646 h 5585"/>
                <a:gd name="T76" fmla="*/ 2147483646 w 5871"/>
                <a:gd name="T77" fmla="*/ 2147483646 h 5585"/>
                <a:gd name="T78" fmla="*/ 2147483646 w 5871"/>
                <a:gd name="T79" fmla="*/ 2147483646 h 5585"/>
                <a:gd name="T80" fmla="*/ 2147483646 w 5871"/>
                <a:gd name="T81" fmla="*/ 2147483646 h 5585"/>
                <a:gd name="T82" fmla="*/ 2147483646 w 5871"/>
                <a:gd name="T83" fmla="*/ 2147483646 h 5585"/>
                <a:gd name="T84" fmla="*/ 2147483646 w 5871"/>
                <a:gd name="T85" fmla="*/ 2147483646 h 5585"/>
                <a:gd name="T86" fmla="*/ 2147483646 w 5871"/>
                <a:gd name="T87" fmla="*/ 2147483646 h 5585"/>
                <a:gd name="T88" fmla="*/ 2147483646 w 5871"/>
                <a:gd name="T89" fmla="*/ 2147483646 h 5585"/>
                <a:gd name="T90" fmla="*/ 2147483646 w 5871"/>
                <a:gd name="T91" fmla="*/ 2147483646 h 5585"/>
                <a:gd name="T92" fmla="*/ 2147483646 w 5871"/>
                <a:gd name="T93" fmla="*/ 2147483646 h 5585"/>
                <a:gd name="T94" fmla="*/ 2147483646 w 5871"/>
                <a:gd name="T95" fmla="*/ 2147483646 h 5585"/>
                <a:gd name="T96" fmla="*/ 2147483646 w 5871"/>
                <a:gd name="T97" fmla="*/ 2147483646 h 5585"/>
                <a:gd name="T98" fmla="*/ 2147483646 w 5871"/>
                <a:gd name="T99" fmla="*/ 2147483646 h 5585"/>
                <a:gd name="T100" fmla="*/ 2147483646 w 5871"/>
                <a:gd name="T101" fmla="*/ 2147483646 h 5585"/>
                <a:gd name="T102" fmla="*/ 2147483646 w 5871"/>
                <a:gd name="T103" fmla="*/ 2147483646 h 5585"/>
                <a:gd name="T104" fmla="*/ 0 w 5871"/>
                <a:gd name="T105" fmla="*/ 2147483646 h 5585"/>
                <a:gd name="T106" fmla="*/ 2147483646 w 5871"/>
                <a:gd name="T107" fmla="*/ 0 h 5585"/>
                <a:gd name="T108" fmla="*/ 2147483646 w 5871"/>
                <a:gd name="T109" fmla="*/ 2147483646 h 5585"/>
                <a:gd name="T110" fmla="*/ 2147483646 w 5871"/>
                <a:gd name="T111" fmla="*/ 2147483646 h 558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5871" h="5585">
                  <a:moveTo>
                    <a:pt x="774" y="374"/>
                  </a:moveTo>
                  <a:lnTo>
                    <a:pt x="774" y="1910"/>
                  </a:lnTo>
                  <a:lnTo>
                    <a:pt x="5107" y="1910"/>
                  </a:lnTo>
                  <a:lnTo>
                    <a:pt x="5107" y="374"/>
                  </a:lnTo>
                  <a:lnTo>
                    <a:pt x="774" y="374"/>
                  </a:lnTo>
                  <a:close/>
                  <a:moveTo>
                    <a:pt x="1597" y="3265"/>
                  </a:moveTo>
                  <a:lnTo>
                    <a:pt x="1597" y="3265"/>
                  </a:lnTo>
                  <a:lnTo>
                    <a:pt x="1591" y="3265"/>
                  </a:lnTo>
                  <a:lnTo>
                    <a:pt x="1587" y="3265"/>
                  </a:lnTo>
                  <a:lnTo>
                    <a:pt x="1586" y="3265"/>
                  </a:lnTo>
                  <a:lnTo>
                    <a:pt x="1581" y="3265"/>
                  </a:lnTo>
                  <a:lnTo>
                    <a:pt x="1576" y="3265"/>
                  </a:lnTo>
                  <a:lnTo>
                    <a:pt x="1571" y="3265"/>
                  </a:lnTo>
                  <a:lnTo>
                    <a:pt x="1570" y="3265"/>
                  </a:lnTo>
                  <a:lnTo>
                    <a:pt x="1566" y="3265"/>
                  </a:lnTo>
                  <a:lnTo>
                    <a:pt x="1560" y="3265"/>
                  </a:lnTo>
                  <a:lnTo>
                    <a:pt x="1555" y="3265"/>
                  </a:lnTo>
                  <a:lnTo>
                    <a:pt x="1550" y="3265"/>
                  </a:lnTo>
                  <a:lnTo>
                    <a:pt x="1545" y="3265"/>
                  </a:lnTo>
                  <a:lnTo>
                    <a:pt x="1540" y="3265"/>
                  </a:lnTo>
                  <a:lnTo>
                    <a:pt x="1539" y="3265"/>
                  </a:lnTo>
                  <a:lnTo>
                    <a:pt x="1535" y="3265"/>
                  </a:lnTo>
                  <a:lnTo>
                    <a:pt x="1529" y="3265"/>
                  </a:lnTo>
                  <a:lnTo>
                    <a:pt x="1525" y="3265"/>
                  </a:lnTo>
                  <a:lnTo>
                    <a:pt x="1524" y="3265"/>
                  </a:lnTo>
                  <a:lnTo>
                    <a:pt x="1519" y="3265"/>
                  </a:lnTo>
                  <a:lnTo>
                    <a:pt x="1514" y="3265"/>
                  </a:lnTo>
                  <a:lnTo>
                    <a:pt x="1509" y="3265"/>
                  </a:lnTo>
                  <a:lnTo>
                    <a:pt x="1508" y="3265"/>
                  </a:lnTo>
                  <a:lnTo>
                    <a:pt x="1504" y="3265"/>
                  </a:lnTo>
                  <a:lnTo>
                    <a:pt x="1498" y="3265"/>
                  </a:lnTo>
                  <a:lnTo>
                    <a:pt x="1494" y="3265"/>
                  </a:lnTo>
                  <a:lnTo>
                    <a:pt x="1493" y="3265"/>
                  </a:lnTo>
                  <a:lnTo>
                    <a:pt x="1488" y="3265"/>
                  </a:lnTo>
                  <a:lnTo>
                    <a:pt x="1483" y="3265"/>
                  </a:lnTo>
                  <a:lnTo>
                    <a:pt x="1478" y="3265"/>
                  </a:lnTo>
                  <a:lnTo>
                    <a:pt x="1477" y="3265"/>
                  </a:lnTo>
                  <a:lnTo>
                    <a:pt x="1473" y="3265"/>
                  </a:lnTo>
                  <a:lnTo>
                    <a:pt x="1467" y="3265"/>
                  </a:lnTo>
                  <a:lnTo>
                    <a:pt x="1463" y="3265"/>
                  </a:lnTo>
                  <a:lnTo>
                    <a:pt x="1462" y="3265"/>
                  </a:lnTo>
                  <a:lnTo>
                    <a:pt x="1457" y="3265"/>
                  </a:lnTo>
                  <a:lnTo>
                    <a:pt x="1452" y="3265"/>
                  </a:lnTo>
                  <a:lnTo>
                    <a:pt x="1446" y="3265"/>
                  </a:lnTo>
                  <a:lnTo>
                    <a:pt x="1442" y="3265"/>
                  </a:lnTo>
                  <a:lnTo>
                    <a:pt x="1266" y="3265"/>
                  </a:lnTo>
                  <a:lnTo>
                    <a:pt x="1345" y="3830"/>
                  </a:lnTo>
                  <a:lnTo>
                    <a:pt x="1294" y="3911"/>
                  </a:lnTo>
                  <a:lnTo>
                    <a:pt x="1345" y="3977"/>
                  </a:lnTo>
                  <a:lnTo>
                    <a:pt x="1117" y="4116"/>
                  </a:lnTo>
                  <a:lnTo>
                    <a:pt x="1112" y="4144"/>
                  </a:lnTo>
                  <a:lnTo>
                    <a:pt x="1106" y="4173"/>
                  </a:lnTo>
                  <a:lnTo>
                    <a:pt x="1103" y="4201"/>
                  </a:lnTo>
                  <a:lnTo>
                    <a:pt x="1099" y="4228"/>
                  </a:lnTo>
                  <a:lnTo>
                    <a:pt x="1097" y="4255"/>
                  </a:lnTo>
                  <a:lnTo>
                    <a:pt x="1096" y="4281"/>
                  </a:lnTo>
                  <a:lnTo>
                    <a:pt x="1096" y="4308"/>
                  </a:lnTo>
                  <a:lnTo>
                    <a:pt x="1096" y="4333"/>
                  </a:lnTo>
                  <a:lnTo>
                    <a:pt x="1097" y="4359"/>
                  </a:lnTo>
                  <a:lnTo>
                    <a:pt x="1098" y="4383"/>
                  </a:lnTo>
                  <a:lnTo>
                    <a:pt x="1100" y="4407"/>
                  </a:lnTo>
                  <a:lnTo>
                    <a:pt x="1104" y="4432"/>
                  </a:lnTo>
                  <a:lnTo>
                    <a:pt x="1112" y="4478"/>
                  </a:lnTo>
                  <a:lnTo>
                    <a:pt x="1121" y="4523"/>
                  </a:lnTo>
                  <a:lnTo>
                    <a:pt x="1133" y="4568"/>
                  </a:lnTo>
                  <a:lnTo>
                    <a:pt x="1147" y="4611"/>
                  </a:lnTo>
                  <a:lnTo>
                    <a:pt x="1162" y="4653"/>
                  </a:lnTo>
                  <a:lnTo>
                    <a:pt x="1179" y="4694"/>
                  </a:lnTo>
                  <a:lnTo>
                    <a:pt x="1198" y="4733"/>
                  </a:lnTo>
                  <a:lnTo>
                    <a:pt x="1218" y="4772"/>
                  </a:lnTo>
                  <a:lnTo>
                    <a:pt x="1238" y="4812"/>
                  </a:lnTo>
                  <a:lnTo>
                    <a:pt x="1259" y="4849"/>
                  </a:lnTo>
                  <a:lnTo>
                    <a:pt x="774" y="4849"/>
                  </a:lnTo>
                  <a:lnTo>
                    <a:pt x="774" y="2135"/>
                  </a:lnTo>
                  <a:lnTo>
                    <a:pt x="2185" y="2135"/>
                  </a:lnTo>
                  <a:lnTo>
                    <a:pt x="2185" y="4849"/>
                  </a:lnTo>
                  <a:lnTo>
                    <a:pt x="1780" y="4849"/>
                  </a:lnTo>
                  <a:lnTo>
                    <a:pt x="1801" y="4812"/>
                  </a:lnTo>
                  <a:lnTo>
                    <a:pt x="1821" y="4772"/>
                  </a:lnTo>
                  <a:lnTo>
                    <a:pt x="1841" y="4733"/>
                  </a:lnTo>
                  <a:lnTo>
                    <a:pt x="1859" y="4694"/>
                  </a:lnTo>
                  <a:lnTo>
                    <a:pt x="1876" y="4653"/>
                  </a:lnTo>
                  <a:lnTo>
                    <a:pt x="1892" y="4611"/>
                  </a:lnTo>
                  <a:lnTo>
                    <a:pt x="1905" y="4568"/>
                  </a:lnTo>
                  <a:lnTo>
                    <a:pt x="1917" y="4523"/>
                  </a:lnTo>
                  <a:lnTo>
                    <a:pt x="1927" y="4478"/>
                  </a:lnTo>
                  <a:lnTo>
                    <a:pt x="1935" y="4432"/>
                  </a:lnTo>
                  <a:lnTo>
                    <a:pt x="1938" y="4407"/>
                  </a:lnTo>
                  <a:lnTo>
                    <a:pt x="1941" y="4383"/>
                  </a:lnTo>
                  <a:lnTo>
                    <a:pt x="1942" y="4359"/>
                  </a:lnTo>
                  <a:lnTo>
                    <a:pt x="1943" y="4333"/>
                  </a:lnTo>
                  <a:lnTo>
                    <a:pt x="1943" y="4308"/>
                  </a:lnTo>
                  <a:lnTo>
                    <a:pt x="1942" y="4281"/>
                  </a:lnTo>
                  <a:lnTo>
                    <a:pt x="1941" y="4255"/>
                  </a:lnTo>
                  <a:lnTo>
                    <a:pt x="1938" y="4228"/>
                  </a:lnTo>
                  <a:lnTo>
                    <a:pt x="1936" y="4201"/>
                  </a:lnTo>
                  <a:lnTo>
                    <a:pt x="1932" y="4173"/>
                  </a:lnTo>
                  <a:lnTo>
                    <a:pt x="1927" y="4144"/>
                  </a:lnTo>
                  <a:lnTo>
                    <a:pt x="1922" y="4116"/>
                  </a:lnTo>
                  <a:lnTo>
                    <a:pt x="1694" y="3977"/>
                  </a:lnTo>
                  <a:lnTo>
                    <a:pt x="1745" y="3911"/>
                  </a:lnTo>
                  <a:lnTo>
                    <a:pt x="1694" y="3830"/>
                  </a:lnTo>
                  <a:lnTo>
                    <a:pt x="1771" y="3265"/>
                  </a:lnTo>
                  <a:lnTo>
                    <a:pt x="1597" y="3265"/>
                  </a:lnTo>
                  <a:close/>
                  <a:moveTo>
                    <a:pt x="4819" y="863"/>
                  </a:moveTo>
                  <a:lnTo>
                    <a:pt x="4819" y="1057"/>
                  </a:lnTo>
                  <a:lnTo>
                    <a:pt x="3585" y="1057"/>
                  </a:lnTo>
                  <a:lnTo>
                    <a:pt x="3585" y="863"/>
                  </a:lnTo>
                  <a:lnTo>
                    <a:pt x="4819" y="863"/>
                  </a:lnTo>
                  <a:close/>
                  <a:moveTo>
                    <a:pt x="5002" y="1108"/>
                  </a:moveTo>
                  <a:lnTo>
                    <a:pt x="5002" y="1379"/>
                  </a:lnTo>
                  <a:lnTo>
                    <a:pt x="3769" y="1379"/>
                  </a:lnTo>
                  <a:lnTo>
                    <a:pt x="3769" y="1108"/>
                  </a:lnTo>
                  <a:lnTo>
                    <a:pt x="5002" y="1108"/>
                  </a:lnTo>
                  <a:close/>
                  <a:moveTo>
                    <a:pt x="4891" y="1429"/>
                  </a:moveTo>
                  <a:lnTo>
                    <a:pt x="4891" y="1623"/>
                  </a:lnTo>
                  <a:lnTo>
                    <a:pt x="3657" y="1623"/>
                  </a:lnTo>
                  <a:lnTo>
                    <a:pt x="3657" y="1429"/>
                  </a:lnTo>
                  <a:lnTo>
                    <a:pt x="4891" y="1429"/>
                  </a:lnTo>
                  <a:close/>
                  <a:moveTo>
                    <a:pt x="4977" y="1659"/>
                  </a:moveTo>
                  <a:lnTo>
                    <a:pt x="4977" y="1853"/>
                  </a:lnTo>
                  <a:lnTo>
                    <a:pt x="3743" y="1853"/>
                  </a:lnTo>
                  <a:lnTo>
                    <a:pt x="3743" y="1659"/>
                  </a:lnTo>
                  <a:lnTo>
                    <a:pt x="4977" y="1659"/>
                  </a:lnTo>
                  <a:close/>
                  <a:moveTo>
                    <a:pt x="1643" y="596"/>
                  </a:moveTo>
                  <a:lnTo>
                    <a:pt x="1833" y="561"/>
                  </a:lnTo>
                  <a:lnTo>
                    <a:pt x="2061" y="1773"/>
                  </a:lnTo>
                  <a:lnTo>
                    <a:pt x="1871" y="1809"/>
                  </a:lnTo>
                  <a:lnTo>
                    <a:pt x="1643" y="596"/>
                  </a:lnTo>
                  <a:close/>
                  <a:moveTo>
                    <a:pt x="1388" y="596"/>
                  </a:moveTo>
                  <a:lnTo>
                    <a:pt x="1579" y="561"/>
                  </a:lnTo>
                  <a:lnTo>
                    <a:pt x="1807" y="1773"/>
                  </a:lnTo>
                  <a:lnTo>
                    <a:pt x="1616" y="1809"/>
                  </a:lnTo>
                  <a:lnTo>
                    <a:pt x="1388" y="596"/>
                  </a:lnTo>
                  <a:close/>
                  <a:moveTo>
                    <a:pt x="1134" y="596"/>
                  </a:moveTo>
                  <a:lnTo>
                    <a:pt x="1324" y="561"/>
                  </a:lnTo>
                  <a:lnTo>
                    <a:pt x="1551" y="1773"/>
                  </a:lnTo>
                  <a:lnTo>
                    <a:pt x="1361" y="1809"/>
                  </a:lnTo>
                  <a:lnTo>
                    <a:pt x="1134" y="596"/>
                  </a:lnTo>
                  <a:close/>
                  <a:moveTo>
                    <a:pt x="884" y="568"/>
                  </a:moveTo>
                  <a:lnTo>
                    <a:pt x="1077" y="568"/>
                  </a:lnTo>
                  <a:lnTo>
                    <a:pt x="1077" y="1802"/>
                  </a:lnTo>
                  <a:lnTo>
                    <a:pt x="884" y="1802"/>
                  </a:lnTo>
                  <a:lnTo>
                    <a:pt x="884" y="568"/>
                  </a:lnTo>
                  <a:close/>
                  <a:moveTo>
                    <a:pt x="3540" y="2418"/>
                  </a:moveTo>
                  <a:lnTo>
                    <a:pt x="3807" y="2354"/>
                  </a:lnTo>
                  <a:lnTo>
                    <a:pt x="4033" y="3306"/>
                  </a:lnTo>
                  <a:lnTo>
                    <a:pt x="3765" y="3369"/>
                  </a:lnTo>
                  <a:lnTo>
                    <a:pt x="3540" y="2418"/>
                  </a:lnTo>
                  <a:close/>
                  <a:moveTo>
                    <a:pt x="3622" y="2531"/>
                  </a:moveTo>
                  <a:lnTo>
                    <a:pt x="3639" y="2606"/>
                  </a:lnTo>
                  <a:lnTo>
                    <a:pt x="3791" y="2570"/>
                  </a:lnTo>
                  <a:lnTo>
                    <a:pt x="3773" y="2496"/>
                  </a:lnTo>
                  <a:lnTo>
                    <a:pt x="3622" y="2531"/>
                  </a:lnTo>
                  <a:close/>
                  <a:moveTo>
                    <a:pt x="3739" y="3028"/>
                  </a:moveTo>
                  <a:lnTo>
                    <a:pt x="3776" y="3184"/>
                  </a:lnTo>
                  <a:lnTo>
                    <a:pt x="3928" y="3148"/>
                  </a:lnTo>
                  <a:lnTo>
                    <a:pt x="3890" y="2991"/>
                  </a:lnTo>
                  <a:lnTo>
                    <a:pt x="3739" y="3028"/>
                  </a:lnTo>
                  <a:close/>
                  <a:moveTo>
                    <a:pt x="3193" y="2418"/>
                  </a:moveTo>
                  <a:lnTo>
                    <a:pt x="3418" y="3369"/>
                  </a:lnTo>
                  <a:lnTo>
                    <a:pt x="3687" y="3306"/>
                  </a:lnTo>
                  <a:lnTo>
                    <a:pt x="3461" y="2354"/>
                  </a:lnTo>
                  <a:lnTo>
                    <a:pt x="3193" y="2418"/>
                  </a:lnTo>
                  <a:close/>
                  <a:moveTo>
                    <a:pt x="3276" y="2531"/>
                  </a:moveTo>
                  <a:lnTo>
                    <a:pt x="3426" y="2496"/>
                  </a:lnTo>
                  <a:lnTo>
                    <a:pt x="3444" y="2570"/>
                  </a:lnTo>
                  <a:lnTo>
                    <a:pt x="3292" y="2606"/>
                  </a:lnTo>
                  <a:lnTo>
                    <a:pt x="3276" y="2531"/>
                  </a:lnTo>
                  <a:close/>
                  <a:moveTo>
                    <a:pt x="3393" y="3028"/>
                  </a:moveTo>
                  <a:lnTo>
                    <a:pt x="3429" y="3184"/>
                  </a:lnTo>
                  <a:lnTo>
                    <a:pt x="3581" y="3148"/>
                  </a:lnTo>
                  <a:lnTo>
                    <a:pt x="3544" y="2991"/>
                  </a:lnTo>
                  <a:lnTo>
                    <a:pt x="3393" y="3028"/>
                  </a:lnTo>
                  <a:close/>
                  <a:moveTo>
                    <a:pt x="2841" y="2418"/>
                  </a:moveTo>
                  <a:lnTo>
                    <a:pt x="3109" y="2354"/>
                  </a:lnTo>
                  <a:lnTo>
                    <a:pt x="3335" y="3306"/>
                  </a:lnTo>
                  <a:lnTo>
                    <a:pt x="3067" y="3369"/>
                  </a:lnTo>
                  <a:lnTo>
                    <a:pt x="2841" y="2418"/>
                  </a:lnTo>
                  <a:close/>
                  <a:moveTo>
                    <a:pt x="2923" y="2531"/>
                  </a:moveTo>
                  <a:lnTo>
                    <a:pt x="2941" y="2606"/>
                  </a:lnTo>
                  <a:lnTo>
                    <a:pt x="3092" y="2570"/>
                  </a:lnTo>
                  <a:lnTo>
                    <a:pt x="3075" y="2496"/>
                  </a:lnTo>
                  <a:lnTo>
                    <a:pt x="2923" y="2531"/>
                  </a:lnTo>
                  <a:close/>
                  <a:moveTo>
                    <a:pt x="3041" y="3028"/>
                  </a:moveTo>
                  <a:lnTo>
                    <a:pt x="3192" y="2991"/>
                  </a:lnTo>
                  <a:lnTo>
                    <a:pt x="3229" y="3148"/>
                  </a:lnTo>
                  <a:lnTo>
                    <a:pt x="3078" y="3184"/>
                  </a:lnTo>
                  <a:lnTo>
                    <a:pt x="3041" y="3028"/>
                  </a:lnTo>
                  <a:close/>
                  <a:moveTo>
                    <a:pt x="2553" y="2372"/>
                  </a:moveTo>
                  <a:lnTo>
                    <a:pt x="2828" y="2372"/>
                  </a:lnTo>
                  <a:lnTo>
                    <a:pt x="2828" y="3352"/>
                  </a:lnTo>
                  <a:lnTo>
                    <a:pt x="2553" y="3352"/>
                  </a:lnTo>
                  <a:lnTo>
                    <a:pt x="2553" y="2372"/>
                  </a:lnTo>
                  <a:close/>
                  <a:moveTo>
                    <a:pt x="2606" y="2503"/>
                  </a:moveTo>
                  <a:lnTo>
                    <a:pt x="2606" y="2579"/>
                  </a:lnTo>
                  <a:lnTo>
                    <a:pt x="2762" y="2579"/>
                  </a:lnTo>
                  <a:lnTo>
                    <a:pt x="2762" y="2503"/>
                  </a:lnTo>
                  <a:lnTo>
                    <a:pt x="2606" y="2503"/>
                  </a:lnTo>
                  <a:close/>
                  <a:moveTo>
                    <a:pt x="2606" y="3012"/>
                  </a:moveTo>
                  <a:lnTo>
                    <a:pt x="2606" y="3173"/>
                  </a:lnTo>
                  <a:lnTo>
                    <a:pt x="2762" y="3173"/>
                  </a:lnTo>
                  <a:lnTo>
                    <a:pt x="2762" y="3012"/>
                  </a:lnTo>
                  <a:lnTo>
                    <a:pt x="2606" y="3012"/>
                  </a:lnTo>
                  <a:close/>
                  <a:moveTo>
                    <a:pt x="5555" y="151"/>
                  </a:moveTo>
                  <a:lnTo>
                    <a:pt x="5555" y="374"/>
                  </a:lnTo>
                  <a:lnTo>
                    <a:pt x="5555" y="4849"/>
                  </a:lnTo>
                  <a:lnTo>
                    <a:pt x="5871" y="4849"/>
                  </a:lnTo>
                  <a:lnTo>
                    <a:pt x="5871" y="5585"/>
                  </a:lnTo>
                  <a:lnTo>
                    <a:pt x="0" y="5585"/>
                  </a:lnTo>
                  <a:lnTo>
                    <a:pt x="0" y="4849"/>
                  </a:lnTo>
                  <a:lnTo>
                    <a:pt x="326" y="4849"/>
                  </a:lnTo>
                  <a:lnTo>
                    <a:pt x="326" y="374"/>
                  </a:lnTo>
                  <a:lnTo>
                    <a:pt x="326" y="151"/>
                  </a:lnTo>
                  <a:lnTo>
                    <a:pt x="326" y="0"/>
                  </a:lnTo>
                  <a:lnTo>
                    <a:pt x="5555" y="0"/>
                  </a:lnTo>
                  <a:lnTo>
                    <a:pt x="5555" y="151"/>
                  </a:lnTo>
                  <a:close/>
                  <a:moveTo>
                    <a:pt x="2409" y="2135"/>
                  </a:moveTo>
                  <a:lnTo>
                    <a:pt x="2409" y="3385"/>
                  </a:lnTo>
                  <a:lnTo>
                    <a:pt x="5107" y="3385"/>
                  </a:lnTo>
                  <a:lnTo>
                    <a:pt x="5107" y="2135"/>
                  </a:lnTo>
                  <a:lnTo>
                    <a:pt x="2409" y="2135"/>
                  </a:lnTo>
                  <a:close/>
                  <a:moveTo>
                    <a:pt x="2409" y="3609"/>
                  </a:moveTo>
                  <a:lnTo>
                    <a:pt x="2409" y="4849"/>
                  </a:lnTo>
                  <a:lnTo>
                    <a:pt x="5107" y="4849"/>
                  </a:lnTo>
                  <a:lnTo>
                    <a:pt x="5107" y="3609"/>
                  </a:lnTo>
                  <a:lnTo>
                    <a:pt x="2409" y="3609"/>
                  </a:lnTo>
                  <a:close/>
                </a:path>
              </a:pathLst>
            </a:custGeom>
            <a:solidFill>
              <a:srgbClr val="4B649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192" name="文本框 39"/>
          <p:cNvSpPr txBox="1"/>
          <p:nvPr/>
        </p:nvSpPr>
        <p:spPr>
          <a:xfrm>
            <a:off x="3584575" y="2249615"/>
            <a:ext cx="182614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 dirty="0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第一部分</a:t>
            </a:r>
          </a:p>
        </p:txBody>
      </p:sp>
      <p:sp>
        <p:nvSpPr>
          <p:cNvPr id="7193" name="文本框 40"/>
          <p:cNvSpPr txBox="1"/>
          <p:nvPr/>
        </p:nvSpPr>
        <p:spPr>
          <a:xfrm>
            <a:off x="3584575" y="3168776"/>
            <a:ext cx="182614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 dirty="0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第二部分</a:t>
            </a:r>
          </a:p>
        </p:txBody>
      </p:sp>
      <p:sp>
        <p:nvSpPr>
          <p:cNvPr id="7194" name="文本框 41"/>
          <p:cNvSpPr txBox="1"/>
          <p:nvPr/>
        </p:nvSpPr>
        <p:spPr>
          <a:xfrm>
            <a:off x="3584575" y="4100004"/>
            <a:ext cx="182614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 dirty="0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第三部分</a:t>
            </a:r>
          </a:p>
        </p:txBody>
      </p:sp>
      <p:sp>
        <p:nvSpPr>
          <p:cNvPr id="7197" name="文本框 44"/>
          <p:cNvSpPr txBox="1"/>
          <p:nvPr/>
        </p:nvSpPr>
        <p:spPr>
          <a:xfrm>
            <a:off x="5806007" y="2249615"/>
            <a:ext cx="3871913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报表设置的目的</a:t>
            </a:r>
            <a:endParaRPr lang="zh-CN" altLang="en-US" sz="2800" b="1" dirty="0">
              <a:solidFill>
                <a:srgbClr val="4B649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200" name="文本框 44"/>
          <p:cNvSpPr txBox="1"/>
          <p:nvPr/>
        </p:nvSpPr>
        <p:spPr>
          <a:xfrm>
            <a:off x="5806007" y="3168776"/>
            <a:ext cx="3871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报表样式</a:t>
            </a:r>
            <a:endParaRPr lang="zh-CN" altLang="en-US" sz="2800" b="1" dirty="0">
              <a:solidFill>
                <a:srgbClr val="4B649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201" name="文本框 44"/>
          <p:cNvSpPr txBox="1"/>
          <p:nvPr/>
        </p:nvSpPr>
        <p:spPr>
          <a:xfrm>
            <a:off x="5806007" y="4100004"/>
            <a:ext cx="3871912" cy="5847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报表填报</a:t>
            </a:r>
            <a:endParaRPr lang="zh-CN" altLang="en-US" sz="2800" b="1" dirty="0">
              <a:solidFill>
                <a:srgbClr val="4B649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五经普LOGO透明底（长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224790"/>
            <a:ext cx="3695065" cy="11550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"/>
          <p:cNvSpPr txBox="1"/>
          <p:nvPr/>
        </p:nvSpPr>
        <p:spPr>
          <a:xfrm>
            <a:off x="3040063" y="2216150"/>
            <a:ext cx="5708650" cy="106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第一部分</a:t>
            </a:r>
          </a:p>
        </p:txBody>
      </p:sp>
      <p:pic>
        <p:nvPicPr>
          <p:cNvPr id="8195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88" y="520065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055" y="0"/>
            <a:ext cx="6002655" cy="1688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2"/>
          <p:cNvSpPr txBox="1"/>
          <p:nvPr/>
        </p:nvSpPr>
        <p:spPr>
          <a:xfrm>
            <a:off x="2967355" y="3614738"/>
            <a:ext cx="5708650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4B649F"/>
                </a:solidFill>
                <a:sym typeface="+mn-ea"/>
              </a:rPr>
              <a:t>报表设置的目的</a:t>
            </a:r>
            <a:endParaRPr lang="zh-CN" altLang="en-US" sz="4800" dirty="0">
              <a:solidFill>
                <a:srgbClr val="3366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 descr="五经普LOGO透明底（长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725488" y="1289050"/>
            <a:ext cx="243840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文本框 16"/>
          <p:cNvSpPr txBox="1"/>
          <p:nvPr/>
        </p:nvSpPr>
        <p:spPr>
          <a:xfrm>
            <a:off x="782796" y="1404938"/>
            <a:ext cx="232537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报表设置的目的</a:t>
            </a:r>
          </a:p>
        </p:txBody>
      </p:sp>
      <p:pic>
        <p:nvPicPr>
          <p:cNvPr id="9219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68425" y="2535238"/>
            <a:ext cx="9647238" cy="187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厘清企业法人单位混业经营情况</a:t>
            </a:r>
          </a:p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为编制供给表提供基础数据支撑</a:t>
            </a:r>
          </a:p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为派生产业核算</a:t>
            </a:r>
            <a:r>
              <a:rPr lang="zh-CN" altLang="en-US" sz="2800" dirty="0">
                <a:solidFill>
                  <a:srgbClr val="336699"/>
                </a:solidFill>
                <a:latin typeface="微软雅黑" panose="020B0503020204020204" pitchFamily="34" charset="-122"/>
                <a:sym typeface="+mn-ea"/>
              </a:rPr>
              <a:t>提供基础数据支撑</a:t>
            </a:r>
            <a:endParaRPr lang="zh-CN" altLang="en-US" sz="2800" noProof="1">
              <a:solidFill>
                <a:srgbClr val="33669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pic>
        <p:nvPicPr>
          <p:cNvPr id="7" name="图片 6" descr="五经普LOGO透明底（长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"/>
          <p:cNvSpPr txBox="1"/>
          <p:nvPr/>
        </p:nvSpPr>
        <p:spPr>
          <a:xfrm>
            <a:off x="3040063" y="2216150"/>
            <a:ext cx="5708650" cy="106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第二部分</a:t>
            </a:r>
          </a:p>
        </p:txBody>
      </p:sp>
      <p:pic>
        <p:nvPicPr>
          <p:cNvPr id="8195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88" y="520065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055" y="0"/>
            <a:ext cx="6002655" cy="1688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2"/>
          <p:cNvSpPr txBox="1"/>
          <p:nvPr/>
        </p:nvSpPr>
        <p:spPr>
          <a:xfrm>
            <a:off x="2967355" y="3614738"/>
            <a:ext cx="5708650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报表样式</a:t>
            </a:r>
            <a:endParaRPr lang="zh-CN" altLang="en-US" sz="4800" b="1" dirty="0">
              <a:solidFill>
                <a:srgbClr val="3366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" name="图片 6" descr="五经普LOGO透明底（长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截图-2023年3月20日 8时32分12秒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295" y="1087120"/>
            <a:ext cx="8486775" cy="5353050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2176041" y="4363656"/>
            <a:ext cx="16088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"/>
          <p:cNvSpPr txBox="1"/>
          <p:nvPr/>
        </p:nvSpPr>
        <p:spPr>
          <a:xfrm>
            <a:off x="3040063" y="2216150"/>
            <a:ext cx="5708650" cy="10685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rgbClr val="4B649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第三部分</a:t>
            </a:r>
          </a:p>
        </p:txBody>
      </p:sp>
      <p:pic>
        <p:nvPicPr>
          <p:cNvPr id="8195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188" y="5200650"/>
            <a:ext cx="5865812" cy="1657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055" y="0"/>
            <a:ext cx="6002655" cy="1688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文本框 2"/>
          <p:cNvSpPr txBox="1"/>
          <p:nvPr/>
        </p:nvSpPr>
        <p:spPr>
          <a:xfrm>
            <a:off x="2967355" y="3614738"/>
            <a:ext cx="5708650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报表填报</a:t>
            </a:r>
          </a:p>
        </p:txBody>
      </p:sp>
      <p:pic>
        <p:nvPicPr>
          <p:cNvPr id="7" name="图片 6" descr="五经普LOGO透明底（长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725488" y="1289050"/>
            <a:ext cx="2438400" cy="692150"/>
          </a:xfrm>
          <a:prstGeom prst="round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18" name="文本框 16"/>
          <p:cNvSpPr txBox="1"/>
          <p:nvPr/>
        </p:nvSpPr>
        <p:spPr>
          <a:xfrm>
            <a:off x="1394937" y="1404938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谁来填</a:t>
            </a:r>
          </a:p>
        </p:txBody>
      </p:sp>
      <p:pic>
        <p:nvPicPr>
          <p:cNvPr id="9219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368425" y="2535238"/>
            <a:ext cx="9647238" cy="2955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93395" marR="0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altLang="en-US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一套表单位</a:t>
            </a:r>
          </a:p>
          <a:p>
            <a:pPr marL="950595" marR="0" lvl="1" indent="-45720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buChar char="Ø"/>
              <a:defRPr/>
            </a:pPr>
            <a:r>
              <a:rPr lang="zh-CN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规模以上工业、有总承包和专业承包资质的建筑业、限额以上批发和零售业、限额以上住宿和餐饮业、房地产开发经营业、</a:t>
            </a:r>
            <a:r>
              <a:rPr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规模以上服务业</a:t>
            </a:r>
            <a:r>
              <a:rPr lang="zh-CN" sz="2800" noProof="1">
                <a:solidFill>
                  <a:srgbClr val="33669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sz="2800" noProof="1">
              <a:solidFill>
                <a:srgbClr val="3366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6195" marR="0" lvl="0" defTabSz="914400">
              <a:lnSpc>
                <a:spcPct val="125000"/>
              </a:lnSpc>
              <a:spcBef>
                <a:spcPct val="20000"/>
              </a:spcBef>
              <a:buClrTx/>
              <a:buSzPct val="85000"/>
              <a:buFont typeface="Wingdings" panose="05000000000000000000" charset="0"/>
              <a:defRPr/>
            </a:pPr>
            <a:endParaRPr lang="zh-CN" altLang="en-US" sz="2800" noProof="1">
              <a:solidFill>
                <a:srgbClr val="33669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五经普LOGO透明底（长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0"/>
            <a:ext cx="35814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矩形 24"/>
          <p:cNvSpPr/>
          <p:nvPr/>
        </p:nvSpPr>
        <p:spPr>
          <a:xfrm>
            <a:off x="0" y="6724650"/>
            <a:ext cx="12192000" cy="133350"/>
          </a:xfrm>
          <a:prstGeom prst="rect">
            <a:avLst/>
          </a:prstGeom>
          <a:solidFill>
            <a:srgbClr val="4B64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图片 6" descr="五经普LOGO透明底（长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-225425"/>
            <a:ext cx="3695065" cy="1155065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0" y="696913"/>
            <a:ext cx="11176000" cy="0"/>
          </a:xfrm>
          <a:prstGeom prst="line">
            <a:avLst/>
          </a:prstGeom>
          <a:ln w="25400">
            <a:gradFill>
              <a:gsLst>
                <a:gs pos="0">
                  <a:srgbClr val="4B649F"/>
                </a:gs>
                <a:gs pos="100000">
                  <a:srgbClr val="7DB1CD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截图-2023年3月20日 8时32分12秒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295" y="1087120"/>
            <a:ext cx="8486775" cy="535305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8234680" y="3834765"/>
            <a:ext cx="402590" cy="26035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234680" y="4659630"/>
            <a:ext cx="402590" cy="143383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标注 4"/>
          <p:cNvSpPr/>
          <p:nvPr/>
        </p:nvSpPr>
        <p:spPr>
          <a:xfrm>
            <a:off x="9714230" y="2236470"/>
            <a:ext cx="2379980" cy="1238250"/>
          </a:xfrm>
          <a:prstGeom prst="wedgeRoundRectCallout">
            <a:avLst>
              <a:gd name="adj1" fmla="val -39300"/>
              <a:gd name="adj2" fmla="val 8441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从各单位财务状况表中的营业收入（301）指标直接摘抄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586740" y="3757295"/>
            <a:ext cx="2640965" cy="1238250"/>
          </a:xfrm>
          <a:prstGeom prst="wedgeRoundRectCallout">
            <a:avLst>
              <a:gd name="adj1" fmla="val 67556"/>
              <a:gd name="adj2" fmla="val 8358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按照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《一套表单位分主要业务活动营业收入调查行业目录》给定的行业名称及代码选定</a:t>
            </a:r>
          </a:p>
        </p:txBody>
      </p:sp>
      <p:sp>
        <p:nvSpPr>
          <p:cNvPr id="9" name="椭圆 8"/>
          <p:cNvSpPr/>
          <p:nvPr/>
        </p:nvSpPr>
        <p:spPr>
          <a:xfrm>
            <a:off x="3702050" y="4413885"/>
            <a:ext cx="3749040" cy="172720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标注 9"/>
          <p:cNvSpPr/>
          <p:nvPr/>
        </p:nvSpPr>
        <p:spPr>
          <a:xfrm>
            <a:off x="10361930" y="3834765"/>
            <a:ext cx="1309370" cy="1238250"/>
          </a:xfrm>
          <a:prstGeom prst="wedgeRoundRectCallout">
            <a:avLst>
              <a:gd name="adj1" fmla="val -75802"/>
              <a:gd name="adj2" fmla="val 7830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根据对应业务活动实际营业收入填报</a:t>
            </a:r>
          </a:p>
        </p:txBody>
      </p:sp>
      <p:sp>
        <p:nvSpPr>
          <p:cNvPr id="11" name="椭圆 10"/>
          <p:cNvSpPr/>
          <p:nvPr/>
        </p:nvSpPr>
        <p:spPr>
          <a:xfrm>
            <a:off x="9001125" y="4584700"/>
            <a:ext cx="1002030" cy="156464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8235950" y="4123690"/>
            <a:ext cx="402590" cy="26035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001125" y="3834765"/>
            <a:ext cx="1002030" cy="26035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001125" y="4139565"/>
            <a:ext cx="1002030" cy="252730"/>
          </a:xfrm>
          <a:prstGeom prst="ellipse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标注 14"/>
          <p:cNvSpPr/>
          <p:nvPr/>
        </p:nvSpPr>
        <p:spPr>
          <a:xfrm>
            <a:off x="10361930" y="2918460"/>
            <a:ext cx="1732280" cy="999490"/>
          </a:xfrm>
          <a:prstGeom prst="wedgeRoundRectCallout">
            <a:avLst>
              <a:gd name="adj1" fmla="val -75802"/>
              <a:gd name="adj2" fmla="val 7830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根据非工业业务活动实际营业收入填报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5" grpId="0" animBg="1"/>
      <p:bldP spid="5" grpId="1" animBg="1"/>
      <p:bldP spid="6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aa70e99-714d-4dd1-876a-f057fde74592"/>
  <p:tag name="COMMONDATA" val="eyJoZGlkIjoiMTYwYzRmNGFmNjc2YzZhMzQ4ZWNjNGEwMjFjNTViMGUifQ=="/>
</p:tagLst>
</file>

<file path=ppt/theme/theme1.xml><?xml version="1.0" encoding="utf-8"?>
<a:theme xmlns:a="http://schemas.openxmlformats.org/drawingml/2006/main" name="Office 主题">
  <a:themeElements>
    <a:clrScheme name="自定义 3">
      <a:dk1>
        <a:sysClr val="windowText" lastClr="000000"/>
      </a:dk1>
      <a:lt1>
        <a:sysClr val="window" lastClr="CCE8C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">
      <a:dk1>
        <a:sysClr val="windowText" lastClr="000000"/>
      </a:dk1>
      <a:lt1>
        <a:sysClr val="window" lastClr="CCE8C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3">
      <a:dk1>
        <a:sysClr val="windowText" lastClr="000000"/>
      </a:dk1>
      <a:lt1>
        <a:sysClr val="window" lastClr="CCE8C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自定义 3">
      <a:dk1>
        <a:sysClr val="windowText" lastClr="000000"/>
      </a:dk1>
      <a:lt1>
        <a:sysClr val="window" lastClr="CCE8C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自定义 3">
      <a:dk1>
        <a:sysClr val="windowText" lastClr="000000"/>
      </a:dk1>
      <a:lt1>
        <a:sysClr val="window" lastClr="CCE8C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自定义 3">
      <a:dk1>
        <a:sysClr val="windowText" lastClr="000000"/>
      </a:dk1>
      <a:lt1>
        <a:sysClr val="window" lastClr="CCE8C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326</Words>
  <Application>Microsoft Office PowerPoint</Application>
  <PresentationFormat>宽屏</PresentationFormat>
  <Paragraphs>42</Paragraphs>
  <Slides>14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Wingdings</vt:lpstr>
      <vt:lpstr>Office 主题</vt:lpstr>
      <vt:lpstr>1_Office 主题</vt:lpstr>
      <vt:lpstr>2_Office 主题</vt:lpstr>
      <vt:lpstr>3_Office 主题</vt:lpstr>
      <vt:lpstr>4_Office 主题</vt:lpstr>
      <vt:lpstr>5_Office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赵欢</cp:lastModifiedBy>
  <cp:revision>51</cp:revision>
  <dcterms:created xsi:type="dcterms:W3CDTF">2023-03-24T06:47:00Z</dcterms:created>
  <dcterms:modified xsi:type="dcterms:W3CDTF">2023-04-02T04:07:15Z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7B7709D2592E48C8A87532054C1063F2</vt:lpwstr>
  </property>
</Properties>
</file>