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Lst>
  <p:notesMasterIdLst>
    <p:notesMasterId r:id="rId14"/>
  </p:notesMasterIdLst>
  <p:sldIdLst>
    <p:sldId id="256" r:id="rId8"/>
    <p:sldId id="262" r:id="rId9"/>
    <p:sldId id="263" r:id="rId10"/>
    <p:sldId id="330" r:id="rId11"/>
    <p:sldId id="326" r:id="rId12"/>
    <p:sldId id="329" r:id="rId13"/>
    <p:sldId id="394" r:id="rId15"/>
    <p:sldId id="386" r:id="rId16"/>
    <p:sldId id="387" r:id="rId17"/>
    <p:sldId id="390" r:id="rId18"/>
    <p:sldId id="391" r:id="rId19"/>
    <p:sldId id="395" r:id="rId20"/>
    <p:sldId id="357" r:id="rId21"/>
    <p:sldId id="340" r:id="rId22"/>
    <p:sldId id="416" r:id="rId23"/>
    <p:sldId id="355" r:id="rId24"/>
    <p:sldId id="439" r:id="rId25"/>
    <p:sldId id="440" r:id="rId26"/>
    <p:sldId id="441" r:id="rId27"/>
    <p:sldId id="396" r:id="rId28"/>
    <p:sldId id="371" r:id="rId29"/>
    <p:sldId id="442" r:id="rId30"/>
    <p:sldId id="346" r:id="rId31"/>
    <p:sldId id="356" r:id="rId32"/>
    <p:sldId id="359" r:id="rId33"/>
    <p:sldId id="360" r:id="rId34"/>
    <p:sldId id="431" r:id="rId35"/>
    <p:sldId id="361" r:id="rId36"/>
    <p:sldId id="362" r:id="rId37"/>
    <p:sldId id="328" r:id="rId38"/>
    <p:sldId id="363" r:id="rId39"/>
    <p:sldId id="321" r:id="rId40"/>
    <p:sldId id="364" r:id="rId41"/>
    <p:sldId id="281" r:id="rId42"/>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B1CD"/>
    <a:srgbClr val="4B649F"/>
    <a:srgbClr val="5E80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æ æ ·å¼ï¼ç½æ ¼å">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1275"/>
    <p:restoredTop sz="94660"/>
  </p:normalViewPr>
  <p:slideViewPr>
    <p:cSldViewPr snapToGrid="0" showGuides="1">
      <p:cViewPr varScale="1">
        <p:scale>
          <a:sx n="78" d="100"/>
          <a:sy n="78" d="100"/>
        </p:scale>
        <p:origin x="330" y="60"/>
      </p:cViewPr>
      <p:guideLst>
        <p:guide orient="horz" pos="2160"/>
        <p:guide pos="2973"/>
      </p:guideLst>
    </p:cSldViewPr>
  </p:slideViewPr>
  <p:notesTextViewPr>
    <p:cViewPr>
      <p:scale>
        <a:sx n="1" d="1"/>
        <a:sy n="1" d="1"/>
      </p:scale>
      <p:origin x="0" y="0"/>
    </p:cViewPr>
  </p:notesTextViewPr>
  <p:sorterViewPr>
    <p:cViewPr>
      <p:scale>
        <a:sx n="100" d="100"/>
        <a:sy n="100"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4.xml"/><Relationship Id="rId41" Type="http://schemas.openxmlformats.org/officeDocument/2006/relationships/slide" Target="slides/slide33.xml"/><Relationship Id="rId40" Type="http://schemas.openxmlformats.org/officeDocument/2006/relationships/slide" Target="slides/slide32.xml"/><Relationship Id="rId4" Type="http://schemas.openxmlformats.org/officeDocument/2006/relationships/slideMaster" Target="slideMasters/slideMaster3.xml"/><Relationship Id="rId39" Type="http://schemas.openxmlformats.org/officeDocument/2006/relationships/slide" Target="slides/slide31.xml"/><Relationship Id="rId38" Type="http://schemas.openxmlformats.org/officeDocument/2006/relationships/slide" Target="slides/slide30.xml"/><Relationship Id="rId37" Type="http://schemas.openxmlformats.org/officeDocument/2006/relationships/slide" Target="slides/slide29.xml"/><Relationship Id="rId36" Type="http://schemas.openxmlformats.org/officeDocument/2006/relationships/slide" Target="slides/slide28.xml"/><Relationship Id="rId35" Type="http://schemas.openxmlformats.org/officeDocument/2006/relationships/slide" Target="slides/slide27.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notesMaster" Target="notesMasters/notesMaster1.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b="1" dirty="0">
                <a:latin typeface="楷体" panose="02010609060101010101" pitchFamily="49" charset="-122"/>
                <a:ea typeface="楷体" panose="02010609060101010101" pitchFamily="49" charset="-122"/>
                <a:cs typeface="楷体" panose="02010609060101010101" pitchFamily="49" charset="-122"/>
                <a:sym typeface="+mn-ea"/>
              </a:rPr>
              <a:t>表号不用记，到了上报时间，打开系统，把所有显示为“未录入”状态的报表都填好就可以了</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1027"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2051"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3074"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3075"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4098"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4099"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5122"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5123"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4098"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4099"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62.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3.png"/><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3.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62.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63.xml"/><Relationship Id="rId2" Type="http://schemas.openxmlformats.org/officeDocument/2006/relationships/image" Target="../media/image3.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文本框 62"/>
          <p:cNvSpPr txBox="true"/>
          <p:nvPr/>
        </p:nvSpPr>
        <p:spPr>
          <a:xfrm>
            <a:off x="1325563" y="2968625"/>
            <a:ext cx="9402762" cy="922020"/>
          </a:xfrm>
          <a:prstGeom prst="rect">
            <a:avLst/>
          </a:prstGeom>
          <a:noFill/>
          <a:ln w="9525">
            <a:noFill/>
          </a:ln>
        </p:spPr>
        <p:txBody>
          <a:bodyPr wrap="square" anchor="t" anchorCtr="false">
            <a:spAutoFit/>
          </a:bodyPr>
          <a:p>
            <a:pPr algn="ctr"/>
            <a:r>
              <a:rPr lang="zh-CN" altLang="en-US" sz="5400" dirty="0">
                <a:solidFill>
                  <a:srgbClr val="336699"/>
                </a:solidFill>
                <a:latin typeface="微软雅黑" pitchFamily="34" charset="-122"/>
                <a:sym typeface="微软雅黑" pitchFamily="34" charset="-122"/>
              </a:rPr>
              <a:t>综合试点方案说明（贸经）</a:t>
            </a:r>
            <a:endParaRPr lang="zh-CN" altLang="en-US" sz="5400" dirty="0">
              <a:solidFill>
                <a:srgbClr val="336699"/>
              </a:solidFill>
              <a:latin typeface="微软雅黑" pitchFamily="34" charset="-122"/>
              <a:ea typeface="微软雅黑" pitchFamily="34" charset="-122"/>
              <a:sym typeface="微软雅黑" pitchFamily="34" charset="-122"/>
            </a:endParaRPr>
          </a:p>
        </p:txBody>
      </p:sp>
      <p:pic>
        <p:nvPicPr>
          <p:cNvPr id="6146" name="图片 6"/>
          <p:cNvPicPr>
            <a:picLocks noChangeAspect="true"/>
          </p:cNvPicPr>
          <p:nvPr/>
        </p:nvPicPr>
        <p:blipFill>
          <a:blip r:embed="rId1"/>
          <a:stretch>
            <a:fillRect/>
          </a:stretch>
        </p:blipFill>
        <p:spPr>
          <a:xfrm>
            <a:off x="6326188" y="5200650"/>
            <a:ext cx="5865812" cy="1657350"/>
          </a:xfrm>
          <a:prstGeom prst="rect">
            <a:avLst/>
          </a:prstGeom>
          <a:noFill/>
          <a:ln w="9525">
            <a:noFill/>
          </a:ln>
        </p:spPr>
      </p:pic>
      <p:sp>
        <p:nvSpPr>
          <p:cNvPr id="48" name="任意多边形 47"/>
          <p:cNvSpPr/>
          <p:nvPr/>
        </p:nvSpPr>
        <p:spPr>
          <a:xfrm rot="5400000">
            <a:off x="5406231" y="-4683919"/>
            <a:ext cx="914400" cy="11736388"/>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69" name="矩形 1068"/>
          <p:cNvSpPr/>
          <p:nvPr/>
        </p:nvSpPr>
        <p:spPr>
          <a:xfrm>
            <a:off x="9674225" y="39576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9463088" y="3719513"/>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2106613" y="234315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2328863" y="2573338"/>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153" name="Text Box 3"/>
          <p:cNvSpPr/>
          <p:nvPr/>
        </p:nvSpPr>
        <p:spPr>
          <a:xfrm>
            <a:off x="3332163" y="4662488"/>
            <a:ext cx="5802312" cy="860425"/>
          </a:xfrm>
          <a:prstGeom prst="rect">
            <a:avLst/>
          </a:prstGeom>
          <a:noFill/>
          <a:ln w="9525">
            <a:noFill/>
          </a:ln>
        </p:spPr>
        <p:txBody>
          <a:bodyPr wrap="square" anchor="t" anchorCtr="false">
            <a:spAutoFit/>
          </a:bodyPr>
          <a:p>
            <a:pPr marL="342900" indent="-342900" algn="ctr">
              <a:spcBef>
                <a:spcPct val="50000"/>
              </a:spcBef>
              <a:buClrTx/>
              <a:buFontTx/>
            </a:pPr>
            <a:r>
              <a:rPr lang="zh-CN" altLang="en-US" sz="2000" dirty="0">
                <a:solidFill>
                  <a:srgbClr val="336699"/>
                </a:solidFill>
                <a:latin typeface="微软雅黑" pitchFamily="34" charset="-122"/>
                <a:ea typeface="微软雅黑" pitchFamily="34" charset="-122"/>
                <a:sym typeface="微软雅黑" pitchFamily="34" charset="-122"/>
              </a:rPr>
              <a:t>内蒙古自治区第五次全国经济普查领导小组办公室   </a:t>
            </a:r>
            <a:endParaRPr lang="zh-CN" altLang="en-US" sz="2000" dirty="0">
              <a:solidFill>
                <a:srgbClr val="336699"/>
              </a:solidFill>
              <a:latin typeface="微软雅黑" pitchFamily="34" charset="-122"/>
              <a:ea typeface="微软雅黑" pitchFamily="34" charset="-122"/>
            </a:endParaRPr>
          </a:p>
          <a:p>
            <a:pPr marL="342900" indent="-342900" algn="ctr">
              <a:spcBef>
                <a:spcPct val="50000"/>
              </a:spcBef>
              <a:buClrTx/>
              <a:buFontTx/>
            </a:pPr>
            <a:r>
              <a:rPr lang="zh-CN" altLang="en-US" sz="2000" dirty="0">
                <a:solidFill>
                  <a:srgbClr val="336699"/>
                </a:solidFill>
                <a:latin typeface="微软雅黑" pitchFamily="34" charset="-122"/>
                <a:ea typeface="微软雅黑" pitchFamily="34" charset="-122"/>
                <a:sym typeface="微软雅黑" pitchFamily="34" charset="-122"/>
              </a:rPr>
              <a:t>2023年</a:t>
            </a:r>
            <a:r>
              <a:rPr lang="en-US" altLang="zh-CN" sz="2000" dirty="0">
                <a:solidFill>
                  <a:srgbClr val="336699"/>
                </a:solidFill>
                <a:latin typeface="微软雅黑" pitchFamily="34" charset="-122"/>
                <a:ea typeface="微软雅黑" pitchFamily="34" charset="-122"/>
                <a:sym typeface="微软雅黑" pitchFamily="34" charset="-122"/>
              </a:rPr>
              <a:t>4</a:t>
            </a:r>
            <a:r>
              <a:rPr lang="zh-CN" altLang="en-US" sz="2000" dirty="0">
                <a:solidFill>
                  <a:srgbClr val="336699"/>
                </a:solidFill>
                <a:latin typeface="微软雅黑" pitchFamily="34" charset="-122"/>
                <a:ea typeface="微软雅黑" pitchFamily="34" charset="-122"/>
                <a:sym typeface="微软雅黑" pitchFamily="34" charset="-122"/>
              </a:rPr>
              <a:t>月</a:t>
            </a:r>
            <a:r>
              <a:rPr lang="en-US" altLang="en-US" sz="2000" dirty="0">
                <a:solidFill>
                  <a:srgbClr val="336699"/>
                </a:solidFill>
                <a:latin typeface="微软雅黑" pitchFamily="34" charset="-122"/>
                <a:ea typeface="微软雅黑" pitchFamily="34" charset="-122"/>
                <a:sym typeface="微软雅黑" pitchFamily="34" charset="-122"/>
              </a:rPr>
              <a:t>3</a:t>
            </a:r>
            <a:r>
              <a:rPr lang="zh-CN" altLang="en-US" sz="2000" dirty="0">
                <a:solidFill>
                  <a:srgbClr val="336699"/>
                </a:solidFill>
                <a:latin typeface="微软雅黑" pitchFamily="34" charset="-122"/>
                <a:ea typeface="微软雅黑" pitchFamily="34" charset="-122"/>
                <a:sym typeface="微软雅黑" pitchFamily="34" charset="-122"/>
              </a:rPr>
              <a:t>日·包头</a:t>
            </a:r>
            <a:endParaRPr lang="zh-CN" altLang="en-US" sz="2000" dirty="0">
              <a:solidFill>
                <a:srgbClr val="336699"/>
              </a:solidFill>
              <a:latin typeface="微软雅黑" pitchFamily="34" charset="-122"/>
              <a:ea typeface="微软雅黑" pitchFamily="34" charset="-122"/>
              <a:sym typeface="微软雅黑" pitchFamily="34" charset="-122"/>
            </a:endParaRPr>
          </a:p>
        </p:txBody>
      </p:sp>
      <p:sp>
        <p:nvSpPr>
          <p:cNvPr id="2054" name="文本框 62"/>
          <p:cNvSpPr txBox="true"/>
          <p:nvPr/>
        </p:nvSpPr>
        <p:spPr>
          <a:xfrm>
            <a:off x="2059616" y="799783"/>
            <a:ext cx="8564880" cy="768350"/>
          </a:xfrm>
          <a:prstGeom prst="rect">
            <a:avLst/>
          </a:prstGeom>
          <a:noFill/>
          <a:ln w="9525">
            <a:noFill/>
          </a:ln>
        </p:spPr>
        <p:txBody>
          <a:bodyPr wrap="none">
            <a:spAutoFit/>
          </a:bodyPr>
          <a:p>
            <a:pPr marR="0" defTabSz="914400">
              <a:buClrTx/>
              <a:buSzTx/>
              <a:buFontTx/>
              <a:buNone/>
            </a:pPr>
            <a:r>
              <a:rPr kumimoji="0" lang="zh-CN" altLang="en-US" sz="4400" kern="1200" cap="none" spc="0" normalizeH="0" baseline="0" noProof="1" dirty="0" smtClean="0">
                <a:ln w="9525" cmpd="sng">
                  <a:solidFill>
                    <a:schemeClr val="accent1"/>
                  </a:solidFill>
                  <a:prstDash val="solid"/>
                </a:ln>
                <a:solidFill>
                  <a:srgbClr val="70AD47">
                    <a:tint val="1000"/>
                  </a:srgbClr>
                </a:solidFill>
                <a:effectLst>
                  <a:glow rad="38100">
                    <a:schemeClr val="accent1">
                      <a:alpha val="40000"/>
                    </a:schemeClr>
                  </a:glow>
                </a:effectLst>
                <a:latin typeface="微软雅黑" pitchFamily="34" charset="-122"/>
                <a:ea typeface="微软雅黑" pitchFamily="34" charset="-122"/>
                <a:cs typeface="+mn-cs"/>
                <a:sym typeface="+mn-ea"/>
              </a:rPr>
              <a:t>第五次全国经济普查综合试点培训</a:t>
            </a:r>
            <a:endParaRPr kumimoji="0" lang="zh-CN" altLang="en-US" sz="4400" kern="1200" cap="none" spc="0" normalizeH="0" baseline="0" noProof="1" dirty="0" smtClean="0">
              <a:ln w="9525" cmpd="sng">
                <a:solidFill>
                  <a:schemeClr val="accent1"/>
                </a:solidFill>
                <a:prstDash val="solid"/>
              </a:ln>
              <a:solidFill>
                <a:srgbClr val="70AD47">
                  <a:tint val="1000"/>
                </a:srgbClr>
              </a:solidFill>
              <a:effectLst>
                <a:glow rad="38100">
                  <a:schemeClr val="accent1">
                    <a:alpha val="40000"/>
                  </a:schemeClr>
                </a:glow>
              </a:effectLst>
              <a:latin typeface="微软雅黑" pitchFamily="34" charset="-122"/>
              <a:ea typeface="微软雅黑" pitchFamily="34" charset="-122"/>
              <a:cs typeface="+mn-cs"/>
              <a:sym typeface="+mn-ea"/>
            </a:endParaRPr>
          </a:p>
        </p:txBody>
      </p:sp>
      <p:pic>
        <p:nvPicPr>
          <p:cNvPr id="2" name="图片 1" descr="五经普LOGO透明底"/>
          <p:cNvPicPr>
            <a:picLocks noChangeAspect="true"/>
          </p:cNvPicPr>
          <p:nvPr/>
        </p:nvPicPr>
        <p:blipFill>
          <a:blip r:embed="rId2"/>
          <a:stretch>
            <a:fillRect/>
          </a:stretch>
        </p:blipFill>
        <p:spPr>
          <a:xfrm>
            <a:off x="295910" y="393700"/>
            <a:ext cx="1577975" cy="15779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00" name="文本框 99"/>
          <p:cNvSpPr txBox="true"/>
          <p:nvPr/>
        </p:nvSpPr>
        <p:spPr>
          <a:xfrm>
            <a:off x="1894840" y="776605"/>
            <a:ext cx="3956050" cy="337185"/>
          </a:xfrm>
          <a:prstGeom prst="rect">
            <a:avLst/>
          </a:prstGeom>
          <a:noFill/>
          <a:ln w="9525">
            <a:noFill/>
          </a:ln>
        </p:spPr>
        <p:txBody>
          <a:bodyPr wrap="square">
            <a:spAutoFit/>
          </a:bodyPr>
          <a:p>
            <a:pPr marL="0" indent="0" algn="l"/>
            <a:r>
              <a:rPr lang="zh-CN" sz="1600" b="0">
                <a:cs typeface="宋体" charset="0"/>
              </a:rPr>
              <a:t>限额以上住宿和餐饮业财务状况（</a:t>
            </a:r>
            <a:r>
              <a:rPr lang="en-US" altLang="zh-CN" sz="1600" b="0">
                <a:cs typeface="宋体" charset="0"/>
              </a:rPr>
              <a:t>S703</a:t>
            </a:r>
            <a:r>
              <a:rPr lang="zh-CN" altLang="en-US" sz="1600" b="0">
                <a:cs typeface="宋体" charset="0"/>
              </a:rPr>
              <a:t>表</a:t>
            </a:r>
            <a:r>
              <a:rPr lang="zh-CN" sz="1600" b="0">
                <a:cs typeface="宋体" charset="0"/>
              </a:rPr>
              <a:t>）</a:t>
            </a:r>
            <a:endParaRPr lang="zh-CN" altLang="en-US"/>
          </a:p>
        </p:txBody>
      </p:sp>
      <p:sp>
        <p:nvSpPr>
          <p:cNvPr id="2" name="文本框 1"/>
          <p:cNvSpPr txBox="true"/>
          <p:nvPr/>
        </p:nvSpPr>
        <p:spPr>
          <a:xfrm>
            <a:off x="8606790" y="1892300"/>
            <a:ext cx="2776220" cy="922020"/>
          </a:xfrm>
          <a:prstGeom prst="rect">
            <a:avLst/>
          </a:prstGeom>
          <a:noFill/>
          <a:ln w="9525">
            <a:noFill/>
          </a:ln>
        </p:spPr>
        <p:txBody>
          <a:bodyPr wrap="square">
            <a:spAutoFit/>
          </a:bodyPr>
          <a:p>
            <a:pPr marL="0" indent="0" algn="l"/>
            <a:r>
              <a:rPr lang="zh-CN" altLang="en-US"/>
              <a:t>统计范围：</a:t>
            </a:r>
            <a:endParaRPr lang="zh-CN" altLang="en-US"/>
          </a:p>
          <a:p>
            <a:pPr marL="0" indent="0" algn="l"/>
            <a:r>
              <a:rPr lang="zh-CN" altLang="en-US"/>
              <a:t>综合试点辖区内限额以上住宿和餐饮业法人单位。</a:t>
            </a:r>
            <a:endParaRPr lang="zh-CN" altLang="en-US"/>
          </a:p>
        </p:txBody>
      </p:sp>
      <p:graphicFrame>
        <p:nvGraphicFramePr>
          <p:cNvPr id="29703" name="表格 29702"/>
          <p:cNvGraphicFramePr/>
          <p:nvPr/>
        </p:nvGraphicFramePr>
        <p:xfrm>
          <a:off x="323215" y="1113473"/>
          <a:ext cx="8126413" cy="5664200"/>
        </p:xfrm>
        <a:graphic>
          <a:graphicData uri="http://schemas.openxmlformats.org/drawingml/2006/table">
            <a:tbl>
              <a:tblPr/>
              <a:tblGrid>
                <a:gridCol w="1873250"/>
                <a:gridCol w="674688"/>
                <a:gridCol w="522287"/>
                <a:gridCol w="455613"/>
                <a:gridCol w="2824162"/>
                <a:gridCol w="701675"/>
                <a:gridCol w="523875"/>
                <a:gridCol w="550863"/>
              </a:tblGrid>
              <a:tr h="304800">
                <a:tc>
                  <a:txBody>
                    <a:bodyPr/>
                    <a:p>
                      <a:pPr lvl="0" algn="ctr">
                        <a:buSzTx/>
                        <a:buNone/>
                      </a:pPr>
                      <a:r>
                        <a:rPr lang="en-US" altLang="zh-CN" sz="1000">
                          <a:solidFill>
                            <a:srgbClr val="000000"/>
                          </a:solidFill>
                          <a:latin typeface="Nimbus Roman No9 L" charset="0"/>
                          <a:ea typeface="微软雅黑" pitchFamily="34" charset="-122"/>
                        </a:rPr>
                        <a:t>指标名称</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计量单位</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代码</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本年</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指标名称</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计量单位</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代码</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本年</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a:txBody>
                    <a:bodyPr/>
                    <a:p>
                      <a:pPr lvl="0" algn="ctr">
                        <a:buSzTx/>
                        <a:buNone/>
                      </a:pPr>
                      <a:r>
                        <a:rPr lang="en-US" altLang="zh-CN" sz="1000">
                          <a:solidFill>
                            <a:srgbClr val="000000"/>
                          </a:solidFill>
                          <a:latin typeface="Nimbus Roman No9 L" charset="0"/>
                          <a:ea typeface="微软雅黑" pitchFamily="34" charset="-122"/>
                        </a:rPr>
                        <a:t>甲</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sym typeface="+mn-ea"/>
                        </a:rPr>
                        <a:t>1</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甲</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sym typeface="+mn-ea"/>
                        </a:rPr>
                        <a:t>1</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3988">
                <a:tc>
                  <a:txBody>
                    <a:bodyPr/>
                    <a:p>
                      <a:pPr lvl="0">
                        <a:buSzTx/>
                        <a:buNone/>
                      </a:pPr>
                      <a:r>
                        <a:rPr lang="en-US" altLang="zh-CN" sz="1000">
                          <a:solidFill>
                            <a:schemeClr val="tx1"/>
                          </a:solidFill>
                          <a:latin typeface="Nimbus Roman No9 L" charset="0"/>
                          <a:ea typeface="微软雅黑" pitchFamily="34" charset="-122"/>
                        </a:rPr>
                        <a:t>一、年初存货</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101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所有者权益合计</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218</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153987">
                <a:tc>
                  <a:txBody>
                    <a:bodyPr/>
                    <a:p>
                      <a:pPr lvl="0">
                        <a:buSzTx/>
                        <a:buNone/>
                      </a:pPr>
                      <a:r>
                        <a:rPr lang="en-US" altLang="zh-CN" sz="1000">
                          <a:solidFill>
                            <a:schemeClr val="tx1"/>
                          </a:solidFill>
                          <a:latin typeface="Nimbus Roman No9 L" charset="0"/>
                          <a:ea typeface="微软雅黑" pitchFamily="34" charset="-122"/>
                        </a:rPr>
                        <a:t>二、期末资产负债</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Arial" panose="02080604020202020204" pitchFamily="34" charset="0"/>
                          <a:ea typeface="Nimbus Roman No9 L" charset="0"/>
                        </a:rPr>
                        <a:t>—</a:t>
                      </a:r>
                      <a:endParaRPr lang="en-US" altLang="zh-CN" sz="1000">
                        <a:solidFill>
                          <a:schemeClr val="tx1"/>
                        </a:solidFill>
                        <a:latin typeface="Arial" panose="02080604020202020204" pitchFamily="34"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　       其中：实收资本</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219</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8">
                <a:tc>
                  <a:txBody>
                    <a:bodyPr/>
                    <a:p>
                      <a:pPr lvl="0">
                        <a:buSzTx/>
                        <a:buNone/>
                      </a:pPr>
                      <a:r>
                        <a:rPr lang="en-US" altLang="zh-CN" sz="1000">
                          <a:solidFill>
                            <a:schemeClr val="tx1"/>
                          </a:solidFill>
                          <a:latin typeface="Nimbus Roman No9 L" charset="0"/>
                          <a:ea typeface="微软雅黑" pitchFamily="34" charset="-122"/>
                        </a:rPr>
                        <a:t>        流动资产合计</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201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　　　   其中：个人资本</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223</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chemeClr val="tx1"/>
                          </a:solidFill>
                          <a:latin typeface="Nimbus Roman No9 L" charset="0"/>
                          <a:ea typeface="微软雅黑" pitchFamily="34" charset="-122"/>
                        </a:rPr>
                        <a:t>            其中：应收账款</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202</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三、损益</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7">
                <a:tc>
                  <a:txBody>
                    <a:bodyPr/>
                    <a:p>
                      <a:pPr lvl="0">
                        <a:buSzTx/>
                        <a:buNone/>
                      </a:pPr>
                      <a:r>
                        <a:rPr lang="en-US" altLang="zh-CN" sz="1000">
                          <a:solidFill>
                            <a:schemeClr val="tx1"/>
                          </a:solidFill>
                          <a:latin typeface="宋体" charset="0"/>
                          <a:ea typeface="微软雅黑" pitchFamily="34" charset="-122"/>
                        </a:rPr>
                        <a:t>                        预付账款</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260</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        营业收入</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301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8">
                <a:tc>
                  <a:txBody>
                    <a:bodyPr/>
                    <a:p>
                      <a:pPr lvl="0">
                        <a:buSzTx/>
                        <a:buNone/>
                      </a:pPr>
                      <a:r>
                        <a:rPr lang="en-US" altLang="zh-CN" sz="1000">
                          <a:solidFill>
                            <a:schemeClr val="tx1"/>
                          </a:solidFill>
                          <a:latin typeface="Nimbus Roman No9 L" charset="0"/>
                          <a:ea typeface="微软雅黑" pitchFamily="34" charset="-122"/>
                        </a:rPr>
                        <a:t>                        存货</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205</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            其中：主营业务收入</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302</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7">
                <a:tc>
                  <a:txBody>
                    <a:bodyPr/>
                    <a:p>
                      <a:pPr lvl="0">
                        <a:buSzTx/>
                        <a:buNone/>
                      </a:pPr>
                      <a:r>
                        <a:rPr lang="en-US" altLang="zh-CN" sz="1000">
                          <a:solidFill>
                            <a:schemeClr val="tx1"/>
                          </a:solidFill>
                          <a:latin typeface="Nimbus Roman No9 L" charset="0"/>
                          <a:ea typeface="微软雅黑" pitchFamily="34" charset="-122"/>
                        </a:rPr>
                        <a:t>         固定资产原价</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209</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营业成本</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307</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chemeClr val="tx1"/>
                          </a:solidFill>
                          <a:latin typeface="Nimbus Roman No9 L" charset="0"/>
                          <a:ea typeface="微软雅黑" pitchFamily="34" charset="-122"/>
                        </a:rPr>
                        <a:t>             其中：房屋和构筑物</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231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税金及附加</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309</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5575">
                <a:tc>
                  <a:txBody>
                    <a:bodyPr/>
                    <a:p>
                      <a:pPr lvl="0">
                        <a:buSzTx/>
                        <a:buNone/>
                      </a:pPr>
                      <a:r>
                        <a:rPr lang="en-US" altLang="zh-CN" sz="1000">
                          <a:solidFill>
                            <a:schemeClr val="tx1"/>
                          </a:solidFill>
                          <a:latin typeface="Nimbus Roman No9 L" charset="0"/>
                          <a:ea typeface="微软雅黑" pitchFamily="34" charset="-122"/>
                        </a:rPr>
                        <a:t>                         机器和设备</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232</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其他业务利润</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311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使用权资产原价</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263</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销售费用</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312</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8">
                <a:tc>
                  <a:txBody>
                    <a:bodyPr/>
                    <a:p>
                      <a:pPr lvl="0">
                        <a:buSzTx/>
                        <a:buNone/>
                      </a:pPr>
                      <a:r>
                        <a:rPr lang="en-US" altLang="zh-CN" sz="1000">
                          <a:solidFill>
                            <a:schemeClr val="tx1"/>
                          </a:solidFill>
                          <a:latin typeface="宋体" charset="0"/>
                          <a:ea typeface="微软雅黑" pitchFamily="34" charset="-122"/>
                        </a:rPr>
                        <a:t>            其中：房屋和构筑物</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264</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管理费用</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313</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7">
                <a:tc>
                  <a:txBody>
                    <a:bodyPr/>
                    <a:p>
                      <a:pPr lvl="0">
                        <a:buSzTx/>
                        <a:buNone/>
                      </a:pPr>
                      <a:r>
                        <a:rPr lang="en-US" altLang="zh-CN" sz="1000">
                          <a:solidFill>
                            <a:schemeClr val="tx1"/>
                          </a:solidFill>
                          <a:latin typeface="宋体" charset="0"/>
                          <a:ea typeface="微软雅黑" pitchFamily="34" charset="-122"/>
                        </a:rPr>
                        <a:t>                        机器和设备</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265</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研发费用</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331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8">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固定资产累计折旧</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210</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财务费用</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317</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7">
                <a:tc>
                  <a:txBody>
                    <a:bodyPr/>
                    <a:p>
                      <a:pPr lvl="0">
                        <a:buSzTx/>
                        <a:buNone/>
                      </a:pPr>
                      <a:r>
                        <a:rPr lang="en-US" altLang="zh-CN" sz="1000">
                          <a:solidFill>
                            <a:schemeClr val="tx1"/>
                          </a:solidFill>
                          <a:latin typeface="Nimbus Roman No9 L" charset="0"/>
                          <a:ea typeface="微软雅黑" pitchFamily="34" charset="-122"/>
                        </a:rPr>
                        <a:t>            其中：本年折旧</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211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            其中：利息收入</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318</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使用权资产累计折旧</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266</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利息费用</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319</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5738">
                <a:tc>
                  <a:txBody>
                    <a:bodyPr/>
                    <a:p>
                      <a:pPr lvl="0" algn="l">
                        <a:buClrTx/>
                        <a:buSzTx/>
                        <a:buFontTx/>
                        <a:buNone/>
                      </a:pPr>
                      <a:r>
                        <a:rPr lang="en-US" altLang="zh-CN" sz="1000">
                          <a:solidFill>
                            <a:schemeClr val="tx1"/>
                          </a:solidFill>
                          <a:latin typeface="宋体" charset="0"/>
                          <a:ea typeface="微软雅黑" pitchFamily="34" charset="-122"/>
                        </a:rPr>
                        <a:t>            其中：本年折旧</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267</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资产减值损失（损失以“-”号记）</a:t>
                      </a:r>
                      <a:endParaRPr lang="en-US" altLang="zh-CN" sz="1000">
                        <a:solidFill>
                          <a:schemeClr val="tx1"/>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320</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7">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固定资产净值</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250</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信用减值损失（损失以“-”号记）</a:t>
                      </a:r>
                      <a:endParaRPr lang="en-US" altLang="zh-CN" sz="1000">
                        <a:solidFill>
                          <a:schemeClr val="tx1"/>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333</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96850">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固定资产净额</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252</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公允价值变动收益（损失以“-”号记）</a:t>
                      </a:r>
                      <a:endParaRPr lang="en-US" altLang="zh-CN" sz="1000">
                        <a:solidFill>
                          <a:schemeClr val="tx1"/>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321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8">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在建工程</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212</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净敞口套期收益（损失以“-”号记）</a:t>
                      </a:r>
                      <a:endParaRPr lang="en-US" altLang="zh-CN" sz="1000">
                        <a:solidFill>
                          <a:schemeClr val="tx1"/>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334</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7">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无形资产</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246</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资产处置收益（损失以“-”号记）</a:t>
                      </a:r>
                      <a:endParaRPr lang="en-US" altLang="zh-CN" sz="1000">
                        <a:solidFill>
                          <a:schemeClr val="tx1"/>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335</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chemeClr val="tx1"/>
                          </a:solidFill>
                          <a:latin typeface="Nimbus Roman No9 L" charset="0"/>
                          <a:ea typeface="微软雅黑" pitchFamily="34" charset="-122"/>
                        </a:rPr>
                        <a:t>            其中：土地使用权</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247</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投资收益（损失以“-”号记）</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322</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8">
                <a:tc>
                  <a:txBody>
                    <a:bodyPr/>
                    <a:p>
                      <a:pPr lvl="0" algn="l">
                        <a:buClrTx/>
                        <a:buSzTx/>
                        <a:buFontTx/>
                        <a:buNone/>
                      </a:pPr>
                      <a:r>
                        <a:rPr lang="en-US" altLang="zh-CN" sz="1000">
                          <a:solidFill>
                            <a:schemeClr val="tx1"/>
                          </a:solidFill>
                          <a:latin typeface="宋体" charset="0"/>
                          <a:ea typeface="微软雅黑" pitchFamily="34" charset="-122"/>
                        </a:rPr>
                        <a:t>                        软件使用权</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248</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其他收益</a:t>
                      </a:r>
                      <a:endParaRPr lang="en-US" altLang="zh-CN" sz="1000">
                        <a:solidFill>
                          <a:schemeClr val="tx1"/>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330</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7">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长期应收款</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营业利润</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323</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8">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投资性房地产</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262</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营业外收入</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sym typeface="微软雅黑" pitchFamily="34" charset="-122"/>
                        </a:rPr>
                        <a:t>千元</a:t>
                      </a:r>
                      <a:endParaRPr lang="en-US" altLang="zh-CN" sz="1000">
                        <a:solidFill>
                          <a:schemeClr val="tx1"/>
                        </a:solidFill>
                        <a:latin typeface="Nimbus Roman No9 L" charset="0"/>
                        <a:ea typeface="微软雅黑" pitchFamily="34" charset="-122"/>
                        <a:sym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325</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7">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长期股权投资</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243</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营业外支出</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326</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65100">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商誉</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     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249</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利润总额</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     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327</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资产总计</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213</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所得税费用</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328</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5575">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流动负债合计</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Arial" panose="02080604020202020204" pitchFamily="34" charset="0"/>
                          <a:ea typeface="Nimbus Roman No9 L" charset="0"/>
                        </a:rPr>
                        <a:t>—</a:t>
                      </a:r>
                      <a:endParaRPr lang="en-US" altLang="zh-CN" sz="1000">
                        <a:solidFill>
                          <a:schemeClr val="tx1"/>
                        </a:solidFill>
                        <a:latin typeface="Arial" panose="02080604020202020204" pitchFamily="34"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214</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四、人工成本及增值税</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Arial" panose="02080604020202020204" pitchFamily="34" charset="0"/>
                          <a:ea typeface="Nimbus Roman No9 L" charset="0"/>
                          <a:sym typeface="微软雅黑" pitchFamily="34" charset="-122"/>
                        </a:rPr>
                        <a:t>—</a:t>
                      </a:r>
                      <a:endParaRPr lang="en-US" altLang="zh-CN" sz="1000">
                        <a:solidFill>
                          <a:schemeClr val="tx1"/>
                        </a:solidFill>
                        <a:latin typeface="Arial" panose="02080604020202020204" pitchFamily="34" charset="0"/>
                        <a:ea typeface="Nimbus Roman No9 L" charset="0"/>
                        <a:sym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96850">
                <a:tc>
                  <a:txBody>
                    <a:bodyPr/>
                    <a:p>
                      <a:pPr lvl="0">
                        <a:buSzTx/>
                        <a:buNone/>
                      </a:pPr>
                      <a:r>
                        <a:rPr lang="en-US" altLang="zh-CN" sz="1000">
                          <a:solidFill>
                            <a:schemeClr val="tx1"/>
                          </a:solidFill>
                          <a:latin typeface="Nimbus Roman No9 L" charset="0"/>
                          <a:ea typeface="微软雅黑" pitchFamily="34" charset="-122"/>
                        </a:rPr>
                        <a:t>            其中：应付账款</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215</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应付职工薪酬（本年贷方累计发生额）</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401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chemeClr val="tx1"/>
                          </a:solidFill>
                          <a:latin typeface="宋体" charset="0"/>
                          <a:ea typeface="微软雅黑" pitchFamily="34" charset="-122"/>
                        </a:rPr>
                        <a:t>                        预收账款</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268</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 </a:t>
                      </a: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应交增值税（本年累计发生额）</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402</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8750">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租赁负债</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269</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五、从事住宿和餐饮业活动的从业人员平均人数</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zh-CN" altLang="en-US" sz="1000">
                          <a:solidFill>
                            <a:schemeClr val="tx1"/>
                          </a:solidFill>
                          <a:latin typeface="Nimbus Roman No9 L" charset="0"/>
                          <a:ea typeface="微软雅黑" pitchFamily="34" charset="-122"/>
                        </a:rPr>
                        <a:t>人</a:t>
                      </a:r>
                      <a:endParaRPr lang="zh-CN" altLang="en-US"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608</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8">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长期应付款</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270</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7">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负债合计</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271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endParaRPr lang="en-US" altLang="en-US"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00" name="文本框 99"/>
          <p:cNvSpPr txBox="true"/>
          <p:nvPr/>
        </p:nvSpPr>
        <p:spPr>
          <a:xfrm>
            <a:off x="1894840" y="776605"/>
            <a:ext cx="3956050" cy="337185"/>
          </a:xfrm>
          <a:prstGeom prst="rect">
            <a:avLst/>
          </a:prstGeom>
          <a:noFill/>
          <a:ln w="9525">
            <a:noFill/>
          </a:ln>
        </p:spPr>
        <p:txBody>
          <a:bodyPr wrap="square">
            <a:spAutoFit/>
          </a:bodyPr>
          <a:p>
            <a:pPr marL="0" indent="0" algn="l"/>
            <a:r>
              <a:rPr lang="zh-CN" sz="1600" b="0">
                <a:cs typeface="宋体" charset="0"/>
              </a:rPr>
              <a:t>限额以上住宿和餐饮业经营情况（</a:t>
            </a:r>
            <a:r>
              <a:rPr lang="en-US" altLang="zh-CN" sz="1600" b="0">
                <a:cs typeface="宋体" charset="0"/>
              </a:rPr>
              <a:t>S704</a:t>
            </a:r>
            <a:r>
              <a:rPr lang="zh-CN" altLang="en-US" sz="1600" b="0">
                <a:cs typeface="宋体" charset="0"/>
              </a:rPr>
              <a:t>表</a:t>
            </a:r>
            <a:r>
              <a:rPr lang="zh-CN" sz="1600" b="0">
                <a:cs typeface="宋体" charset="0"/>
              </a:rPr>
              <a:t>）</a:t>
            </a:r>
            <a:endParaRPr lang="zh-CN" altLang="en-US"/>
          </a:p>
        </p:txBody>
      </p:sp>
      <p:sp>
        <p:nvSpPr>
          <p:cNvPr id="2" name="文本框 1"/>
          <p:cNvSpPr txBox="true"/>
          <p:nvPr/>
        </p:nvSpPr>
        <p:spPr>
          <a:xfrm>
            <a:off x="7679055" y="2312035"/>
            <a:ext cx="2776220" cy="922020"/>
          </a:xfrm>
          <a:prstGeom prst="rect">
            <a:avLst/>
          </a:prstGeom>
          <a:noFill/>
          <a:ln w="9525">
            <a:noFill/>
          </a:ln>
        </p:spPr>
        <p:txBody>
          <a:bodyPr wrap="square">
            <a:spAutoFit/>
          </a:bodyPr>
          <a:p>
            <a:pPr marL="0" indent="0" algn="l"/>
            <a:r>
              <a:rPr lang="zh-CN" altLang="en-US"/>
              <a:t>统计范围：</a:t>
            </a:r>
            <a:endParaRPr lang="zh-CN" altLang="en-US"/>
          </a:p>
          <a:p>
            <a:pPr marL="0" indent="0" algn="l"/>
            <a:r>
              <a:rPr lang="zh-CN" altLang="en-US"/>
              <a:t>综合试点辖区内限额以上住宿和餐饮业法人单位。</a:t>
            </a:r>
            <a:endParaRPr lang="zh-CN" altLang="en-US"/>
          </a:p>
        </p:txBody>
      </p:sp>
      <p:graphicFrame>
        <p:nvGraphicFramePr>
          <p:cNvPr id="22535" name="表格 22534"/>
          <p:cNvGraphicFramePr/>
          <p:nvPr/>
        </p:nvGraphicFramePr>
        <p:xfrm>
          <a:off x="277813" y="1192530"/>
          <a:ext cx="7188835" cy="5118100"/>
        </p:xfrm>
        <a:graphic>
          <a:graphicData uri="http://schemas.openxmlformats.org/drawingml/2006/table">
            <a:tbl>
              <a:tblPr/>
              <a:tblGrid>
                <a:gridCol w="3698240"/>
                <a:gridCol w="1019175"/>
                <a:gridCol w="843915"/>
                <a:gridCol w="1627505"/>
              </a:tblGrid>
              <a:tr h="53340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指标名称</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计量单位</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代码</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本年</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575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甲</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乙</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丙</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SzTx/>
                        <a:buNone/>
                      </a:pPr>
                      <a:r>
                        <a:rPr lang="en-US" altLang="zh-CN" sz="1400">
                          <a:solidFill>
                            <a:srgbClr val="000000"/>
                          </a:solidFill>
                          <a:latin typeface="仿宋_GB2312" panose="02010609030101010101" charset="-122"/>
                          <a:ea typeface="仿宋_GB2312" panose="02010609030101010101" charset="-122"/>
                          <a:sym typeface="+mn-ea"/>
                        </a:rPr>
                        <a:t>1</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7975">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营业额</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仿宋_GB2312" panose="02010609030101010101" charset="-122"/>
                          <a:ea typeface="仿宋_GB2312" panose="02010609030101010101" charset="-122"/>
                        </a:rPr>
                        <a:t>01</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307975">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    客房收入</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02</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0480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        其中：通过公共网络实现的客房收入</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03</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07975">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            其中：通过非自营平台实现的客房收入</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04</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06388">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    餐费收入</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05</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07975">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        其中：通过公共网络实现的餐费收入</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06</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06387">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            其中：通过非自营平台实现的餐费收入</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07</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07975">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    商品销售额</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08</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06388">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    其他收入</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09</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07975">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        其中：外卖送餐服务收入</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10</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06387">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客房数</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间</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11</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06388">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床位数</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张</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12</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07975">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餐位数</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位</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13</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06387">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住宿和餐饮业年末餐饮营业面积</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平方米</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14</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true"/>
          <p:nvPr/>
        </p:nvSpPr>
        <p:spPr>
          <a:xfrm>
            <a:off x="3040063" y="2216150"/>
            <a:ext cx="5708650" cy="1198880"/>
          </a:xfrm>
          <a:prstGeom prst="rect">
            <a:avLst/>
          </a:prstGeom>
          <a:noFill/>
          <a:ln w="9525">
            <a:noFill/>
          </a:ln>
        </p:spPr>
        <p:txBody>
          <a:bodyPr wrap="square" anchor="t" anchorCtr="false">
            <a:spAutoFit/>
          </a:bodyPr>
          <a:p>
            <a:pPr algn="ctr">
              <a:lnSpc>
                <a:spcPct val="150000"/>
              </a:lnSpc>
            </a:pPr>
            <a:r>
              <a:rPr lang="zh-CN" altLang="en-US" sz="4800" dirty="0">
                <a:solidFill>
                  <a:srgbClr val="4B649F"/>
                </a:solidFill>
                <a:latin typeface="Arial" panose="02080604020202020204" pitchFamily="34" charset="0"/>
                <a:ea typeface="微软雅黑" pitchFamily="34" charset="-122"/>
              </a:rPr>
              <a:t>第三部分</a:t>
            </a:r>
            <a:endParaRPr lang="zh-CN" altLang="en-US" sz="4800" dirty="0">
              <a:solidFill>
                <a:srgbClr val="4B649F"/>
              </a:solidFill>
              <a:latin typeface="Arial" panose="02080604020202020204" pitchFamily="34" charset="0"/>
              <a:ea typeface="微软雅黑"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1772285" y="3624580"/>
            <a:ext cx="8244840" cy="829945"/>
          </a:xfrm>
          <a:prstGeom prst="rect">
            <a:avLst/>
          </a:prstGeom>
          <a:noFill/>
          <a:ln w="9525">
            <a:noFill/>
          </a:ln>
        </p:spPr>
        <p:txBody>
          <a:bodyPr wrap="square" anchor="t" anchorCtr="false">
            <a:spAutoFit/>
          </a:bodyPr>
          <a:p>
            <a:pPr algn="ctr"/>
            <a:r>
              <a:rPr lang="zh-CN" altLang="en-US" sz="4800" dirty="0">
                <a:solidFill>
                  <a:srgbClr val="336699"/>
                </a:solidFill>
                <a:latin typeface="微软雅黑" pitchFamily="34" charset="-122"/>
                <a:ea typeface="微软雅黑" pitchFamily="34" charset="-122"/>
                <a:sym typeface="微软雅黑" pitchFamily="34" charset="-122"/>
              </a:rPr>
              <a:t>内容变化及重点说明</a:t>
            </a:r>
            <a:endParaRPr lang="zh-CN" altLang="en-US" sz="4800" dirty="0">
              <a:solidFill>
                <a:srgbClr val="336699"/>
              </a:solidFill>
              <a:latin typeface="微软雅黑" pitchFamily="34" charset="-122"/>
              <a:ea typeface="微软雅黑" pitchFamily="34" charset="-122"/>
              <a:sym typeface="微软雅黑"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382588" y="849313"/>
            <a:ext cx="3060700" cy="5360988"/>
          </a:xfrm>
          <a:prstGeom prst="rect">
            <a:avLst/>
          </a:prstGeom>
          <a:noFill/>
          <a:ln>
            <a:noFill/>
          </a:ln>
          <a:extLst>
            <a:ext uri="{909E8E84-426E-40DD-AFC4-6F175D3DCCD1}">
              <a14:hiddenFill xmlns:a14="http://schemas.microsoft.com/office/drawing/2010/main">
                <a:solidFill>
                  <a:schemeClr val="bg1">
                    <a:lumMod val="75000"/>
                  </a:schemeClr>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l" fontAlgn="base">
              <a:lnSpc>
                <a:spcPts val="3500"/>
              </a:lnSpc>
            </a:pPr>
            <a:endParaRPr lang="zh-CN" altLang="en-US" sz="2000" strike="noStrike" noProof="1" dirty="0">
              <a:solidFill>
                <a:srgbClr val="4B649F"/>
              </a:solidFill>
              <a:latin typeface="Arial" panose="02080604020202020204" pitchFamily="34" charset="0"/>
              <a:ea typeface="微软雅黑" pitchFamily="34" charset="-122"/>
            </a:endParaRPr>
          </a:p>
        </p:txBody>
      </p:sp>
      <p:graphicFrame>
        <p:nvGraphicFramePr>
          <p:cNvPr id="29703" name="表格 29702"/>
          <p:cNvGraphicFramePr/>
          <p:nvPr/>
        </p:nvGraphicFramePr>
        <p:xfrm>
          <a:off x="3618865" y="1061085"/>
          <a:ext cx="8126730" cy="5609590"/>
        </p:xfrm>
        <a:graphic>
          <a:graphicData uri="http://schemas.openxmlformats.org/drawingml/2006/table">
            <a:tbl>
              <a:tblPr/>
              <a:tblGrid>
                <a:gridCol w="1873250"/>
                <a:gridCol w="675005"/>
                <a:gridCol w="521970"/>
                <a:gridCol w="455930"/>
                <a:gridCol w="2823845"/>
                <a:gridCol w="701675"/>
                <a:gridCol w="523875"/>
                <a:gridCol w="551180"/>
              </a:tblGrid>
              <a:tr h="299720">
                <a:tc>
                  <a:txBody>
                    <a:bodyPr/>
                    <a:p>
                      <a:pPr lvl="0" algn="ctr">
                        <a:buSzTx/>
                        <a:buNone/>
                      </a:pPr>
                      <a:r>
                        <a:rPr lang="en-US" altLang="zh-CN" sz="1000">
                          <a:solidFill>
                            <a:srgbClr val="000000"/>
                          </a:solidFill>
                          <a:latin typeface="Nimbus Roman No9 L" charset="0"/>
                          <a:ea typeface="微软雅黑" pitchFamily="34" charset="-122"/>
                        </a:rPr>
                        <a:t>指标名称</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计量单位</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代码</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本年</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指标名称</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计量单位</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代码</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本年</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a:txBody>
                    <a:bodyPr/>
                    <a:p>
                      <a:pPr lvl="0" algn="ctr">
                        <a:buSzTx/>
                        <a:buNone/>
                      </a:pPr>
                      <a:r>
                        <a:rPr lang="en-US" altLang="zh-CN" sz="1000">
                          <a:solidFill>
                            <a:srgbClr val="000000"/>
                          </a:solidFill>
                          <a:latin typeface="Nimbus Roman No9 L" charset="0"/>
                          <a:ea typeface="微软雅黑" pitchFamily="34" charset="-122"/>
                        </a:rPr>
                        <a:t>甲</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sym typeface="+mn-ea"/>
                        </a:rPr>
                        <a:t>1</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甲</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sym typeface="+mn-ea"/>
                        </a:rPr>
                        <a:t>1</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rPr>
                        <a:t>一、年初存货</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101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所有者权益合计</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218</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rPr>
                        <a:t>二、期末资产负债</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Arial" panose="02080604020202020204" pitchFamily="34" charset="0"/>
                          <a:ea typeface="Nimbus Roman No9 L" charset="0"/>
                        </a:rPr>
                        <a:t>—</a:t>
                      </a:r>
                      <a:endParaRPr lang="en-US" altLang="en-US" sz="1000">
                        <a:solidFill>
                          <a:srgbClr val="000000"/>
                        </a:solidFill>
                        <a:latin typeface="Arial" panose="02080604020202020204" pitchFamily="34"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其中：实收资本</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219</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rPr>
                        <a:t>        流动资产合计</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201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其中：个人资本</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223</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rPr>
                        <a:t>            其中：应收账款</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202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三、损益</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宋体" charset="0"/>
                          <a:ea typeface="微软雅黑" pitchFamily="34" charset="-122"/>
                        </a:rPr>
                        <a:t>                        </a:t>
                      </a:r>
                      <a:r>
                        <a:rPr lang="en-US" altLang="zh-CN" sz="1000">
                          <a:solidFill>
                            <a:srgbClr val="C00000"/>
                          </a:solidFill>
                          <a:latin typeface="宋体" charset="0"/>
                          <a:ea typeface="微软雅黑" pitchFamily="34" charset="-122"/>
                        </a:rPr>
                        <a:t>预付账款</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260</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营业收入</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301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rPr>
                        <a:t>                        存货</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205</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其中：主营业务收入</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302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rPr>
                        <a:t>         固定资产原价</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209</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营业成本</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307</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rPr>
                        <a:t>             其中：房屋和构筑物</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231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税金及附加</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309</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035">
                <a:tc>
                  <a:txBody>
                    <a:bodyPr/>
                    <a:p>
                      <a:pPr lvl="0">
                        <a:buSzTx/>
                        <a:buNone/>
                      </a:pPr>
                      <a:r>
                        <a:rPr lang="en-US" altLang="zh-CN" sz="1000">
                          <a:solidFill>
                            <a:srgbClr val="000000"/>
                          </a:solidFill>
                          <a:latin typeface="Nimbus Roman No9 L" charset="0"/>
                          <a:ea typeface="微软雅黑" pitchFamily="34" charset="-122"/>
                        </a:rPr>
                        <a:t>                         机器和设备</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232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其他业务利润</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311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使用权资产原价</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263</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销售费用</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312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C00000"/>
                          </a:solidFill>
                          <a:latin typeface="宋体" charset="0"/>
                          <a:ea typeface="微软雅黑" pitchFamily="34" charset="-122"/>
                        </a:rPr>
                        <a:t>            其中：房屋和构筑物</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264</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管理费用</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313</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C00000"/>
                          </a:solidFill>
                          <a:latin typeface="宋体" charset="0"/>
                          <a:ea typeface="微软雅黑" pitchFamily="34" charset="-122"/>
                        </a:rPr>
                        <a:t>                        机器和设备</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265</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研发费用</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331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固定资产累计折旧</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210</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财务费用</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317</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rPr>
                        <a:t>            其中：本年折旧</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211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其中：利息收入</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318</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使用权资产累计折旧</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266</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利息费用</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319</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2880">
                <a:tc>
                  <a:txBody>
                    <a:bodyPr/>
                    <a:p>
                      <a:pPr lvl="0" algn="l">
                        <a:buClrTx/>
                        <a:buSzTx/>
                        <a:buFontTx/>
                        <a:buNone/>
                      </a:pPr>
                      <a:r>
                        <a:rPr lang="en-US" altLang="zh-CN" sz="1000">
                          <a:solidFill>
                            <a:srgbClr val="C00000"/>
                          </a:solidFill>
                          <a:latin typeface="宋体" charset="0"/>
                          <a:ea typeface="微软雅黑" pitchFamily="34" charset="-122"/>
                        </a:rPr>
                        <a:t>            其中：本年折旧</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267</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资产减值损失（损失以“-”号记）</a:t>
                      </a:r>
                      <a:endParaRPr lang="en-US" altLang="zh-CN" sz="1000">
                        <a:solidFill>
                          <a:srgbClr val="C00000"/>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320</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固定资产净值</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250</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信用减值损失（损失以“-”号记）</a:t>
                      </a:r>
                      <a:endParaRPr lang="en-US" altLang="zh-CN" sz="1000">
                        <a:solidFill>
                          <a:srgbClr val="C00000"/>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333</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93675">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固定资产净额</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252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公允价值变动收益（损失以“-”号记）</a:t>
                      </a:r>
                      <a:endParaRPr lang="en-US" altLang="zh-CN" sz="1000">
                        <a:solidFill>
                          <a:srgbClr val="C00000"/>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321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在建工程</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212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净敞口套期收益（损失以“-”号记）</a:t>
                      </a:r>
                      <a:endParaRPr lang="en-US" altLang="zh-CN" sz="1000">
                        <a:solidFill>
                          <a:srgbClr val="C00000"/>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334</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无形资产</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246</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资产处置收益（损失以“-”号记）</a:t>
                      </a:r>
                      <a:endParaRPr lang="en-US" altLang="zh-CN" sz="1000">
                        <a:solidFill>
                          <a:srgbClr val="C00000"/>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335</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rPr>
                        <a:t>            其中：土地使用权</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247</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投资收益（损失以“-”号记）</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322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rgbClr val="C00000"/>
                          </a:solidFill>
                          <a:latin typeface="宋体" charset="0"/>
                          <a:ea typeface="微软雅黑" pitchFamily="34" charset="-122"/>
                        </a:rPr>
                        <a:t>                        软件使用权</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248</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其他收益</a:t>
                      </a:r>
                      <a:endParaRPr lang="en-US" altLang="zh-CN" sz="1000">
                        <a:solidFill>
                          <a:srgbClr val="C00000"/>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330</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长期应收款</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营业利润</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323</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投资性房地产</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营业外收入</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sym typeface="微软雅黑" pitchFamily="34" charset="-122"/>
                        </a:rPr>
                        <a:t>千元</a:t>
                      </a:r>
                      <a:endParaRPr lang="en-US" altLang="en-US" sz="1000">
                        <a:solidFill>
                          <a:srgbClr val="000000"/>
                        </a:solidFill>
                        <a:latin typeface="Arial" panose="02080604020202020204" pitchFamily="34"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325</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长期股权投资</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243</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营业外支出</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326</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62560">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商誉</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249</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利润总额</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327</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资产总计</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213</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所得税费用</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328</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035">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流动负债合计</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Arial" panose="02080604020202020204" pitchFamily="34" charset="0"/>
                          <a:ea typeface="Nimbus Roman No9 L" charset="0"/>
                        </a:rPr>
                        <a:t>—</a:t>
                      </a:r>
                      <a:endParaRPr lang="en-US" altLang="en-US" sz="1000">
                        <a:solidFill>
                          <a:srgbClr val="000000"/>
                        </a:solidFill>
                        <a:latin typeface="Arial" panose="02080604020202020204" pitchFamily="34"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214</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四、人工成本及增值税</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Arial" panose="02080604020202020204" pitchFamily="34" charset="0"/>
                          <a:ea typeface="Nimbus Roman No9 L" charset="0"/>
                          <a:sym typeface="微软雅黑" pitchFamily="34" charset="-122"/>
                        </a:rPr>
                        <a:t>—</a:t>
                      </a:r>
                      <a:endParaRPr lang="en-US" altLang="en-US" sz="1000">
                        <a:solidFill>
                          <a:srgbClr val="000000"/>
                        </a:solidFill>
                        <a:latin typeface="Arial" panose="02080604020202020204" pitchFamily="34" charset="0"/>
                        <a:ea typeface="Nimbus Roman No9 L" charset="0"/>
                        <a:sym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93675">
                <a:tc>
                  <a:txBody>
                    <a:bodyPr/>
                    <a:p>
                      <a:pPr lvl="0">
                        <a:buSzTx/>
                        <a:buNone/>
                      </a:pPr>
                      <a:r>
                        <a:rPr lang="en-US" altLang="zh-CN" sz="1000">
                          <a:solidFill>
                            <a:srgbClr val="000000"/>
                          </a:solidFill>
                          <a:latin typeface="Nimbus Roman No9 L" charset="0"/>
                          <a:ea typeface="微软雅黑" pitchFamily="34" charset="-122"/>
                        </a:rPr>
                        <a:t>            其中：应付账款</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215</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应付职工薪酬（本年贷方累计发生额）</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401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rgbClr val="C00000"/>
                          </a:solidFill>
                          <a:latin typeface="宋体" charset="0"/>
                          <a:ea typeface="微软雅黑" pitchFamily="34" charset="-122"/>
                        </a:rPr>
                        <a:t>                        预收账款</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268</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应交增值税（本年累计发生额）</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402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6210">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租赁负债</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269</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五、从事</a:t>
                      </a:r>
                      <a:r>
                        <a:rPr lang="zh-CN" altLang="en-US" sz="1000">
                          <a:solidFill>
                            <a:schemeClr val="tx1"/>
                          </a:solidFill>
                          <a:latin typeface="Nimbus Roman No9 L" charset="0"/>
                          <a:ea typeface="微软雅黑" pitchFamily="34" charset="-122"/>
                        </a:rPr>
                        <a:t>批发和零售</a:t>
                      </a:r>
                      <a:r>
                        <a:rPr lang="en-US" altLang="zh-CN" sz="1000">
                          <a:solidFill>
                            <a:schemeClr val="tx1"/>
                          </a:solidFill>
                          <a:latin typeface="Nimbus Roman No9 L" charset="0"/>
                          <a:ea typeface="微软雅黑" pitchFamily="34" charset="-122"/>
                        </a:rPr>
                        <a:t>业活动的从业人员平均人数</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zh-CN" altLang="en-US" sz="1000">
                          <a:solidFill>
                            <a:srgbClr val="000000"/>
                          </a:solidFill>
                          <a:latin typeface="Nimbus Roman No9 L" charset="0"/>
                          <a:ea typeface="微软雅黑" pitchFamily="34" charset="-122"/>
                        </a:rPr>
                        <a:t>人</a:t>
                      </a:r>
                      <a:endParaRPr lang="zh-CN"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607</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长期应付款</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270</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负债合计</a:t>
                      </a:r>
                      <a:endParaRPr lang="en-US" altLang="en-US" sz="1000">
                        <a:solidFill>
                          <a:srgbClr val="000000"/>
                        </a:solidFill>
                        <a:latin typeface="宋体" charset="0"/>
                        <a:ea typeface="宋体"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271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文本框 3"/>
          <p:cNvSpPr txBox="true"/>
          <p:nvPr/>
        </p:nvSpPr>
        <p:spPr>
          <a:xfrm>
            <a:off x="133985" y="697230"/>
            <a:ext cx="5073015" cy="398780"/>
          </a:xfrm>
          <a:prstGeom prst="rect">
            <a:avLst/>
          </a:prstGeom>
          <a:noFill/>
        </p:spPr>
        <p:txBody>
          <a:bodyPr wrap="none" rtlCol="0" anchor="t">
            <a:spAutoFit/>
          </a:bodyPr>
          <a:p>
            <a:r>
              <a:rPr sz="2000" b="1" dirty="0">
                <a:solidFill>
                  <a:srgbClr val="4B649F"/>
                </a:solidFill>
                <a:sym typeface="+mn-ea"/>
              </a:rPr>
              <a:t>限额以上批发和零售业</a:t>
            </a:r>
            <a:r>
              <a:rPr lang="zh-CN" sz="2000" b="1" dirty="0">
                <a:solidFill>
                  <a:srgbClr val="4B649F"/>
                </a:solidFill>
                <a:sym typeface="+mn-ea"/>
              </a:rPr>
              <a:t>财务状况</a:t>
            </a:r>
            <a:r>
              <a:rPr sz="2000" b="1" dirty="0">
                <a:solidFill>
                  <a:srgbClr val="4B649F"/>
                </a:solidFill>
                <a:sym typeface="+mn-ea"/>
              </a:rPr>
              <a:t>表（E70</a:t>
            </a:r>
            <a:r>
              <a:rPr lang="en-US" sz="2000" b="1" dirty="0">
                <a:solidFill>
                  <a:srgbClr val="4B649F"/>
                </a:solidFill>
                <a:sym typeface="+mn-ea"/>
              </a:rPr>
              <a:t>3</a:t>
            </a:r>
            <a:r>
              <a:rPr sz="2000" b="1" dirty="0">
                <a:solidFill>
                  <a:srgbClr val="4B649F"/>
                </a:solidFill>
                <a:sym typeface="+mn-ea"/>
              </a:rPr>
              <a:t>）</a:t>
            </a:r>
            <a:endParaRPr lang="zh-CN" altLang="en-US" sz="2000"/>
          </a:p>
        </p:txBody>
      </p:sp>
      <p:sp>
        <p:nvSpPr>
          <p:cNvPr id="5" name="文本框 4"/>
          <p:cNvSpPr txBox="true"/>
          <p:nvPr/>
        </p:nvSpPr>
        <p:spPr>
          <a:xfrm>
            <a:off x="418465" y="1296035"/>
            <a:ext cx="2705735" cy="2784475"/>
          </a:xfrm>
          <a:prstGeom prst="rect">
            <a:avLst/>
          </a:prstGeom>
          <a:noFill/>
        </p:spPr>
        <p:txBody>
          <a:bodyPr wrap="square" rtlCol="0" anchor="t">
            <a:spAutoFit/>
          </a:bodyPr>
          <a:p>
            <a:pPr algn="l" fontAlgn="base">
              <a:lnSpc>
                <a:spcPts val="3500"/>
              </a:lnSpc>
            </a:pPr>
            <a:r>
              <a:rPr sz="2000" b="1" dirty="0">
                <a:solidFill>
                  <a:srgbClr val="4B649F"/>
                </a:solidFill>
                <a:sym typeface="+mn-ea"/>
              </a:rPr>
              <a:t>变化情况：</a:t>
            </a:r>
            <a:endParaRPr lang="zh-CN" altLang="en-US" b="1" dirty="0">
              <a:solidFill>
                <a:schemeClr val="tx1"/>
              </a:solidFill>
              <a:sym typeface="+mn-ea"/>
            </a:endParaRPr>
          </a:p>
          <a:p>
            <a:pPr algn="l" fontAlgn="base">
              <a:lnSpc>
                <a:spcPts val="3500"/>
              </a:lnSpc>
            </a:pPr>
            <a:r>
              <a:rPr sz="2000" dirty="0">
                <a:solidFill>
                  <a:srgbClr val="4B649F"/>
                </a:solidFill>
                <a:sym typeface="+mn-ea"/>
              </a:rPr>
              <a:t>与年报相比新增指标21个。其中，资产负债类15个，损益类6个</a:t>
            </a:r>
            <a:r>
              <a:rPr lang="zh-CN" sz="2000" dirty="0">
                <a:solidFill>
                  <a:srgbClr val="4B649F"/>
                </a:solidFill>
                <a:sym typeface="+mn-ea"/>
              </a:rPr>
              <a:t>。</a:t>
            </a:r>
            <a:endParaRPr lang="zh-CN" sz="2000" dirty="0">
              <a:solidFill>
                <a:srgbClr val="4B649F"/>
              </a:solidFill>
              <a:sym typeface="+mn-ea"/>
            </a:endParaRPr>
          </a:p>
          <a:p>
            <a:pPr algn="l" fontAlgn="base">
              <a:lnSpc>
                <a:spcPts val="3500"/>
              </a:lnSpc>
            </a:pPr>
            <a:r>
              <a:rPr lang="zh-CN" sz="2000" dirty="0">
                <a:solidFill>
                  <a:srgbClr val="4B649F"/>
                </a:solidFill>
                <a:sym typeface="+mn-ea"/>
              </a:rPr>
              <a:t>与四经普相比指标数持平。</a:t>
            </a:r>
            <a:endParaRPr lang="zh-CN" sz="2000" dirty="0">
              <a:solidFill>
                <a:srgbClr val="4B649F"/>
              </a:solidFill>
              <a:sym typeface="+mn-ea"/>
            </a:endParaRPr>
          </a:p>
        </p:txBody>
      </p:sp>
      <p:sp>
        <p:nvSpPr>
          <p:cNvPr id="2" name="内容占位符 2"/>
          <p:cNvSpPr>
            <a:spLocks noGrp="true"/>
          </p:cNvSpPr>
          <p:nvPr/>
        </p:nvSpPr>
        <p:spPr>
          <a:xfrm>
            <a:off x="133985" y="4485640"/>
            <a:ext cx="3484245" cy="2185035"/>
          </a:xfrm>
          <a:prstGeom prst="rect">
            <a:avLst/>
          </a:prstGeom>
        </p:spPr>
        <p:txBody>
          <a:bodyPr vert="horz" lIns="91440" tIns="45720" rIns="91440" bIns="45720" rtlCol="0">
            <a:normAutofit fontScale="72500"/>
          </a:bodyPr>
          <a:lst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a:lstStyle>
          <a:p>
            <a:pPr marL="0" indent="0" eaLnBrk="1" hangingPunct="1">
              <a:buNone/>
            </a:pPr>
            <a:r>
              <a:rPr lang="zh-CN" altLang="en-US" sz="2800" b="1" dirty="0">
                <a:solidFill>
                  <a:srgbClr val="C00000"/>
                </a:solidFill>
                <a:latin typeface="楷体" panose="02010609060101010101" pitchFamily="49" charset="-122"/>
                <a:ea typeface="楷体" panose="02010609060101010101" pitchFamily="49" charset="-122"/>
                <a:sym typeface="+mn-ea"/>
              </a:rPr>
              <a:t>注意：</a:t>
            </a:r>
            <a:r>
              <a:rPr lang="zh-CN" altLang="en-US" sz="2800" dirty="0">
                <a:latin typeface="楷体" panose="02010609060101010101" pitchFamily="49" charset="-122"/>
                <a:ea typeface="楷体" panose="02010609060101010101" pitchFamily="49" charset="-122"/>
                <a:sym typeface="+mn-ea"/>
              </a:rPr>
              <a:t>财务报表数据必须是</a:t>
            </a:r>
            <a:r>
              <a:rPr lang="zh-CN" altLang="en-US" sz="2800" dirty="0">
                <a:solidFill>
                  <a:srgbClr val="FF0000"/>
                </a:solidFill>
                <a:latin typeface="楷体" panose="02010609060101010101" pitchFamily="49" charset="-122"/>
                <a:ea typeface="楷体" panose="02010609060101010101" pitchFamily="49" charset="-122"/>
                <a:sym typeface="+mn-ea"/>
              </a:rPr>
              <a:t>法人口径</a:t>
            </a:r>
            <a:r>
              <a:rPr lang="zh-CN" altLang="en-US" sz="2800" dirty="0">
                <a:latin typeface="楷体" panose="02010609060101010101" pitchFamily="49" charset="-122"/>
                <a:ea typeface="楷体" panose="02010609060101010101" pitchFamily="49" charset="-122"/>
                <a:sym typeface="+mn-ea"/>
              </a:rPr>
              <a:t>，应该包括法人下属的所有产业活动单位的数据。不论产业是否同业，也不论产业是不是独立核算，都应包含在法人数据中。</a:t>
            </a:r>
            <a:endParaRPr lang="zh-CN" altLang="en-US" sz="2800" dirty="0">
              <a:latin typeface="楷体" panose="02010609060101010101" pitchFamily="49" charset="-122"/>
              <a:ea typeface="楷体" panose="02010609060101010101" pitchFamily="49" charset="-122"/>
            </a:endParaRPr>
          </a:p>
          <a:p>
            <a:pPr eaLnBrk="1" hangingPunct="1"/>
            <a:endParaRPr lang="en-US" altLang="zh-C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2534" name="文本框 99"/>
          <p:cNvSpPr txBox="true"/>
          <p:nvPr/>
        </p:nvSpPr>
        <p:spPr>
          <a:xfrm>
            <a:off x="321310" y="869315"/>
            <a:ext cx="10533380" cy="5413375"/>
          </a:xfrm>
          <a:prstGeom prst="rect">
            <a:avLst/>
          </a:prstGeom>
          <a:noFill/>
          <a:ln w="9525">
            <a:noFill/>
          </a:ln>
        </p:spPr>
        <p:txBody>
          <a:bodyPr wrap="square" anchor="t" anchorCtr="false">
            <a:spAutoFit/>
          </a:bodyPr>
          <a:p>
            <a:pPr indent="457200" algn="l">
              <a:lnSpc>
                <a:spcPts val="3500"/>
              </a:lnSpc>
              <a:spcAft>
                <a:spcPts val="600"/>
              </a:spcAft>
            </a:pPr>
            <a:r>
              <a:rPr sz="2000" b="1" dirty="0">
                <a:solidFill>
                  <a:srgbClr val="4B649F"/>
                </a:solidFill>
                <a:sym typeface="+mn-ea"/>
              </a:rPr>
              <a:t>限额以上批发和零售业经营</a:t>
            </a:r>
            <a:r>
              <a:rPr lang="zh-CN" sz="2000" b="1" dirty="0">
                <a:solidFill>
                  <a:srgbClr val="4B649F"/>
                </a:solidFill>
                <a:sym typeface="+mn-ea"/>
              </a:rPr>
              <a:t>情况</a:t>
            </a:r>
            <a:r>
              <a:rPr sz="2000" b="1" dirty="0">
                <a:solidFill>
                  <a:srgbClr val="4B649F"/>
                </a:solidFill>
                <a:sym typeface="+mn-ea"/>
              </a:rPr>
              <a:t>表（E704）</a:t>
            </a:r>
            <a:endParaRPr sz="2000" dirty="0">
              <a:solidFill>
                <a:srgbClr val="4B649F"/>
              </a:solidFill>
              <a:sym typeface="+mn-ea"/>
            </a:endParaRPr>
          </a:p>
          <a:p>
            <a:pPr indent="457200" algn="just">
              <a:lnSpc>
                <a:spcPts val="3400"/>
              </a:lnSpc>
              <a:spcAft>
                <a:spcPts val="0"/>
              </a:spcAft>
            </a:pPr>
            <a:r>
              <a:rPr lang="en-US" altLang="zh-CN" sz="2000" b="1" dirty="0">
                <a:solidFill>
                  <a:srgbClr val="4B649F"/>
                </a:solidFill>
                <a:sym typeface="+mn-ea"/>
              </a:rPr>
              <a:t>1.</a:t>
            </a:r>
            <a:r>
              <a:rPr lang="zh-CN" sz="2000" b="1" dirty="0">
                <a:solidFill>
                  <a:srgbClr val="4B649F"/>
                </a:solidFill>
                <a:sym typeface="+mn-ea"/>
              </a:rPr>
              <a:t>变化情况：</a:t>
            </a:r>
            <a:r>
              <a:rPr sz="2000" dirty="0">
                <a:solidFill>
                  <a:srgbClr val="4B649F"/>
                </a:solidFill>
                <a:sym typeface="+mn-ea"/>
              </a:rPr>
              <a:t>限额以上批发和零售业经营状况表与年报相比无变化。</a:t>
            </a:r>
            <a:endParaRPr sz="2000" dirty="0">
              <a:solidFill>
                <a:srgbClr val="4B649F"/>
              </a:solidFill>
              <a:latin typeface="Arial" panose="02080604020202020204" pitchFamily="34" charset="0"/>
              <a:ea typeface="微软雅黑" pitchFamily="34" charset="-122"/>
            </a:endParaRPr>
          </a:p>
          <a:p>
            <a:pPr indent="457200" algn="just">
              <a:lnSpc>
                <a:spcPts val="3400"/>
              </a:lnSpc>
              <a:spcAft>
                <a:spcPts val="0"/>
              </a:spcAft>
            </a:pPr>
            <a:r>
              <a:rPr lang="en-US" sz="2000" b="1" dirty="0">
                <a:solidFill>
                  <a:srgbClr val="4B649F"/>
                </a:solidFill>
                <a:latin typeface="Arial" panose="02080604020202020204" pitchFamily="34" charset="0"/>
                <a:ea typeface="微软雅黑" pitchFamily="34" charset="-122"/>
              </a:rPr>
              <a:t>2.</a:t>
            </a:r>
            <a:r>
              <a:rPr lang="zh-CN" altLang="en-US" sz="2000" b="1" dirty="0">
                <a:solidFill>
                  <a:srgbClr val="4B649F"/>
                </a:solidFill>
                <a:latin typeface="Arial" panose="02080604020202020204" pitchFamily="34" charset="0"/>
                <a:ea typeface="微软雅黑" pitchFamily="34" charset="-122"/>
              </a:rPr>
              <a:t>重点说明：</a:t>
            </a:r>
            <a:endParaRPr lang="zh-CN" altLang="en-US" sz="2000" b="1" dirty="0">
              <a:solidFill>
                <a:srgbClr val="4B649F"/>
              </a:solidFill>
              <a:latin typeface="Arial" panose="02080604020202020204" pitchFamily="34" charset="0"/>
              <a:ea typeface="微软雅黑" pitchFamily="34" charset="-122"/>
            </a:endParaRPr>
          </a:p>
          <a:p>
            <a:pPr indent="457200" algn="just">
              <a:lnSpc>
                <a:spcPts val="3400"/>
              </a:lnSpc>
              <a:spcAft>
                <a:spcPts val="0"/>
              </a:spcAft>
            </a:pPr>
            <a:r>
              <a:rPr lang="zh-CN" sz="2000" dirty="0">
                <a:solidFill>
                  <a:srgbClr val="4B649F"/>
                </a:solidFill>
                <a:latin typeface="Arial" panose="02080604020202020204" pitchFamily="34" charset="0"/>
                <a:ea typeface="微软雅黑" pitchFamily="34" charset="-122"/>
              </a:rPr>
              <a:t>（</a:t>
            </a:r>
            <a:r>
              <a:rPr lang="en-US" altLang="zh-CN" sz="2000" dirty="0">
                <a:solidFill>
                  <a:srgbClr val="4B649F"/>
                </a:solidFill>
                <a:latin typeface="Arial" panose="02080604020202020204" pitchFamily="34" charset="0"/>
                <a:ea typeface="微软雅黑" pitchFamily="34" charset="-122"/>
              </a:rPr>
              <a:t>1</a:t>
            </a:r>
            <a:r>
              <a:rPr lang="zh-CN" sz="2000" dirty="0">
                <a:solidFill>
                  <a:srgbClr val="4B649F"/>
                </a:solidFill>
                <a:latin typeface="Arial" panose="02080604020202020204" pitchFamily="34" charset="0"/>
                <a:ea typeface="微软雅黑" pitchFamily="34" charset="-122"/>
              </a:rPr>
              <a:t>）</a:t>
            </a:r>
            <a:r>
              <a:rPr sz="2000" dirty="0">
                <a:solidFill>
                  <a:srgbClr val="4B649F"/>
                </a:solidFill>
                <a:sym typeface="+mn-ea"/>
              </a:rPr>
              <a:t>通过公共网络实现的商品销售额</a:t>
            </a:r>
            <a:endParaRPr lang="zh-CN" sz="2000" dirty="0">
              <a:solidFill>
                <a:srgbClr val="4B649F"/>
              </a:solidFill>
              <a:latin typeface="Arial" panose="02080604020202020204" pitchFamily="34" charset="0"/>
              <a:ea typeface="微软雅黑" pitchFamily="34" charset="-122"/>
            </a:endParaRPr>
          </a:p>
          <a:p>
            <a:pPr marL="342900" marR="0" lvl="0" indent="457200" algn="just" defTabSz="914400" rtl="0" eaLnBrk="0" hangingPunct="0">
              <a:lnSpc>
                <a:spcPts val="3400"/>
              </a:lnSpc>
              <a:spcBef>
                <a:spcPct val="0"/>
              </a:spcBef>
              <a:spcAft>
                <a:spcPts val="0"/>
              </a:spcAft>
              <a:buClrTx/>
              <a:buSzTx/>
              <a:buFont typeface="Wingdings" panose="05000000000000000000" charset="0"/>
              <a:buChar char="Ø"/>
              <a:defRPr/>
            </a:pPr>
            <a:r>
              <a:rPr sz="2000" dirty="0">
                <a:solidFill>
                  <a:srgbClr val="4B649F"/>
                </a:solidFill>
                <a:sym typeface="+mn-ea"/>
              </a:rPr>
              <a:t>公共网络包括计算机互联网、移动互联网等；</a:t>
            </a:r>
            <a:endParaRPr sz="2000" dirty="0">
              <a:solidFill>
                <a:srgbClr val="4B649F"/>
              </a:solidFill>
              <a:sym typeface="+mn-ea"/>
            </a:endParaRPr>
          </a:p>
          <a:p>
            <a:pPr marL="342900" marR="0" lvl="0" indent="457200" algn="just" defTabSz="914400" rtl="0" eaLnBrk="0" hangingPunct="0">
              <a:lnSpc>
                <a:spcPts val="3400"/>
              </a:lnSpc>
              <a:spcBef>
                <a:spcPct val="0"/>
              </a:spcBef>
              <a:spcAft>
                <a:spcPts val="0"/>
              </a:spcAft>
              <a:buClrTx/>
              <a:buSzTx/>
              <a:buFont typeface="Wingdings" panose="05000000000000000000" charset="0"/>
              <a:buChar char="Ø"/>
              <a:defRPr/>
            </a:pPr>
            <a:r>
              <a:rPr sz="2000" dirty="0">
                <a:solidFill>
                  <a:srgbClr val="4B649F"/>
                </a:solidFill>
                <a:sym typeface="+mn-ea"/>
              </a:rPr>
              <a:t>以</a:t>
            </a:r>
            <a:r>
              <a:rPr sz="2000" dirty="0">
                <a:solidFill>
                  <a:srgbClr val="C00000"/>
                </a:solidFill>
                <a:sym typeface="+mn-ea"/>
              </a:rPr>
              <a:t>获取订单方式</a:t>
            </a:r>
            <a:r>
              <a:rPr sz="2000" dirty="0">
                <a:solidFill>
                  <a:srgbClr val="4B649F"/>
                </a:solidFill>
                <a:sym typeface="+mn-ea"/>
              </a:rPr>
              <a:t>判定是否为互联网销售，付款可以在网上进行，也可以在网下进行。获取订单的网络交易平台应包括自建网站和非自营平台（第三方交易平台）。</a:t>
            </a:r>
            <a:endParaRPr sz="2000" dirty="0">
              <a:solidFill>
                <a:srgbClr val="4B649F"/>
              </a:solidFill>
              <a:latin typeface="Arial" panose="02080604020202020204" pitchFamily="34" charset="0"/>
              <a:ea typeface="微软雅黑" pitchFamily="34" charset="-122"/>
            </a:endParaRPr>
          </a:p>
          <a:p>
            <a:pPr indent="457200" algn="just">
              <a:lnSpc>
                <a:spcPts val="3400"/>
              </a:lnSpc>
              <a:spcAft>
                <a:spcPts val="0"/>
              </a:spcAft>
            </a:pPr>
            <a:r>
              <a:rPr sz="2000" dirty="0">
                <a:solidFill>
                  <a:srgbClr val="4B649F"/>
                </a:solidFill>
                <a:latin typeface="Arial" panose="02080604020202020204" pitchFamily="34" charset="0"/>
                <a:ea typeface="微软雅黑" pitchFamily="34" charset="-122"/>
              </a:rPr>
              <a:t>可参考以下取数途径填写，</a:t>
            </a:r>
            <a:r>
              <a:rPr sz="2000" dirty="0">
                <a:solidFill>
                  <a:srgbClr val="C00000"/>
                </a:solidFill>
                <a:latin typeface="Arial" panose="02080604020202020204" pitchFamily="34" charset="0"/>
                <a:ea typeface="微软雅黑" pitchFamily="34" charset="-122"/>
              </a:rPr>
              <a:t>注意填写时须减去退货金额</a:t>
            </a:r>
            <a:r>
              <a:rPr lang="zh-CN" sz="2000" dirty="0">
                <a:solidFill>
                  <a:srgbClr val="C00000"/>
                </a:solidFill>
                <a:latin typeface="Arial" panose="02080604020202020204" pitchFamily="34" charset="0"/>
                <a:ea typeface="微软雅黑" pitchFamily="34" charset="-122"/>
              </a:rPr>
              <a:t>：</a:t>
            </a:r>
            <a:endParaRPr sz="2000" dirty="0">
              <a:solidFill>
                <a:srgbClr val="4B649F"/>
              </a:solidFill>
              <a:latin typeface="Arial" panose="02080604020202020204" pitchFamily="34" charset="0"/>
              <a:ea typeface="微软雅黑" pitchFamily="34" charset="-122"/>
            </a:endParaRPr>
          </a:p>
          <a:p>
            <a:pPr marL="342900" indent="457200" algn="just">
              <a:lnSpc>
                <a:spcPts val="3400"/>
              </a:lnSpc>
              <a:spcAft>
                <a:spcPts val="0"/>
              </a:spcAft>
              <a:buFont typeface="Wingdings" panose="05000000000000000000" charset="0"/>
              <a:buChar char="u"/>
            </a:pPr>
            <a:r>
              <a:rPr sz="2000" dirty="0">
                <a:solidFill>
                  <a:srgbClr val="4B649F"/>
                </a:solidFill>
                <a:latin typeface="Arial" panose="02080604020202020204" pitchFamily="34" charset="0"/>
                <a:ea typeface="微软雅黑" pitchFamily="34" charset="-122"/>
              </a:rPr>
              <a:t>支付宝：商家中心—业务查询——资金业务——卖出交易、交易退款（含交易金额、实收金额、退款金额）</a:t>
            </a:r>
            <a:endParaRPr sz="2000" dirty="0">
              <a:solidFill>
                <a:srgbClr val="4B649F"/>
              </a:solidFill>
              <a:latin typeface="Arial" panose="02080604020202020204" pitchFamily="34" charset="0"/>
              <a:ea typeface="微软雅黑" pitchFamily="34" charset="-122"/>
            </a:endParaRPr>
          </a:p>
          <a:p>
            <a:pPr marL="342900" indent="457200" algn="just">
              <a:lnSpc>
                <a:spcPts val="3400"/>
              </a:lnSpc>
              <a:spcAft>
                <a:spcPts val="0"/>
              </a:spcAft>
              <a:buFont typeface="Wingdings" panose="05000000000000000000" charset="0"/>
              <a:buChar char="u"/>
            </a:pPr>
            <a:r>
              <a:rPr sz="2000" dirty="0">
                <a:solidFill>
                  <a:srgbClr val="4B649F"/>
                </a:solidFill>
                <a:latin typeface="Arial" panose="02080604020202020204" pitchFamily="34" charset="0"/>
                <a:ea typeface="微软雅黑" pitchFamily="34" charset="-122"/>
              </a:rPr>
              <a:t>赤兔名品（天猫平台）：收入为：店铺绩效——综合分析——汇总专项，分析——退款情况分析</a:t>
            </a:r>
            <a:endParaRPr sz="2000" dirty="0">
              <a:solidFill>
                <a:srgbClr val="4B649F"/>
              </a:solidFill>
              <a:latin typeface="Arial" panose="02080604020202020204" pitchFamily="34" charset="0"/>
              <a:ea typeface="微软雅黑"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2534" name="文本框 99"/>
          <p:cNvSpPr txBox="true"/>
          <p:nvPr/>
        </p:nvSpPr>
        <p:spPr>
          <a:xfrm>
            <a:off x="321310" y="869315"/>
            <a:ext cx="11747500" cy="4964430"/>
          </a:xfrm>
          <a:prstGeom prst="rect">
            <a:avLst/>
          </a:prstGeom>
          <a:noFill/>
          <a:ln w="9525">
            <a:noFill/>
          </a:ln>
        </p:spPr>
        <p:txBody>
          <a:bodyPr wrap="square" anchor="t" anchorCtr="false">
            <a:spAutoFit/>
          </a:bodyPr>
          <a:p>
            <a:pPr marL="342900" lvl="0" indent="457200" algn="just">
              <a:lnSpc>
                <a:spcPts val="3800"/>
              </a:lnSpc>
              <a:buFont typeface="Wingdings" panose="05000000000000000000" charset="0"/>
              <a:buChar char="u"/>
            </a:pPr>
            <a:r>
              <a:rPr sz="2000" dirty="0">
                <a:solidFill>
                  <a:srgbClr val="4B649F"/>
                </a:solidFill>
                <a:latin typeface="Arial" panose="02080604020202020204" pitchFamily="34" charset="0"/>
                <a:ea typeface="微软雅黑" pitchFamily="34" charset="-122"/>
              </a:rPr>
              <a:t>1688卖家工作台：交易——交易收支查询</a:t>
            </a:r>
            <a:endParaRPr sz="2000" dirty="0">
              <a:solidFill>
                <a:srgbClr val="4B649F"/>
              </a:solidFill>
              <a:latin typeface="Arial" panose="02080604020202020204" pitchFamily="34" charset="0"/>
              <a:ea typeface="微软雅黑" pitchFamily="34" charset="-122"/>
            </a:endParaRPr>
          </a:p>
          <a:p>
            <a:pPr marL="342900" lvl="0" indent="457200" algn="just">
              <a:lnSpc>
                <a:spcPts val="3800"/>
              </a:lnSpc>
              <a:buFont typeface="Wingdings" panose="05000000000000000000" charset="0"/>
              <a:buChar char="u"/>
            </a:pPr>
            <a:r>
              <a:rPr sz="2000" dirty="0">
                <a:solidFill>
                  <a:srgbClr val="4B649F"/>
                </a:solidFill>
                <a:latin typeface="Arial" panose="02080604020202020204" pitchFamily="34" charset="0"/>
                <a:ea typeface="微软雅黑" pitchFamily="34" charset="-122"/>
              </a:rPr>
              <a:t>生e经（天猫）：销售分析——销售指标及趋势</a:t>
            </a:r>
            <a:endParaRPr sz="2000" dirty="0">
              <a:solidFill>
                <a:srgbClr val="4B649F"/>
              </a:solidFill>
              <a:latin typeface="Arial" panose="02080604020202020204" pitchFamily="34" charset="0"/>
              <a:ea typeface="微软雅黑" pitchFamily="34" charset="-122"/>
            </a:endParaRPr>
          </a:p>
          <a:p>
            <a:pPr marL="342900" lvl="0" indent="457200" algn="just">
              <a:lnSpc>
                <a:spcPts val="3800"/>
              </a:lnSpc>
              <a:buFont typeface="Wingdings" panose="05000000000000000000" charset="0"/>
              <a:buChar char="u"/>
            </a:pPr>
            <a:r>
              <a:rPr sz="2000" dirty="0">
                <a:solidFill>
                  <a:srgbClr val="4B649F"/>
                </a:solidFill>
                <a:latin typeface="Arial" panose="02080604020202020204" pitchFamily="34" charset="0"/>
                <a:ea typeface="微软雅黑" pitchFamily="34" charset="-122"/>
              </a:rPr>
              <a:t>微信小程序：数据统计（含商品名称、销售量、微信支付、余额支付、总销售额）</a:t>
            </a:r>
            <a:endParaRPr sz="2000" dirty="0">
              <a:solidFill>
                <a:srgbClr val="4B649F"/>
              </a:solidFill>
              <a:latin typeface="Arial" panose="02080604020202020204" pitchFamily="34" charset="0"/>
              <a:ea typeface="微软雅黑" pitchFamily="34" charset="-122"/>
            </a:endParaRPr>
          </a:p>
          <a:p>
            <a:pPr marL="342900" lvl="0" indent="457200" algn="just">
              <a:lnSpc>
                <a:spcPts val="3800"/>
              </a:lnSpc>
              <a:buFont typeface="Wingdings" panose="05000000000000000000" charset="0"/>
              <a:buChar char="u"/>
            </a:pPr>
            <a:r>
              <a:rPr sz="2000" dirty="0">
                <a:solidFill>
                  <a:srgbClr val="4B649F"/>
                </a:solidFill>
                <a:sym typeface="+mn-ea"/>
              </a:rPr>
              <a:t>生意参谋：首页——运营视窗——整体看板（数据含支付金额、访客数、成功退款金额）</a:t>
            </a:r>
            <a:endParaRPr sz="2000" dirty="0">
              <a:solidFill>
                <a:srgbClr val="4B649F"/>
              </a:solidFill>
              <a:latin typeface="Arial" panose="02080604020202020204" pitchFamily="34" charset="0"/>
              <a:ea typeface="微软雅黑" pitchFamily="34" charset="-122"/>
            </a:endParaRPr>
          </a:p>
          <a:p>
            <a:pPr lvl="0" indent="457200" algn="just">
              <a:lnSpc>
                <a:spcPts val="3800"/>
              </a:lnSpc>
            </a:pPr>
            <a:r>
              <a:rPr sz="2000" dirty="0">
                <a:solidFill>
                  <a:srgbClr val="4B649F"/>
                </a:solidFill>
                <a:sym typeface="+mn-ea"/>
              </a:rPr>
              <a:t>或者：交易——交易分析——交易概况——交易总览（支付金额）</a:t>
            </a:r>
            <a:endParaRPr sz="2000" dirty="0">
              <a:solidFill>
                <a:srgbClr val="4B649F"/>
              </a:solidFill>
              <a:sym typeface="+mn-ea"/>
            </a:endParaRPr>
          </a:p>
          <a:p>
            <a:pPr marL="342900" lvl="0" indent="457200" algn="just">
              <a:lnSpc>
                <a:spcPts val="3800"/>
              </a:lnSpc>
              <a:buFont typeface="Wingdings" panose="05000000000000000000" charset="0"/>
              <a:buChar char="u"/>
            </a:pPr>
            <a:r>
              <a:rPr sz="2000" dirty="0">
                <a:solidFill>
                  <a:srgbClr val="4B649F"/>
                </a:solidFill>
                <a:sym typeface="+mn-ea"/>
              </a:rPr>
              <a:t>京麦（京东平台）：店铺管理——结算管理——账单查询（含月度支出、收入数据）</a:t>
            </a:r>
            <a:endParaRPr sz="2000" dirty="0">
              <a:solidFill>
                <a:srgbClr val="4B649F"/>
              </a:solidFill>
              <a:sym typeface="+mn-ea"/>
            </a:endParaRPr>
          </a:p>
          <a:p>
            <a:pPr marL="342900" lvl="0" indent="457200" algn="just">
              <a:lnSpc>
                <a:spcPts val="3800"/>
              </a:lnSpc>
              <a:buFont typeface="Wingdings" panose="05000000000000000000" charset="0"/>
              <a:buChar char="u"/>
            </a:pPr>
            <a:r>
              <a:rPr sz="2000" dirty="0">
                <a:solidFill>
                  <a:srgbClr val="4B649F"/>
                </a:solidFill>
                <a:sym typeface="+mn-ea"/>
              </a:rPr>
              <a:t>京东商智：首页——实时指标——实时销售进度（本年累计交易额）</a:t>
            </a:r>
            <a:endParaRPr sz="2000" dirty="0">
              <a:solidFill>
                <a:srgbClr val="4B649F"/>
              </a:solidFill>
              <a:sym typeface="+mn-ea"/>
            </a:endParaRPr>
          </a:p>
          <a:p>
            <a:pPr lvl="1" indent="457200" algn="just">
              <a:lnSpc>
                <a:spcPts val="3800"/>
              </a:lnSpc>
              <a:buClrTx/>
              <a:buSzTx/>
              <a:buFont typeface="Wingdings" panose="05000000000000000000" charset="0"/>
              <a:buChar char="u"/>
            </a:pPr>
            <a:r>
              <a:rPr sz="2000" dirty="0">
                <a:solidFill>
                  <a:srgbClr val="4B649F"/>
                </a:solidFill>
                <a:sym typeface="+mn-ea"/>
              </a:rPr>
              <a:t>拼多多：商家后台——数据中心——交易数据——数据总览——支付金额</a:t>
            </a:r>
            <a:endParaRPr sz="2000" dirty="0">
              <a:solidFill>
                <a:srgbClr val="4B649F"/>
              </a:solidFill>
              <a:sym typeface="+mn-ea"/>
            </a:endParaRPr>
          </a:p>
          <a:p>
            <a:pPr lvl="1" indent="457200" algn="just">
              <a:lnSpc>
                <a:spcPts val="3800"/>
              </a:lnSpc>
              <a:buClrTx/>
              <a:buSzTx/>
              <a:buFont typeface="Wingdings" panose="05000000000000000000" charset="0"/>
              <a:buChar char="u"/>
            </a:pPr>
            <a:r>
              <a:rPr sz="2000" dirty="0">
                <a:solidFill>
                  <a:srgbClr val="4B649F"/>
                </a:solidFill>
                <a:sym typeface="+mn-ea"/>
              </a:rPr>
              <a:t>账房：收支查询——支出情况（月度，含本月支出、本月付款，本月交易额）</a:t>
            </a:r>
            <a:endParaRPr sz="2000" dirty="0">
              <a:solidFill>
                <a:srgbClr val="4B649F"/>
              </a:solidFill>
              <a:latin typeface="Arial" panose="02080604020202020204" pitchFamily="34" charset="0"/>
              <a:ea typeface="微软雅黑" pitchFamily="34" charset="-122"/>
            </a:endParaRPr>
          </a:p>
          <a:p>
            <a:pPr lvl="1" indent="457200" algn="just">
              <a:lnSpc>
                <a:spcPts val="3800"/>
              </a:lnSpc>
              <a:buClrTx/>
              <a:buSzTx/>
              <a:buFont typeface="Wingdings" panose="05000000000000000000" charset="0"/>
              <a:buChar char="u"/>
            </a:pPr>
            <a:r>
              <a:rPr sz="2000" dirty="0">
                <a:solidFill>
                  <a:srgbClr val="4B649F"/>
                </a:solidFill>
                <a:sym typeface="+mn-ea"/>
              </a:rPr>
              <a:t>抖音：营销中心——月账单（含订单数、总收入、总支出、净收益）</a:t>
            </a:r>
            <a:endParaRPr sz="2000" dirty="0">
              <a:solidFill>
                <a:srgbClr val="4B649F"/>
              </a:solidFill>
              <a:latin typeface="Arial" panose="02080604020202020204" pitchFamily="34" charset="0"/>
              <a:ea typeface="微软雅黑"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6" name="文本框 5"/>
          <p:cNvSpPr txBox="true"/>
          <p:nvPr/>
        </p:nvSpPr>
        <p:spPr>
          <a:xfrm>
            <a:off x="436880" y="832485"/>
            <a:ext cx="4319270" cy="398780"/>
          </a:xfrm>
          <a:prstGeom prst="rect">
            <a:avLst/>
          </a:prstGeom>
          <a:noFill/>
        </p:spPr>
        <p:txBody>
          <a:bodyPr wrap="square" rtlCol="0" anchor="t">
            <a:spAutoFit/>
          </a:bodyPr>
          <a:p>
            <a:r>
              <a:rPr lang="zh-CN" altLang="en-US" sz="2000" b="1"/>
              <a:t>商品销售额填报注意事项</a:t>
            </a:r>
            <a:endParaRPr lang="zh-CN" altLang="en-US" sz="2000" b="1"/>
          </a:p>
        </p:txBody>
      </p:sp>
      <p:sp>
        <p:nvSpPr>
          <p:cNvPr id="9" name="文本框 8"/>
          <p:cNvSpPr txBox="true"/>
          <p:nvPr/>
        </p:nvSpPr>
        <p:spPr>
          <a:xfrm>
            <a:off x="436880" y="1231265"/>
            <a:ext cx="11482705" cy="5451475"/>
          </a:xfrm>
          <a:prstGeom prst="rect">
            <a:avLst/>
          </a:prstGeom>
          <a:noFill/>
        </p:spPr>
        <p:txBody>
          <a:bodyPr wrap="square" rtlCol="0" anchor="t">
            <a:spAutoFit/>
          </a:bodyPr>
          <a:p>
            <a:pPr indent="457200" algn="just">
              <a:lnSpc>
                <a:spcPts val="3800"/>
              </a:lnSpc>
              <a:buClrTx/>
              <a:buSzTx/>
              <a:buFont typeface="Wingdings" panose="05000000000000000000" charset="0"/>
              <a:buChar char="u"/>
            </a:pPr>
            <a:r>
              <a:rPr lang="zh-CN" altLang="en-US" sz="1200" b="1"/>
              <a:t> </a:t>
            </a:r>
            <a:r>
              <a:rPr sz="1200" b="1" dirty="0">
                <a:solidFill>
                  <a:srgbClr val="4B649F"/>
                </a:solidFill>
              </a:rPr>
              <a:t>一、法人企业填报商品销售额时，应包括且只能包括下属全部同行业产业活动单位的数据。</a:t>
            </a:r>
            <a:endParaRPr sz="1200" dirty="0">
              <a:solidFill>
                <a:srgbClr val="4B649F"/>
              </a:solidFill>
            </a:endParaRPr>
          </a:p>
          <a:p>
            <a:pPr indent="457200" algn="just">
              <a:lnSpc>
                <a:spcPts val="3800"/>
              </a:lnSpc>
              <a:buClrTx/>
              <a:buSzTx/>
              <a:buFont typeface="Wingdings" panose="05000000000000000000" charset="0"/>
              <a:buChar char="u"/>
            </a:pPr>
            <a:r>
              <a:rPr sz="1200" dirty="0">
                <a:solidFill>
                  <a:srgbClr val="4B649F"/>
                </a:solidFill>
              </a:rPr>
              <a:t>    </a:t>
            </a:r>
            <a:r>
              <a:rPr sz="1200" dirty="0">
                <a:solidFill>
                  <a:schemeClr val="tx1"/>
                </a:solidFill>
                <a:effectLst>
                  <a:outerShdw blurRad="38100" dist="19050" dir="2700000" algn="tl" rotWithShape="0">
                    <a:schemeClr val="dk1">
                      <a:alpha val="40000"/>
                    </a:schemeClr>
                  </a:outerShdw>
                </a:effectLst>
              </a:rPr>
              <a:t>    易错点1：</a:t>
            </a:r>
            <a:r>
              <a:rPr sz="1200" dirty="0">
                <a:solidFill>
                  <a:srgbClr val="4B649F"/>
                </a:solidFill>
              </a:rPr>
              <a:t>漏填下属产业数据。</a:t>
            </a:r>
            <a:endParaRPr sz="1200" dirty="0">
              <a:solidFill>
                <a:srgbClr val="4B649F"/>
              </a:solidFill>
            </a:endParaRPr>
          </a:p>
          <a:p>
            <a:pPr indent="457200" algn="just">
              <a:lnSpc>
                <a:spcPts val="3800"/>
              </a:lnSpc>
              <a:buClrTx/>
              <a:buSzTx/>
              <a:buFont typeface="Wingdings" panose="05000000000000000000" charset="0"/>
              <a:buChar char="u"/>
            </a:pPr>
            <a:r>
              <a:rPr sz="1200" dirty="0">
                <a:solidFill>
                  <a:srgbClr val="4B649F"/>
                </a:solidFill>
              </a:rPr>
              <a:t>   </a:t>
            </a:r>
            <a:r>
              <a:rPr sz="1200" dirty="0">
                <a:solidFill>
                  <a:schemeClr val="tx1"/>
                </a:solidFill>
                <a:effectLst>
                  <a:outerShdw blurRad="38100" dist="19050" dir="2700000" algn="tl" rotWithShape="0">
                    <a:schemeClr val="dk1">
                      <a:alpha val="40000"/>
                    </a:schemeClr>
                  </a:outerShdw>
                </a:effectLst>
              </a:rPr>
              <a:t>    易错企业类型：</a:t>
            </a:r>
            <a:r>
              <a:rPr sz="1200" dirty="0">
                <a:solidFill>
                  <a:srgbClr val="4B649F"/>
                </a:solidFill>
              </a:rPr>
              <a:t>药品零售企业和便利店等。这类企业通常存在部分下属门店独立核算、独立缴税的情况，无论下属门店是否独立核算、独立缴税，只要下属门店是其产业活动单位，法人单位填报商品销售额时均应包括下属门店的数据。</a:t>
            </a:r>
            <a:endParaRPr sz="1200" dirty="0">
              <a:solidFill>
                <a:srgbClr val="4B649F"/>
              </a:solidFill>
            </a:endParaRPr>
          </a:p>
          <a:p>
            <a:pPr indent="457200" algn="just">
              <a:lnSpc>
                <a:spcPts val="3800"/>
              </a:lnSpc>
              <a:buClrTx/>
              <a:buSzTx/>
              <a:buFont typeface="Wingdings" panose="05000000000000000000" charset="0"/>
              <a:buChar char="u"/>
            </a:pPr>
            <a:r>
              <a:rPr sz="1200" dirty="0">
                <a:solidFill>
                  <a:srgbClr val="4B649F"/>
                </a:solidFill>
              </a:rPr>
              <a:t>        </a:t>
            </a:r>
            <a:r>
              <a:rPr sz="1200" dirty="0">
                <a:solidFill>
                  <a:schemeClr val="tx1"/>
                </a:solidFill>
                <a:effectLst>
                  <a:outerShdw blurRad="38100" dist="19050" dir="2700000" algn="tl" rotWithShape="0">
                    <a:schemeClr val="dk1">
                      <a:alpha val="40000"/>
                    </a:schemeClr>
                  </a:outerShdw>
                </a:effectLst>
              </a:rPr>
              <a:t>易错点2：</a:t>
            </a:r>
            <a:r>
              <a:rPr sz="1200" dirty="0">
                <a:solidFill>
                  <a:srgbClr val="4B649F"/>
                </a:solidFill>
              </a:rPr>
              <a:t>多报其他法人的数据。</a:t>
            </a:r>
            <a:endParaRPr sz="900" dirty="0">
              <a:solidFill>
                <a:srgbClr val="4B649F"/>
              </a:solidFill>
            </a:endParaRPr>
          </a:p>
          <a:p>
            <a:pPr indent="457200" algn="just">
              <a:lnSpc>
                <a:spcPts val="3800"/>
              </a:lnSpc>
              <a:buClrTx/>
              <a:buSzTx/>
              <a:buFont typeface="Wingdings" panose="05000000000000000000" charset="0"/>
              <a:buChar char="u"/>
            </a:pPr>
            <a:r>
              <a:rPr sz="1200" dirty="0">
                <a:solidFill>
                  <a:srgbClr val="4B649F"/>
                </a:solidFill>
              </a:rPr>
              <a:t> </a:t>
            </a:r>
            <a:r>
              <a:rPr sz="1200" dirty="0">
                <a:solidFill>
                  <a:schemeClr val="tx1"/>
                </a:solidFill>
                <a:effectLst>
                  <a:outerShdw blurRad="38100" dist="19050" dir="2700000" algn="tl" rotWithShape="0">
                    <a:schemeClr val="dk1">
                      <a:alpha val="40000"/>
                    </a:schemeClr>
                  </a:outerShdw>
                </a:effectLst>
              </a:rPr>
              <a:t>      易错企业类型：</a:t>
            </a:r>
            <a:r>
              <a:rPr sz="1200" dirty="0">
                <a:solidFill>
                  <a:srgbClr val="4B649F"/>
                </a:solidFill>
              </a:rPr>
              <a:t>百货、商场、超市等企业。这类企业通常存在出租柜台的情况，无论承租商户是否由商场统一收银，只要商场不将承租商户的销售收入确认为自身的营业收入（主营业务收入），其填报商品销售额时就不应包括该商户数据（注意与新收入准则下商场联营商户的统计方法进行区分）。</a:t>
            </a:r>
            <a:endParaRPr sz="1200" dirty="0">
              <a:solidFill>
                <a:srgbClr val="4B649F"/>
              </a:solidFill>
            </a:endParaRPr>
          </a:p>
          <a:p>
            <a:pPr indent="457200" algn="just">
              <a:lnSpc>
                <a:spcPts val="3800"/>
              </a:lnSpc>
              <a:buClrTx/>
              <a:buSzTx/>
              <a:buFont typeface="Wingdings" panose="05000000000000000000" charset="0"/>
              <a:buChar char="u"/>
            </a:pPr>
            <a:r>
              <a:rPr sz="1200" b="1" dirty="0">
                <a:solidFill>
                  <a:srgbClr val="4B649F"/>
                </a:solidFill>
              </a:rPr>
              <a:t>二、商品销售额仅包括出售商品实现的金额，不包括开展其他非商品性活动实现的收入。</a:t>
            </a:r>
            <a:endParaRPr sz="1200" dirty="0">
              <a:solidFill>
                <a:srgbClr val="4B649F"/>
              </a:solidFill>
            </a:endParaRPr>
          </a:p>
          <a:p>
            <a:pPr indent="457200" algn="just">
              <a:lnSpc>
                <a:spcPts val="3800"/>
              </a:lnSpc>
              <a:buClrTx/>
              <a:buSzTx/>
              <a:buFont typeface="Wingdings" panose="05000000000000000000" charset="0"/>
              <a:buChar char="u"/>
            </a:pPr>
            <a:r>
              <a:rPr sz="1200" dirty="0">
                <a:solidFill>
                  <a:srgbClr val="4B649F"/>
                </a:solidFill>
              </a:rPr>
              <a:t>  </a:t>
            </a:r>
            <a:r>
              <a:rPr sz="1200" dirty="0">
                <a:solidFill>
                  <a:schemeClr val="tx1"/>
                </a:solidFill>
                <a:effectLst>
                  <a:outerShdw blurRad="38100" dist="19050" dir="2700000" algn="tl" rotWithShape="0">
                    <a:schemeClr val="dk1">
                      <a:alpha val="40000"/>
                    </a:schemeClr>
                  </a:outerShdw>
                </a:effectLst>
              </a:rPr>
              <a:t>     易错点：</a:t>
            </a:r>
            <a:r>
              <a:rPr sz="1200" dirty="0">
                <a:solidFill>
                  <a:srgbClr val="4B649F"/>
                </a:solidFill>
              </a:rPr>
              <a:t>将服务性经济活动和出售本单位自用的固定资产的活动计为商品销售。</a:t>
            </a:r>
            <a:endParaRPr sz="1200" dirty="0">
              <a:solidFill>
                <a:srgbClr val="4B649F"/>
              </a:solidFill>
            </a:endParaRPr>
          </a:p>
          <a:p>
            <a:pPr indent="457200" algn="just">
              <a:lnSpc>
                <a:spcPts val="3800"/>
              </a:lnSpc>
              <a:buClrTx/>
              <a:buSzTx/>
              <a:buFont typeface="Wingdings" panose="05000000000000000000" charset="0"/>
              <a:buChar char="u"/>
            </a:pPr>
            <a:r>
              <a:rPr sz="1200" dirty="0">
                <a:solidFill>
                  <a:srgbClr val="4B649F"/>
                </a:solidFill>
              </a:rPr>
              <a:t>       </a:t>
            </a:r>
            <a:r>
              <a:rPr sz="1200" dirty="0">
                <a:solidFill>
                  <a:schemeClr val="tx1"/>
                </a:solidFill>
                <a:effectLst>
                  <a:outerShdw blurRad="38100" dist="19050" dir="2700000" algn="tl" rotWithShape="0">
                    <a:schemeClr val="dk1">
                      <a:alpha val="40000"/>
                    </a:schemeClr>
                  </a:outerShdw>
                </a:effectLst>
              </a:rPr>
              <a:t>易错企业类型：</a:t>
            </a:r>
            <a:r>
              <a:rPr sz="1200" dirty="0">
                <a:solidFill>
                  <a:srgbClr val="4B649F"/>
                </a:solidFill>
              </a:rPr>
              <a:t>汽车销售企业。汽车销售企业除销售汽车及零配件外，通常也存在提供汽车维修、代办保险等服务活动，还存在出售试驾车的活动，这两部分均不属于商品销售活动，实现的收入不应计入商品销售额。</a:t>
            </a:r>
            <a:endParaRPr sz="1200" dirty="0">
              <a:solidFill>
                <a:srgbClr val="4B649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30" name="圆角矩形 129"/>
          <p:cNvSpPr/>
          <p:nvPr/>
        </p:nvSpPr>
        <p:spPr>
          <a:xfrm>
            <a:off x="7706995" y="2719705"/>
            <a:ext cx="3021330" cy="492125"/>
          </a:xfrm>
          <a:prstGeom prst="roundRect">
            <a:avLst/>
          </a:prstGeom>
          <a:solidFill>
            <a:schemeClr val="accent6">
              <a:lumMod val="75000"/>
            </a:schemeClr>
          </a:solidFill>
          <a:ln w="25400">
            <a:gradFill>
              <a:gsLst>
                <a:gs pos="0">
                  <a:schemeClr val="bg1"/>
                </a:gs>
                <a:gs pos="100000">
                  <a:schemeClr val="bg1">
                    <a:lumMod val="95000"/>
                  </a:schemeClr>
                </a:gs>
              </a:gsLst>
              <a:lin ang="5400000" scaled="true"/>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800" dirty="0">
                <a:latin typeface="微软雅黑" pitchFamily="34" charset="-122"/>
                <a:ea typeface="微软雅黑" pitchFamily="34" charset="-122"/>
                <a:cs typeface="微软雅黑" pitchFamily="34" charset="-122"/>
                <a:sym typeface="+mn-ea"/>
              </a:rPr>
              <a:t>零售业态</a:t>
            </a:r>
            <a:r>
              <a:rPr lang="en-US" altLang="zh-CN" sz="2800" dirty="0">
                <a:latin typeface="微软雅黑" pitchFamily="34" charset="-122"/>
                <a:ea typeface="微软雅黑" pitchFamily="34" charset="-122"/>
                <a:cs typeface="微软雅黑" pitchFamily="34" charset="-122"/>
                <a:sym typeface="+mn-ea"/>
              </a:rPr>
              <a:t>E02</a:t>
            </a:r>
            <a:endParaRPr lang="en-US" altLang="zh-CN" sz="2800" b="1" dirty="0">
              <a:solidFill>
                <a:schemeClr val="bg1"/>
              </a:solidFill>
              <a:latin typeface="微软雅黑" pitchFamily="34" charset="-122"/>
              <a:ea typeface="微软雅黑" pitchFamily="34" charset="-122"/>
              <a:cs typeface="微软雅黑" pitchFamily="34" charset="-122"/>
              <a:sym typeface="+mn-ea"/>
            </a:endParaRPr>
          </a:p>
        </p:txBody>
      </p:sp>
      <p:sp>
        <p:nvSpPr>
          <p:cNvPr id="22" name="文本框 21"/>
          <p:cNvSpPr txBox="true"/>
          <p:nvPr/>
        </p:nvSpPr>
        <p:spPr>
          <a:xfrm>
            <a:off x="744220" y="2473325"/>
            <a:ext cx="7468870" cy="2232660"/>
          </a:xfrm>
          <a:prstGeom prst="rect">
            <a:avLst/>
          </a:prstGeom>
          <a:noFill/>
        </p:spPr>
        <p:txBody>
          <a:bodyPr wrap="square" rtlCol="0">
            <a:spAutoFit/>
          </a:bodyPr>
          <a:p>
            <a:pPr fontAlgn="auto">
              <a:lnSpc>
                <a:spcPct val="120000"/>
              </a:lnSpc>
              <a:spcBef>
                <a:spcPts val="600"/>
              </a:spcBef>
              <a:spcAft>
                <a:spcPts val="600"/>
              </a:spcAft>
            </a:pPr>
            <a:r>
              <a:rPr sz="1600" dirty="0">
                <a:solidFill>
                  <a:srgbClr val="4B649F"/>
                </a:solidFill>
                <a:ea typeface="微软雅黑" pitchFamily="34" charset="-122"/>
                <a:sym typeface="+mn-ea"/>
              </a:rPr>
              <a:t>零售业态分类（GB/T 18106-2021）</a:t>
            </a:r>
            <a:endParaRPr sz="1600" dirty="0">
              <a:solidFill>
                <a:srgbClr val="4B649F"/>
              </a:solidFill>
              <a:ea typeface="微软雅黑" pitchFamily="34" charset="-122"/>
            </a:endParaRPr>
          </a:p>
          <a:p>
            <a:pPr fontAlgn="auto">
              <a:lnSpc>
                <a:spcPct val="120000"/>
              </a:lnSpc>
              <a:spcBef>
                <a:spcPts val="0"/>
              </a:spcBef>
              <a:spcAft>
                <a:spcPts val="0"/>
              </a:spcAft>
            </a:pPr>
            <a:r>
              <a:rPr sz="1600" dirty="0">
                <a:solidFill>
                  <a:srgbClr val="4B649F"/>
                </a:solidFill>
                <a:ea typeface="微软雅黑" pitchFamily="34" charset="-122"/>
              </a:rPr>
              <a:t>取消：有店铺零售（</a:t>
            </a:r>
            <a:r>
              <a:rPr sz="1600" dirty="0">
                <a:solidFill>
                  <a:srgbClr val="4B649F"/>
                </a:solidFill>
                <a:ea typeface="微软雅黑" pitchFamily="34" charset="-122"/>
                <a:sym typeface="+mn-ea"/>
              </a:rPr>
              <a:t>食杂店、大型超市、家居建材商店</a:t>
            </a:r>
            <a:r>
              <a:rPr sz="1600" dirty="0">
                <a:solidFill>
                  <a:srgbClr val="4B649F"/>
                </a:solidFill>
                <a:ea typeface="微软雅黑" pitchFamily="34" charset="-122"/>
              </a:rPr>
              <a:t>）</a:t>
            </a:r>
            <a:endParaRPr sz="1600" dirty="0">
              <a:solidFill>
                <a:srgbClr val="4B649F"/>
              </a:solidFill>
              <a:ea typeface="微软雅黑" pitchFamily="34" charset="-122"/>
            </a:endParaRPr>
          </a:p>
          <a:p>
            <a:pPr fontAlgn="auto">
              <a:lnSpc>
                <a:spcPct val="120000"/>
              </a:lnSpc>
              <a:spcBef>
                <a:spcPts val="0"/>
              </a:spcBef>
              <a:spcAft>
                <a:spcPts val="0"/>
              </a:spcAft>
            </a:pPr>
            <a:r>
              <a:rPr sz="1600" dirty="0">
                <a:solidFill>
                  <a:srgbClr val="4B649F"/>
                </a:solidFill>
                <a:ea typeface="微软雅黑" pitchFamily="34" charset="-122"/>
              </a:rPr>
              <a:t>新增：有店铺零售（集合店、无人值守商店）</a:t>
            </a:r>
            <a:endParaRPr sz="1600" dirty="0">
              <a:solidFill>
                <a:srgbClr val="4B649F"/>
              </a:solidFill>
              <a:ea typeface="微软雅黑" pitchFamily="34" charset="-122"/>
            </a:endParaRPr>
          </a:p>
          <a:p>
            <a:pPr fontAlgn="auto">
              <a:lnSpc>
                <a:spcPct val="120000"/>
              </a:lnSpc>
              <a:spcBef>
                <a:spcPts val="0"/>
              </a:spcBef>
              <a:spcAft>
                <a:spcPts val="0"/>
              </a:spcAft>
            </a:pPr>
            <a:r>
              <a:rPr sz="1600" dirty="0">
                <a:solidFill>
                  <a:srgbClr val="4B649F"/>
                </a:solidFill>
                <a:ea typeface="微软雅黑" pitchFamily="34" charset="-122"/>
              </a:rPr>
              <a:t>      无店铺零售（直销、流动货摊零售）</a:t>
            </a:r>
            <a:endParaRPr sz="1600" dirty="0">
              <a:solidFill>
                <a:srgbClr val="4B649F"/>
              </a:solidFill>
              <a:ea typeface="微软雅黑" pitchFamily="34" charset="-122"/>
            </a:endParaRPr>
          </a:p>
          <a:p>
            <a:pPr fontAlgn="auto">
              <a:lnSpc>
                <a:spcPct val="120000"/>
              </a:lnSpc>
              <a:spcBef>
                <a:spcPts val="0"/>
              </a:spcBef>
              <a:spcAft>
                <a:spcPts val="0"/>
              </a:spcAft>
            </a:pPr>
            <a:r>
              <a:rPr sz="1600" dirty="0">
                <a:solidFill>
                  <a:srgbClr val="4B649F"/>
                </a:solidFill>
                <a:ea typeface="微软雅黑" pitchFamily="34" charset="-122"/>
              </a:rPr>
              <a:t>变更：网上商店——网络零售</a:t>
            </a:r>
            <a:endParaRPr lang="zh-CN" altLang="en-US" sz="1800" dirty="0">
              <a:latin typeface="微软雅黑" pitchFamily="34" charset="-122"/>
              <a:ea typeface="微软雅黑" pitchFamily="34" charset="-122"/>
            </a:endParaRPr>
          </a:p>
          <a:p>
            <a:pPr fontAlgn="auto">
              <a:lnSpc>
                <a:spcPct val="120000"/>
              </a:lnSpc>
              <a:spcBef>
                <a:spcPts val="0"/>
              </a:spcBef>
              <a:spcAft>
                <a:spcPts val="0"/>
              </a:spcAft>
            </a:pPr>
            <a:r>
              <a:rPr sz="1600" dirty="0">
                <a:solidFill>
                  <a:srgbClr val="4B649F"/>
                </a:solidFill>
                <a:ea typeface="微软雅黑" pitchFamily="34" charset="-122"/>
              </a:rPr>
              <a:t>      电视购物——电视/广播零售</a:t>
            </a:r>
            <a:endParaRPr sz="1600" dirty="0">
              <a:solidFill>
                <a:srgbClr val="4B649F"/>
              </a:solidFill>
              <a:ea typeface="微软雅黑" pitchFamily="34" charset="-122"/>
            </a:endParaRPr>
          </a:p>
          <a:p>
            <a:pPr fontAlgn="auto">
              <a:lnSpc>
                <a:spcPct val="120000"/>
              </a:lnSpc>
              <a:spcBef>
                <a:spcPts val="0"/>
              </a:spcBef>
              <a:spcAft>
                <a:spcPts val="0"/>
              </a:spcAft>
            </a:pPr>
            <a:r>
              <a:rPr sz="1600" dirty="0">
                <a:solidFill>
                  <a:srgbClr val="4B649F"/>
                </a:solidFill>
                <a:ea typeface="微软雅黑" pitchFamily="34" charset="-122"/>
              </a:rPr>
              <a:t>      自动售货亭——无人售货设备零售</a:t>
            </a:r>
            <a:endParaRPr sz="1600" dirty="0">
              <a:solidFill>
                <a:srgbClr val="4B649F"/>
              </a:solidFill>
              <a:ea typeface="微软雅黑" pitchFamily="34" charset="-122"/>
            </a:endParaRPr>
          </a:p>
        </p:txBody>
      </p:sp>
      <p:graphicFrame>
        <p:nvGraphicFramePr>
          <p:cNvPr id="17" name="表格 16"/>
          <p:cNvGraphicFramePr/>
          <p:nvPr/>
        </p:nvGraphicFramePr>
        <p:xfrm>
          <a:off x="544830" y="5002530"/>
          <a:ext cx="11102340" cy="1525270"/>
        </p:xfrm>
        <a:graphic>
          <a:graphicData uri="http://schemas.openxmlformats.org/drawingml/2006/table">
            <a:tbl>
              <a:tblPr firstRow="true" bandRow="true">
                <a:tableStyleId>{5940675A-B579-460E-94D1-54222C63F5DA}</a:tableStyleId>
              </a:tblPr>
              <a:tblGrid>
                <a:gridCol w="560070"/>
                <a:gridCol w="10542270"/>
              </a:tblGrid>
              <a:tr h="1525270">
                <a:tc>
                  <a:txBody>
                    <a:bodyPr/>
                    <a:p>
                      <a:pPr indent="0" algn="ctr">
                        <a:buNone/>
                      </a:pPr>
                      <a:r>
                        <a:rPr lang="en-US" sz="900" b="1">
                          <a:latin typeface="宋体" pitchFamily="2" charset="-122"/>
                          <a:ea typeface="宋体" pitchFamily="2" charset="-122"/>
                          <a:cs typeface="宋体" pitchFamily="2" charset="-122"/>
                        </a:rPr>
                        <a:t>E02</a:t>
                      </a:r>
                      <a:endParaRPr lang="en-US" sz="900" b="1">
                        <a:latin typeface="宋体" pitchFamily="2" charset="-122"/>
                        <a:ea typeface="宋体" pitchFamily="2" charset="-122"/>
                        <a:cs typeface="宋体" pitchFamily="2" charset="-122"/>
                      </a:endParaRPr>
                    </a:p>
                    <a:p>
                      <a:pPr indent="0" algn="ctr">
                        <a:buNone/>
                      </a:pPr>
                      <a:r>
                        <a:rPr lang="zh-CN" altLang="en-US" sz="900" b="1">
                          <a:latin typeface="宋体" pitchFamily="2" charset="-122"/>
                          <a:ea typeface="宋体" pitchFamily="2" charset="-122"/>
                          <a:cs typeface="宋体" pitchFamily="2" charset="-122"/>
                        </a:rPr>
                        <a:t>新</a:t>
                      </a:r>
                      <a:endParaRPr lang="zh-CN" altLang="en-US" sz="900" b="1">
                        <a:latin typeface="宋体" pitchFamily="2" charset="-122"/>
                        <a:ea typeface="宋体" pitchFamily="2" charset="-122"/>
                        <a:cs typeface="宋体" pitchFamily="2" charset="-122"/>
                      </a:endParaRPr>
                    </a:p>
                  </a:txBody>
                  <a:tcPr marL="36194" marR="36194"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itchFamily="2" charset="-122"/>
                          <a:ea typeface="宋体" pitchFamily="2" charset="-122"/>
                          <a:cs typeface="宋体" pitchFamily="2" charset="-122"/>
                        </a:rPr>
                        <a:t>零售业态（可多选，不超过3个）    □□□□    □□□□     □□□□</a:t>
                      </a:r>
                      <a:endParaRPr lang="en-US" sz="1200" b="0">
                        <a:latin typeface="宋体" pitchFamily="2" charset="-122"/>
                        <a:ea typeface="宋体" pitchFamily="2" charset="-122"/>
                        <a:cs typeface="宋体" pitchFamily="2" charset="-122"/>
                      </a:endParaRPr>
                    </a:p>
                    <a:p>
                      <a:pPr indent="0">
                        <a:buNone/>
                      </a:pPr>
                      <a:r>
                        <a:rPr lang="en-US" sz="1200" b="1">
                          <a:latin typeface="宋体" pitchFamily="2" charset="-122"/>
                          <a:ea typeface="宋体" pitchFamily="2" charset="-122"/>
                          <a:cs typeface="宋体" pitchFamily="2" charset="-122"/>
                        </a:rPr>
                        <a:t>有店铺零售</a:t>
                      </a:r>
                      <a:endParaRPr lang="en-US" sz="1200" b="1">
                        <a:latin typeface="宋体" pitchFamily="2" charset="-122"/>
                        <a:ea typeface="宋体" pitchFamily="2" charset="-122"/>
                        <a:cs typeface="宋体" pitchFamily="2" charset="-122"/>
                      </a:endParaRPr>
                    </a:p>
                    <a:p>
                      <a:pPr indent="0">
                        <a:buNone/>
                      </a:pPr>
                      <a:r>
                        <a:rPr lang="en-US" sz="1200" b="0">
                          <a:latin typeface="宋体" pitchFamily="2" charset="-122"/>
                          <a:ea typeface="宋体" pitchFamily="2" charset="-122"/>
                          <a:cs typeface="宋体" pitchFamily="2" charset="-122"/>
                        </a:rPr>
                        <a:t>1010 便利店   1020 超市   1030 折扣店   1040 仓储会员店      1050 百货店     1060 购物中心1070 专业店   1080 品牌专卖店   </a:t>
                      </a:r>
                      <a:r>
                        <a:rPr lang="en-US" sz="1200" b="1">
                          <a:solidFill>
                            <a:srgbClr val="FF0000"/>
                          </a:solidFill>
                          <a:latin typeface="宋体" pitchFamily="2" charset="-122"/>
                          <a:ea typeface="宋体" pitchFamily="2" charset="-122"/>
                          <a:cs typeface="宋体" pitchFamily="2" charset="-122"/>
                        </a:rPr>
                        <a:t>1090 集合店   1100 无人值守商店</a:t>
                      </a:r>
                      <a:endParaRPr lang="en-US" sz="1200" b="0">
                        <a:latin typeface="宋体" pitchFamily="2" charset="-122"/>
                        <a:ea typeface="宋体" pitchFamily="2" charset="-122"/>
                        <a:cs typeface="宋体" pitchFamily="2" charset="-122"/>
                      </a:endParaRPr>
                    </a:p>
                    <a:p>
                      <a:pPr indent="0">
                        <a:buNone/>
                      </a:pPr>
                      <a:r>
                        <a:rPr lang="en-US" sz="1200" b="1">
                          <a:latin typeface="宋体" pitchFamily="2" charset="-122"/>
                          <a:ea typeface="宋体" pitchFamily="2" charset="-122"/>
                          <a:cs typeface="宋体" pitchFamily="2" charset="-122"/>
                        </a:rPr>
                        <a:t>无店铺零售  </a:t>
                      </a:r>
                      <a:endParaRPr lang="en-US" sz="1200" b="1">
                        <a:latin typeface="宋体" pitchFamily="2" charset="-122"/>
                        <a:ea typeface="宋体" pitchFamily="2" charset="-122"/>
                        <a:cs typeface="宋体" pitchFamily="2" charset="-122"/>
                      </a:endParaRPr>
                    </a:p>
                    <a:p>
                      <a:pPr indent="0">
                        <a:buNone/>
                      </a:pPr>
                      <a:r>
                        <a:rPr lang="en-US" sz="1200" b="0">
                          <a:latin typeface="宋体" pitchFamily="2" charset="-122"/>
                          <a:ea typeface="宋体" pitchFamily="2" charset="-122"/>
                          <a:cs typeface="宋体" pitchFamily="2" charset="-122"/>
                        </a:rPr>
                        <a:t>2010 网络零售   2020 电视/广播零售   2030 邮寄零售    2040 无人售货设备零售    2050 电话零售              </a:t>
                      </a:r>
                      <a:r>
                        <a:rPr lang="en-US" sz="1200" b="1">
                          <a:solidFill>
                            <a:srgbClr val="FF0000"/>
                          </a:solidFill>
                          <a:latin typeface="宋体" pitchFamily="2" charset="-122"/>
                          <a:ea typeface="宋体" pitchFamily="2" charset="-122"/>
                          <a:cs typeface="宋体" pitchFamily="2" charset="-122"/>
                        </a:rPr>
                        <a:t>2060 直销       2070 流动货摊零售</a:t>
                      </a:r>
                      <a:r>
                        <a:rPr lang="en-US" sz="1200" b="0">
                          <a:latin typeface="宋体" pitchFamily="2" charset="-122"/>
                          <a:ea typeface="宋体" pitchFamily="2" charset="-122"/>
                          <a:cs typeface="宋体" pitchFamily="2" charset="-122"/>
                        </a:rPr>
                        <a:t>   2090其他</a:t>
                      </a:r>
                      <a:endParaRPr lang="en-US" altLang="en-US" sz="1200" b="0">
                        <a:latin typeface="宋体" pitchFamily="2" charset="-122"/>
                        <a:ea typeface="宋体" pitchFamily="2" charset="-122"/>
                        <a:cs typeface="宋体" pitchFamily="2"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8" name="文本框 17"/>
          <p:cNvSpPr txBox="true"/>
          <p:nvPr/>
        </p:nvSpPr>
        <p:spPr>
          <a:xfrm>
            <a:off x="7644130" y="3395980"/>
            <a:ext cx="3879850" cy="923290"/>
          </a:xfrm>
          <a:prstGeom prst="rect">
            <a:avLst/>
          </a:prstGeom>
          <a:noFill/>
        </p:spPr>
        <p:txBody>
          <a:bodyPr wrap="square" lIns="0" tIns="0" rIns="0" bIns="0" rtlCol="0" anchor="t">
            <a:spAutoFit/>
          </a:bodyPr>
          <a:p>
            <a:pPr algn="just">
              <a:defRPr/>
            </a:pPr>
            <a:r>
              <a:rPr lang="zh-CN" altLang="en-US" sz="2000" b="1" spc="-50" dirty="0" smtClean="0">
                <a:solidFill>
                  <a:srgbClr val="FF0000"/>
                </a:solidFill>
                <a:latin typeface="方正隶书_GBK" panose="02000000000000000000" charset="-122"/>
                <a:ea typeface="方正隶书_GBK" panose="02000000000000000000" charset="-122"/>
                <a:cs typeface="Calibri" pitchFamily="34" charset="0"/>
                <a:sym typeface="+mn-ea"/>
              </a:rPr>
              <a:t>★</a:t>
            </a:r>
            <a:r>
              <a:rPr lang="zh-CN" altLang="en-US" sz="2000" b="1" spc="-50" dirty="0" smtClean="0">
                <a:solidFill>
                  <a:srgbClr val="FF0000"/>
                </a:solidFill>
                <a:latin typeface="楷体" panose="02010609060101010101" pitchFamily="49" charset="-122"/>
                <a:ea typeface="楷体" panose="02010609060101010101" pitchFamily="49" charset="-122"/>
                <a:cs typeface="Calibri" pitchFamily="34" charset="0"/>
                <a:sym typeface="+mn-ea"/>
              </a:rPr>
              <a:t>可多</a:t>
            </a:r>
            <a:r>
              <a:rPr lang="zh-CN" altLang="en-US" sz="2000" b="1" spc="-50" dirty="0">
                <a:solidFill>
                  <a:srgbClr val="FF0000"/>
                </a:solidFill>
                <a:latin typeface="楷体" panose="02010609060101010101" pitchFamily="49" charset="-122"/>
                <a:ea typeface="楷体" panose="02010609060101010101" pitchFamily="49" charset="-122"/>
                <a:cs typeface="Calibri" pitchFamily="34" charset="0"/>
                <a:sym typeface="+mn-ea"/>
              </a:rPr>
              <a:t>选，最多可填三项。</a:t>
            </a:r>
            <a:endParaRPr lang="zh-CN" altLang="en-US" sz="2000" b="1" spc="-50" dirty="0">
              <a:solidFill>
                <a:srgbClr val="FF0000"/>
              </a:solidFill>
              <a:latin typeface="楷体" panose="02010609060101010101" pitchFamily="49" charset="-122"/>
              <a:ea typeface="楷体" panose="02010609060101010101" pitchFamily="49" charset="-122"/>
              <a:cs typeface="Calibri" pitchFamily="34" charset="0"/>
            </a:endParaRPr>
          </a:p>
          <a:p>
            <a:pPr algn="just">
              <a:defRPr/>
            </a:pPr>
            <a:r>
              <a:rPr lang="zh-CN" altLang="en-US" sz="2000" b="1" spc="-50" dirty="0" smtClean="0">
                <a:solidFill>
                  <a:srgbClr val="FF0000"/>
                </a:solidFill>
                <a:latin typeface="方正隶书_GBK" panose="02000000000000000000" charset="-122"/>
                <a:ea typeface="方正隶书_GBK" panose="02000000000000000000" charset="-122"/>
                <a:cs typeface="Calibri" pitchFamily="34" charset="0"/>
                <a:sym typeface="+mn-ea"/>
              </a:rPr>
              <a:t>★</a:t>
            </a:r>
            <a:r>
              <a:rPr lang="zh-CN" altLang="en-US" sz="2000" b="1" spc="-50" dirty="0">
                <a:solidFill>
                  <a:srgbClr val="FF0000"/>
                </a:solidFill>
                <a:latin typeface="楷体" panose="02010609060101010101" pitchFamily="49" charset="-122"/>
                <a:ea typeface="楷体" panose="02010609060101010101" pitchFamily="49" charset="-122"/>
                <a:cs typeface="Calibri" pitchFamily="34" charset="0"/>
                <a:sym typeface="+mn-ea"/>
              </a:rPr>
              <a:t>从前往后，按份额顺序填写，</a:t>
            </a:r>
            <a:endParaRPr lang="zh-CN" altLang="en-US" sz="2000" b="1" spc="-50" dirty="0">
              <a:solidFill>
                <a:srgbClr val="FF0000"/>
              </a:solidFill>
              <a:latin typeface="楷体" panose="02010609060101010101" pitchFamily="49" charset="-122"/>
              <a:ea typeface="楷体" panose="02010609060101010101" pitchFamily="49" charset="-122"/>
              <a:cs typeface="Calibri" pitchFamily="34" charset="0"/>
              <a:sym typeface="+mn-ea"/>
            </a:endParaRPr>
          </a:p>
          <a:p>
            <a:pPr algn="just">
              <a:defRPr/>
            </a:pPr>
            <a:r>
              <a:rPr lang="zh-CN" altLang="en-US" sz="2000" b="1" spc="-50" dirty="0">
                <a:solidFill>
                  <a:srgbClr val="FF0000"/>
                </a:solidFill>
                <a:latin typeface="楷体" panose="02010609060101010101" pitchFamily="49" charset="-122"/>
                <a:ea typeface="楷体" panose="02010609060101010101" pitchFamily="49" charset="-122"/>
                <a:cs typeface="Calibri" pitchFamily="34" charset="0"/>
                <a:sym typeface="+mn-ea"/>
              </a:rPr>
              <a:t>选项不可重复。</a:t>
            </a:r>
            <a:endParaRPr lang="zh-CN" altLang="en-US" sz="2000" b="1" spc="-50" dirty="0" smtClean="0">
              <a:solidFill>
                <a:srgbClr val="FF0000"/>
              </a:solidFill>
              <a:latin typeface="楷体" panose="02010609060101010101" pitchFamily="49" charset="-122"/>
              <a:ea typeface="楷体" panose="02010609060101010101" pitchFamily="49" charset="-122"/>
              <a:cs typeface="Calibri" pitchFamily="34" charset="0"/>
              <a:sym typeface="+mn-ea"/>
            </a:endParaRPr>
          </a:p>
        </p:txBody>
      </p:sp>
      <p:sp>
        <p:nvSpPr>
          <p:cNvPr id="2" name="文本框 99"/>
          <p:cNvSpPr txBox="true"/>
          <p:nvPr/>
        </p:nvSpPr>
        <p:spPr>
          <a:xfrm>
            <a:off x="282575" y="697230"/>
            <a:ext cx="11261090" cy="2040255"/>
          </a:xfrm>
          <a:prstGeom prst="rect">
            <a:avLst/>
          </a:prstGeom>
          <a:noFill/>
          <a:ln w="9525">
            <a:noFill/>
          </a:ln>
        </p:spPr>
        <p:txBody>
          <a:bodyPr wrap="square" anchor="t" anchorCtr="false">
            <a:spAutoFit/>
          </a:bodyPr>
          <a:p>
            <a:pPr indent="457200" algn="just">
              <a:lnSpc>
                <a:spcPts val="3800"/>
              </a:lnSpc>
              <a:buFont typeface="Wingdings" panose="05000000000000000000" charset="0"/>
              <a:buChar char="u"/>
            </a:pPr>
            <a:r>
              <a:rPr sz="2000" b="1" dirty="0">
                <a:solidFill>
                  <a:srgbClr val="4B649F"/>
                </a:solidFill>
                <a:sym typeface="+mn-ea"/>
              </a:rPr>
              <a:t>（</a:t>
            </a:r>
            <a:r>
              <a:rPr lang="en-US" sz="2000" b="1" dirty="0">
                <a:solidFill>
                  <a:srgbClr val="4B649F"/>
                </a:solidFill>
                <a:sym typeface="+mn-ea"/>
              </a:rPr>
              <a:t>3</a:t>
            </a:r>
            <a:r>
              <a:rPr sz="2000" b="1" dirty="0">
                <a:solidFill>
                  <a:srgbClr val="4B649F"/>
                </a:solidFill>
                <a:sym typeface="+mn-ea"/>
              </a:rPr>
              <a:t>）零售额</a:t>
            </a:r>
            <a:r>
              <a:rPr lang="zh-CN" sz="2000" dirty="0">
                <a:solidFill>
                  <a:srgbClr val="4B649F"/>
                </a:solidFill>
                <a:sym typeface="+mn-ea"/>
              </a:rPr>
              <a:t>：</a:t>
            </a:r>
            <a:r>
              <a:rPr sz="2000" dirty="0">
                <a:solidFill>
                  <a:srgbClr val="4B649F"/>
                </a:solidFill>
                <a:sym typeface="+mn-ea"/>
              </a:rPr>
              <a:t>指售给个人用于生活</a:t>
            </a:r>
            <a:r>
              <a:rPr sz="2000" dirty="0">
                <a:solidFill>
                  <a:srgbClr val="C00000"/>
                </a:solidFill>
                <a:sym typeface="+mn-ea"/>
              </a:rPr>
              <a:t>消费</a:t>
            </a:r>
            <a:r>
              <a:rPr sz="2000" dirty="0">
                <a:solidFill>
                  <a:srgbClr val="4B649F"/>
                </a:solidFill>
                <a:sym typeface="+mn-ea"/>
              </a:rPr>
              <a:t>和社会集团用于公共</a:t>
            </a:r>
            <a:r>
              <a:rPr sz="2000" dirty="0">
                <a:solidFill>
                  <a:srgbClr val="C00000"/>
                </a:solidFill>
                <a:sym typeface="+mn-ea"/>
              </a:rPr>
              <a:t>消费</a:t>
            </a:r>
            <a:r>
              <a:rPr sz="2000" dirty="0">
                <a:solidFill>
                  <a:srgbClr val="4B649F"/>
                </a:solidFill>
                <a:sym typeface="+mn-ea"/>
              </a:rPr>
              <a:t>的商品金额。统计范围不包括售给个体、社会集团、企事业单位用于生产、经营、科研的商品，也不包括以投资为目的商品，如黄金、收藏品等。</a:t>
            </a:r>
            <a:endParaRPr lang="zh-CN" altLang="zh-CN" sz="2000" noProof="0" dirty="0">
              <a:ln>
                <a:noFill/>
              </a:ln>
              <a:effectLst/>
              <a:uLnTx/>
              <a:uFillTx/>
              <a:latin typeface="楷体" panose="02010609060101010101" pitchFamily="49" charset="-122"/>
              <a:ea typeface="楷体" panose="02010609060101010101" pitchFamily="49" charset="-122"/>
              <a:sym typeface="+mn-ea"/>
            </a:endParaRPr>
          </a:p>
          <a:p>
            <a:pPr algn="just">
              <a:lnSpc>
                <a:spcPts val="3800"/>
              </a:lnSpc>
              <a:buFont typeface="Wingdings" panose="05000000000000000000" charset="0"/>
            </a:pPr>
            <a:endParaRPr sz="2000" dirty="0">
              <a:solidFill>
                <a:srgbClr val="4B649F"/>
              </a:solidFill>
              <a:latin typeface="Arial" panose="02080604020202020204" pitchFamily="34" charset="0"/>
              <a:ea typeface="微软雅黑"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aphicFrame>
        <p:nvGraphicFramePr>
          <p:cNvPr id="17" name="表格 16"/>
          <p:cNvGraphicFramePr/>
          <p:nvPr/>
        </p:nvGraphicFramePr>
        <p:xfrm>
          <a:off x="544830" y="4377690"/>
          <a:ext cx="11102340" cy="1525270"/>
        </p:xfrm>
        <a:graphic>
          <a:graphicData uri="http://schemas.openxmlformats.org/drawingml/2006/table">
            <a:tbl>
              <a:tblPr firstRow="true" bandRow="true">
                <a:tableStyleId>{5940675A-B579-460E-94D1-54222C63F5DA}</a:tableStyleId>
              </a:tblPr>
              <a:tblGrid>
                <a:gridCol w="560070"/>
                <a:gridCol w="10542270"/>
              </a:tblGrid>
              <a:tr h="1525270">
                <a:tc>
                  <a:txBody>
                    <a:bodyPr/>
                    <a:p>
                      <a:pPr indent="0" algn="ctr">
                        <a:buNone/>
                      </a:pPr>
                      <a:r>
                        <a:rPr lang="en-US" sz="900" b="1">
                          <a:latin typeface="宋体" pitchFamily="2" charset="-122"/>
                          <a:ea typeface="宋体" pitchFamily="2" charset="-122"/>
                          <a:cs typeface="宋体" pitchFamily="2" charset="-122"/>
                        </a:rPr>
                        <a:t>E02</a:t>
                      </a:r>
                      <a:endParaRPr lang="en-US" sz="900" b="1">
                        <a:latin typeface="宋体" pitchFamily="2" charset="-122"/>
                        <a:ea typeface="宋体" pitchFamily="2" charset="-122"/>
                        <a:cs typeface="宋体" pitchFamily="2" charset="-122"/>
                      </a:endParaRPr>
                    </a:p>
                    <a:p>
                      <a:pPr indent="0" algn="ctr">
                        <a:buNone/>
                      </a:pPr>
                      <a:r>
                        <a:rPr lang="zh-CN" altLang="en-US" sz="900" b="1">
                          <a:latin typeface="宋体" pitchFamily="2" charset="-122"/>
                          <a:ea typeface="宋体" pitchFamily="2" charset="-122"/>
                          <a:cs typeface="宋体" pitchFamily="2" charset="-122"/>
                        </a:rPr>
                        <a:t>新</a:t>
                      </a:r>
                      <a:endParaRPr lang="zh-CN" altLang="en-US" sz="900" b="1">
                        <a:latin typeface="宋体" pitchFamily="2" charset="-122"/>
                        <a:ea typeface="宋体" pitchFamily="2" charset="-122"/>
                        <a:cs typeface="宋体" pitchFamily="2" charset="-122"/>
                      </a:endParaRPr>
                    </a:p>
                  </a:txBody>
                  <a:tcPr marL="36194" marR="36194"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宋体" pitchFamily="2" charset="-122"/>
                          <a:ea typeface="宋体" pitchFamily="2" charset="-122"/>
                          <a:cs typeface="宋体" pitchFamily="2" charset="-122"/>
                        </a:rPr>
                        <a:t>零售业态（可多选，不超过3个）    □□□□    □□□□     □□□□</a:t>
                      </a:r>
                      <a:endParaRPr lang="en-US" sz="1200" b="0">
                        <a:latin typeface="宋体" pitchFamily="2" charset="-122"/>
                        <a:ea typeface="宋体" pitchFamily="2" charset="-122"/>
                        <a:cs typeface="宋体" pitchFamily="2" charset="-122"/>
                      </a:endParaRPr>
                    </a:p>
                    <a:p>
                      <a:pPr indent="0">
                        <a:buNone/>
                      </a:pPr>
                      <a:r>
                        <a:rPr lang="en-US" sz="1200" b="1">
                          <a:latin typeface="宋体" pitchFamily="2" charset="-122"/>
                          <a:ea typeface="宋体" pitchFamily="2" charset="-122"/>
                          <a:cs typeface="宋体" pitchFamily="2" charset="-122"/>
                        </a:rPr>
                        <a:t>有店铺零售</a:t>
                      </a:r>
                      <a:endParaRPr lang="en-US" sz="1200" b="1">
                        <a:latin typeface="宋体" pitchFamily="2" charset="-122"/>
                        <a:ea typeface="宋体" pitchFamily="2" charset="-122"/>
                        <a:cs typeface="宋体" pitchFamily="2" charset="-122"/>
                      </a:endParaRPr>
                    </a:p>
                    <a:p>
                      <a:pPr indent="0">
                        <a:buNone/>
                      </a:pPr>
                      <a:r>
                        <a:rPr lang="en-US" sz="1200" b="0">
                          <a:latin typeface="宋体" pitchFamily="2" charset="-122"/>
                          <a:ea typeface="宋体" pitchFamily="2" charset="-122"/>
                          <a:cs typeface="宋体" pitchFamily="2" charset="-122"/>
                        </a:rPr>
                        <a:t>1010 便利店   1020 超市   1030 折扣店   1040 仓储会员店      1050 百货店     1060 购物中心1070 专业店   1080 品牌专卖店   </a:t>
                      </a:r>
                      <a:r>
                        <a:rPr lang="en-US" sz="1200" b="1">
                          <a:solidFill>
                            <a:srgbClr val="FF0000"/>
                          </a:solidFill>
                          <a:latin typeface="宋体" pitchFamily="2" charset="-122"/>
                          <a:ea typeface="宋体" pitchFamily="2" charset="-122"/>
                          <a:cs typeface="宋体" pitchFamily="2" charset="-122"/>
                        </a:rPr>
                        <a:t>1090 集合店   1100 无人值守商店</a:t>
                      </a:r>
                      <a:endParaRPr lang="en-US" sz="1200" b="0">
                        <a:latin typeface="宋体" pitchFamily="2" charset="-122"/>
                        <a:ea typeface="宋体" pitchFamily="2" charset="-122"/>
                        <a:cs typeface="宋体" pitchFamily="2" charset="-122"/>
                      </a:endParaRPr>
                    </a:p>
                    <a:p>
                      <a:pPr indent="0">
                        <a:buNone/>
                      </a:pPr>
                      <a:r>
                        <a:rPr lang="en-US" sz="1200" b="1">
                          <a:latin typeface="宋体" pitchFamily="2" charset="-122"/>
                          <a:ea typeface="宋体" pitchFamily="2" charset="-122"/>
                          <a:cs typeface="宋体" pitchFamily="2" charset="-122"/>
                        </a:rPr>
                        <a:t>无店铺零售  </a:t>
                      </a:r>
                      <a:endParaRPr lang="en-US" sz="1200" b="1">
                        <a:latin typeface="宋体" pitchFamily="2" charset="-122"/>
                        <a:ea typeface="宋体" pitchFamily="2" charset="-122"/>
                        <a:cs typeface="宋体" pitchFamily="2" charset="-122"/>
                      </a:endParaRPr>
                    </a:p>
                    <a:p>
                      <a:pPr indent="0">
                        <a:buNone/>
                      </a:pPr>
                      <a:r>
                        <a:rPr lang="en-US" sz="1200" b="0">
                          <a:latin typeface="宋体" pitchFamily="2" charset="-122"/>
                          <a:ea typeface="宋体" pitchFamily="2" charset="-122"/>
                          <a:cs typeface="宋体" pitchFamily="2" charset="-122"/>
                        </a:rPr>
                        <a:t>2010 网络零售   2020 电视/广播零售   2030 邮寄零售    2040 无人售货设备零售    2050 电话零售              </a:t>
                      </a:r>
                      <a:r>
                        <a:rPr lang="en-US" sz="1200" b="1">
                          <a:solidFill>
                            <a:srgbClr val="FF0000"/>
                          </a:solidFill>
                          <a:latin typeface="宋体" pitchFamily="2" charset="-122"/>
                          <a:ea typeface="宋体" pitchFamily="2" charset="-122"/>
                          <a:cs typeface="宋体" pitchFamily="2" charset="-122"/>
                        </a:rPr>
                        <a:t>2060 直销       2070 流动货摊零售</a:t>
                      </a:r>
                      <a:r>
                        <a:rPr lang="en-US" sz="1200" b="0">
                          <a:latin typeface="宋体" pitchFamily="2" charset="-122"/>
                          <a:ea typeface="宋体" pitchFamily="2" charset="-122"/>
                          <a:cs typeface="宋体" pitchFamily="2" charset="-122"/>
                        </a:rPr>
                        <a:t>   2090其他</a:t>
                      </a:r>
                      <a:endParaRPr lang="en-US" altLang="en-US" sz="1200" b="0">
                        <a:latin typeface="宋体" pitchFamily="2" charset="-122"/>
                        <a:ea typeface="宋体" pitchFamily="2" charset="-122"/>
                        <a:cs typeface="宋体" pitchFamily="2" charset="-122"/>
                      </a:endParaRPr>
                    </a:p>
                  </a:txBody>
                  <a:tcPr marL="68580" marR="68580" marT="0" marB="0" vert="horz"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文本框 1"/>
          <p:cNvSpPr txBox="true"/>
          <p:nvPr/>
        </p:nvSpPr>
        <p:spPr>
          <a:xfrm>
            <a:off x="544830" y="1006475"/>
            <a:ext cx="11000105" cy="3046095"/>
          </a:xfrm>
          <a:prstGeom prst="rect">
            <a:avLst/>
          </a:prstGeom>
          <a:noFill/>
        </p:spPr>
        <p:txBody>
          <a:bodyPr wrap="square" rtlCol="0" anchor="t">
            <a:spAutoFit/>
          </a:bodyPr>
          <a:p>
            <a:pPr algn="l" fontAlgn="auto">
              <a:lnSpc>
                <a:spcPct val="120000"/>
              </a:lnSpc>
              <a:spcBef>
                <a:spcPts val="0"/>
              </a:spcBef>
              <a:spcAft>
                <a:spcPts val="0"/>
              </a:spcAft>
              <a:buClrTx/>
              <a:buSzTx/>
              <a:buNone/>
            </a:pPr>
            <a:endParaRPr sz="2000" dirty="0">
              <a:solidFill>
                <a:srgbClr val="4B649F"/>
              </a:solidFill>
            </a:endParaRPr>
          </a:p>
          <a:p>
            <a:pPr algn="l" fontAlgn="auto">
              <a:lnSpc>
                <a:spcPct val="120000"/>
              </a:lnSpc>
              <a:spcBef>
                <a:spcPts val="0"/>
              </a:spcBef>
              <a:spcAft>
                <a:spcPts val="0"/>
              </a:spcAft>
              <a:buClrTx/>
              <a:buSzTx/>
              <a:buNone/>
            </a:pPr>
            <a:r>
              <a:rPr sz="2000" dirty="0">
                <a:solidFill>
                  <a:srgbClr val="4B649F"/>
                </a:solidFill>
              </a:rPr>
              <a:t>现实中，</a:t>
            </a:r>
            <a:r>
              <a:rPr sz="2000" dirty="0">
                <a:solidFill>
                  <a:srgbClr val="4B649F"/>
                </a:solidFill>
                <a:sym typeface="+mn-ea"/>
              </a:rPr>
              <a:t>“零售业态”</a:t>
            </a:r>
            <a:r>
              <a:rPr lang="zh-CN" sz="2000" dirty="0">
                <a:solidFill>
                  <a:srgbClr val="4B649F"/>
                </a:solidFill>
                <a:sym typeface="+mn-ea"/>
              </a:rPr>
              <a:t>填报</a:t>
            </a:r>
            <a:r>
              <a:rPr sz="2000" dirty="0">
                <a:solidFill>
                  <a:srgbClr val="4B649F"/>
                </a:solidFill>
                <a:sym typeface="+mn-ea"/>
              </a:rPr>
              <a:t>问题较多</a:t>
            </a:r>
            <a:endParaRPr sz="2000" dirty="0">
              <a:solidFill>
                <a:srgbClr val="4B649F"/>
              </a:solidFill>
            </a:endParaRPr>
          </a:p>
          <a:p>
            <a:pPr algn="l" fontAlgn="auto">
              <a:lnSpc>
                <a:spcPct val="120000"/>
              </a:lnSpc>
              <a:spcBef>
                <a:spcPts val="0"/>
              </a:spcBef>
              <a:spcAft>
                <a:spcPts val="0"/>
              </a:spcAft>
              <a:buClrTx/>
              <a:buSzTx/>
              <a:buNone/>
            </a:pPr>
            <a:r>
              <a:rPr lang="zh-CN" sz="2000" dirty="0">
                <a:solidFill>
                  <a:srgbClr val="4B649F"/>
                </a:solidFill>
              </a:rPr>
              <a:t>如：</a:t>
            </a:r>
            <a:endParaRPr sz="2000" dirty="0">
              <a:solidFill>
                <a:srgbClr val="4B649F"/>
              </a:solidFill>
            </a:endParaRPr>
          </a:p>
          <a:p>
            <a:pPr algn="l" fontAlgn="auto">
              <a:lnSpc>
                <a:spcPct val="120000"/>
              </a:lnSpc>
              <a:spcBef>
                <a:spcPts val="0"/>
              </a:spcBef>
              <a:spcAft>
                <a:spcPts val="0"/>
              </a:spcAft>
              <a:buClrTx/>
              <a:buSzTx/>
              <a:buFont typeface="Wingdings" panose="05000000000000000000" pitchFamily="2" charset="2"/>
              <a:buChar char="Ø"/>
            </a:pPr>
            <a:r>
              <a:rPr sz="2000" dirty="0">
                <a:solidFill>
                  <a:srgbClr val="4B649F"/>
                </a:solidFill>
                <a:sym typeface="+mn-ea"/>
              </a:rPr>
              <a:t>实体零售企业填写2010；</a:t>
            </a:r>
            <a:endParaRPr sz="2000" dirty="0">
              <a:solidFill>
                <a:srgbClr val="4B649F"/>
              </a:solidFill>
            </a:endParaRPr>
          </a:p>
          <a:p>
            <a:pPr algn="l" fontAlgn="auto">
              <a:lnSpc>
                <a:spcPct val="120000"/>
              </a:lnSpc>
              <a:spcBef>
                <a:spcPts val="0"/>
              </a:spcBef>
              <a:spcAft>
                <a:spcPts val="0"/>
              </a:spcAft>
              <a:buClrTx/>
              <a:buSzTx/>
              <a:buFont typeface="Wingdings" panose="05000000000000000000" pitchFamily="2" charset="2"/>
              <a:buChar char="Ø"/>
            </a:pPr>
            <a:r>
              <a:rPr sz="2000" dirty="0">
                <a:solidFill>
                  <a:srgbClr val="4B649F"/>
                </a:solidFill>
                <a:sym typeface="+mn-ea"/>
              </a:rPr>
              <a:t>专业店与百货店、便利店及超市相混淆，如汽车类企业错填1050，药店错填1020；</a:t>
            </a:r>
            <a:endParaRPr sz="2000" dirty="0">
              <a:solidFill>
                <a:srgbClr val="4B649F"/>
              </a:solidFill>
            </a:endParaRPr>
          </a:p>
          <a:p>
            <a:pPr algn="l" fontAlgn="auto">
              <a:lnSpc>
                <a:spcPct val="120000"/>
              </a:lnSpc>
              <a:spcBef>
                <a:spcPts val="0"/>
              </a:spcBef>
              <a:spcAft>
                <a:spcPts val="0"/>
              </a:spcAft>
              <a:buClrTx/>
              <a:buSzTx/>
              <a:buFont typeface="Wingdings" panose="05000000000000000000" pitchFamily="2" charset="2"/>
              <a:buChar char="Ø"/>
            </a:pPr>
            <a:r>
              <a:rPr sz="2000" dirty="0">
                <a:solidFill>
                  <a:srgbClr val="4B649F"/>
                </a:solidFill>
                <a:sym typeface="+mn-ea"/>
              </a:rPr>
              <a:t>零售业态第一、第三填写，第二为空；</a:t>
            </a:r>
            <a:endParaRPr sz="2000" dirty="0">
              <a:solidFill>
                <a:srgbClr val="4B649F"/>
              </a:solidFill>
            </a:endParaRPr>
          </a:p>
          <a:p>
            <a:pPr algn="l" fontAlgn="auto">
              <a:lnSpc>
                <a:spcPct val="120000"/>
              </a:lnSpc>
              <a:spcBef>
                <a:spcPts val="0"/>
              </a:spcBef>
              <a:spcAft>
                <a:spcPts val="0"/>
              </a:spcAft>
              <a:buClrTx/>
              <a:buSzTx/>
              <a:buFont typeface="Wingdings" panose="05000000000000000000" pitchFamily="2" charset="2"/>
              <a:buChar char="Ø"/>
            </a:pPr>
            <a:r>
              <a:rPr sz="2000" dirty="0">
                <a:solidFill>
                  <a:srgbClr val="4B649F"/>
                </a:solidFill>
                <a:sym typeface="+mn-ea"/>
              </a:rPr>
              <a:t>零售业态第一、第二相同。</a:t>
            </a:r>
            <a:endParaRPr sz="2000" dirty="0">
              <a:solidFill>
                <a:srgbClr val="4B649F"/>
              </a:solidFill>
            </a:endParaRPr>
          </a:p>
          <a:p>
            <a:pPr algn="l" fontAlgn="auto">
              <a:lnSpc>
                <a:spcPct val="120000"/>
              </a:lnSpc>
              <a:spcBef>
                <a:spcPts val="0"/>
              </a:spcBef>
              <a:spcAft>
                <a:spcPts val="0"/>
              </a:spcAft>
              <a:buClrTx/>
              <a:buSzTx/>
              <a:buNone/>
            </a:pPr>
            <a:r>
              <a:rPr sz="2000" dirty="0">
                <a:solidFill>
                  <a:srgbClr val="FF0000"/>
                </a:solidFill>
                <a:sym typeface="+mn-ea"/>
              </a:rPr>
              <a:t>与主营业务和经营情况表关联审核</a:t>
            </a:r>
            <a:r>
              <a:rPr sz="2000" dirty="0">
                <a:solidFill>
                  <a:srgbClr val="4B649F"/>
                </a:solidFill>
                <a:sym typeface="+mn-ea"/>
              </a:rPr>
              <a:t>	</a:t>
            </a:r>
            <a:endParaRPr sz="2000" dirty="0">
              <a:solidFill>
                <a:srgbClr val="4B649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6" name="文本框 5"/>
          <p:cNvSpPr txBox="true"/>
          <p:nvPr/>
        </p:nvSpPr>
        <p:spPr>
          <a:xfrm>
            <a:off x="335915" y="1193800"/>
            <a:ext cx="11576050" cy="4861560"/>
          </a:xfrm>
          <a:prstGeom prst="rect">
            <a:avLst/>
          </a:prstGeom>
          <a:noFill/>
        </p:spPr>
        <p:txBody>
          <a:bodyPr wrap="square" rtlCol="0" anchor="t">
            <a:spAutoFit/>
          </a:bodyPr>
          <a:p>
            <a:r>
              <a:rPr lang="zh-CN" altLang="en-US" sz="1800">
                <a:solidFill>
                  <a:schemeClr val="bg2">
                    <a:lumMod val="75000"/>
                  </a:schemeClr>
                </a:solidFill>
                <a:effectLst>
                  <a:outerShdw blurRad="38100" dist="25400" dir="5400000" algn="ctr" rotWithShape="0">
                    <a:srgbClr val="6E747A">
                      <a:alpha val="43000"/>
                    </a:srgbClr>
                  </a:outerShdw>
                </a:effectLst>
                <a:latin typeface="+mn-lt"/>
                <a:cs typeface="+mn-lt"/>
              </a:rPr>
              <a:t>以下商品主要为生活消费品，无法简单区分批发和零售，需结合销售对象和具体用途进一步判断：粮油食品饮料烟酒类、服装鞋帽针纺织品类、金银珠宝类、日用品类、化妆品类、体育娱乐用品类、书报杂志类、家用电器和音像制品类、电子出版物及音像制品类、中西药品类、文化办公用品类、家具类、通讯器材类（电话机、对讲机、传真机等及其配套设备）、汽车（轿车、SUV、MPV 等）、汽油等。</a:t>
            </a:r>
            <a:endParaRPr lang="zh-CN" altLang="en-US" sz="1800">
              <a:solidFill>
                <a:schemeClr val="tx2">
                  <a:lumMod val="60000"/>
                  <a:lumOff val="40000"/>
                </a:schemeClr>
              </a:solidFill>
              <a:effectLst>
                <a:outerShdw blurRad="38100" dist="25400" dir="5400000" algn="ctr" rotWithShape="0">
                  <a:srgbClr val="6E747A">
                    <a:alpha val="43000"/>
                  </a:srgbClr>
                </a:outerShdw>
              </a:effectLst>
              <a:latin typeface="+mn-lt"/>
              <a:cs typeface="+mn-lt"/>
            </a:endParaRPr>
          </a:p>
          <a:p>
            <a:r>
              <a:rPr lang="zh-CN" altLang="en-US" sz="1800">
                <a:solidFill>
                  <a:schemeClr val="tx2">
                    <a:lumMod val="60000"/>
                    <a:lumOff val="40000"/>
                  </a:schemeClr>
                </a:solidFill>
                <a:effectLst>
                  <a:outerShdw blurRad="38100" dist="25400" dir="5400000" algn="ctr" rotWithShape="0">
                    <a:srgbClr val="6E747A">
                      <a:alpha val="43000"/>
                    </a:srgbClr>
                  </a:outerShdw>
                </a:effectLst>
                <a:latin typeface="+mn-lt"/>
                <a:cs typeface="+mn-lt"/>
              </a:rPr>
              <a:t>（一）销售给个人（包括城乡居民和入境外国人、华侨和港澳台同胞）和政府机关、社会团体、学校、部队等单位的部分（不包括售给民政部门救灾的商品）一般情况下属于零售。</a:t>
            </a:r>
            <a:endParaRPr lang="zh-CN" altLang="en-US" sz="1800">
              <a:solidFill>
                <a:schemeClr val="tx2">
                  <a:lumMod val="60000"/>
                  <a:lumOff val="40000"/>
                </a:schemeClr>
              </a:solidFill>
              <a:effectLst>
                <a:outerShdw blurRad="38100" dist="25400" dir="5400000" algn="ctr" rotWithShape="0">
                  <a:srgbClr val="6E747A">
                    <a:alpha val="43000"/>
                  </a:srgbClr>
                </a:outerShdw>
              </a:effectLst>
              <a:latin typeface="+mn-lt"/>
              <a:cs typeface="+mn-lt"/>
            </a:endParaRPr>
          </a:p>
          <a:p>
            <a:r>
              <a:rPr lang="zh-CN" altLang="en-US" sz="1800">
                <a:solidFill>
                  <a:schemeClr val="tx2">
                    <a:lumMod val="60000"/>
                    <a:lumOff val="40000"/>
                  </a:schemeClr>
                </a:solidFill>
                <a:effectLst>
                  <a:outerShdw blurRad="38100" dist="25400" dir="5400000" algn="ctr" rotWithShape="0">
                    <a:srgbClr val="6E747A">
                      <a:alpha val="43000"/>
                    </a:srgbClr>
                  </a:outerShdw>
                </a:effectLst>
                <a:latin typeface="+mn-lt"/>
                <a:cs typeface="+mn-lt"/>
              </a:rPr>
              <a:t>（二）销售给企业和事业单位的商品</a:t>
            </a:r>
            <a:r>
              <a:rPr lang="zh-CN" altLang="en-US" sz="2000">
                <a:solidFill>
                  <a:schemeClr val="tx2">
                    <a:lumMod val="60000"/>
                    <a:lumOff val="40000"/>
                  </a:schemeClr>
                </a:solidFill>
                <a:effectLst>
                  <a:outerShdw blurRad="38100" dist="25400" dir="5400000" algn="ctr" rotWithShape="0">
                    <a:srgbClr val="6E747A">
                      <a:alpha val="43000"/>
                    </a:srgbClr>
                  </a:outerShdw>
                </a:effectLst>
                <a:latin typeface="+mn-lt"/>
                <a:cs typeface="+mn-lt"/>
              </a:rPr>
              <a:t>，既有用于消费的部分，也有用于生产经营的部分，需根据具体用途划分：</a:t>
            </a:r>
            <a:endParaRPr lang="zh-CN" altLang="en-US" sz="2000">
              <a:solidFill>
                <a:schemeClr val="tx2">
                  <a:lumMod val="60000"/>
                  <a:lumOff val="40000"/>
                </a:schemeClr>
              </a:solidFill>
              <a:effectLst>
                <a:outerShdw blurRad="38100" dist="25400" dir="5400000" algn="ctr" rotWithShape="0">
                  <a:srgbClr val="6E747A">
                    <a:alpha val="43000"/>
                  </a:srgbClr>
                </a:outerShdw>
              </a:effectLst>
              <a:latin typeface="+mn-lt"/>
              <a:cs typeface="+mn-lt"/>
            </a:endParaRPr>
          </a:p>
          <a:p>
            <a:r>
              <a:rPr lang="zh-CN" altLang="en-US" sz="1800">
                <a:solidFill>
                  <a:schemeClr val="bg2">
                    <a:lumMod val="75000"/>
                  </a:schemeClr>
                </a:solidFill>
                <a:effectLst>
                  <a:outerShdw blurRad="38100" dist="25400" dir="5400000" algn="ctr" rotWithShape="0">
                    <a:srgbClr val="6E747A">
                      <a:alpha val="43000"/>
                    </a:srgbClr>
                  </a:outerShdw>
                </a:effectLst>
                <a:latin typeface="+mn-lt"/>
                <a:cs typeface="+mn-lt"/>
              </a:rPr>
              <a:t>1. 用于单位内部管理或员工福利等一般情况下属于零售。</a:t>
            </a:r>
            <a:endParaRPr lang="zh-CN" altLang="en-US" sz="1800">
              <a:solidFill>
                <a:schemeClr val="bg2">
                  <a:lumMod val="75000"/>
                </a:schemeClr>
              </a:solidFill>
              <a:effectLst>
                <a:outerShdw blurRad="38100" dist="25400" dir="5400000" algn="ctr" rotWithShape="0">
                  <a:srgbClr val="6E747A">
                    <a:alpha val="43000"/>
                  </a:srgbClr>
                </a:outerShdw>
              </a:effectLst>
              <a:latin typeface="+mn-lt"/>
              <a:cs typeface="+mn-lt"/>
            </a:endParaRPr>
          </a:p>
          <a:p>
            <a:r>
              <a:rPr lang="zh-CN" altLang="en-US" sz="1800">
                <a:solidFill>
                  <a:schemeClr val="bg2">
                    <a:lumMod val="75000"/>
                  </a:schemeClr>
                </a:solidFill>
                <a:effectLst>
                  <a:outerShdw blurRad="38100" dist="25400" dir="5400000" algn="ctr" rotWithShape="0">
                    <a:srgbClr val="6E747A">
                      <a:alpha val="43000"/>
                    </a:srgbClr>
                  </a:outerShdw>
                </a:effectLst>
                <a:latin typeface="+mn-lt"/>
                <a:cs typeface="+mn-lt"/>
              </a:rPr>
              <a:t>（1）用于内部部门管理和服务使用的办公用品、计算机、文体用品、清洁卫生用品等；</a:t>
            </a:r>
            <a:endParaRPr lang="zh-CN" altLang="en-US" sz="1800">
              <a:solidFill>
                <a:schemeClr val="bg2">
                  <a:lumMod val="75000"/>
                </a:schemeClr>
              </a:solidFill>
              <a:effectLst>
                <a:outerShdw blurRad="38100" dist="25400" dir="5400000" algn="ctr" rotWithShape="0">
                  <a:srgbClr val="6E747A">
                    <a:alpha val="43000"/>
                  </a:srgbClr>
                </a:outerShdw>
              </a:effectLst>
              <a:latin typeface="+mn-lt"/>
              <a:cs typeface="+mn-lt"/>
            </a:endParaRPr>
          </a:p>
          <a:p>
            <a:r>
              <a:rPr lang="zh-CN" altLang="en-US" sz="1800">
                <a:solidFill>
                  <a:schemeClr val="bg2">
                    <a:lumMod val="75000"/>
                  </a:schemeClr>
                </a:solidFill>
                <a:effectLst>
                  <a:outerShdw blurRad="38100" dist="25400" dir="5400000" algn="ctr" rotWithShape="0">
                    <a:srgbClr val="6E747A">
                      <a:alpha val="43000"/>
                    </a:srgbClr>
                  </a:outerShdw>
                </a:effectLst>
                <a:latin typeface="+mn-lt"/>
                <a:cs typeface="+mn-lt"/>
              </a:rPr>
              <a:t>（2）附设的不对外营业的内部食堂用的各种炊具、餐具、设备、清洁卫生工具和食品、燃料等；</a:t>
            </a:r>
            <a:endParaRPr lang="zh-CN" altLang="en-US" sz="1800">
              <a:solidFill>
                <a:schemeClr val="bg2">
                  <a:lumMod val="75000"/>
                </a:schemeClr>
              </a:solidFill>
              <a:effectLst>
                <a:outerShdw blurRad="38100" dist="25400" dir="5400000" algn="ctr" rotWithShape="0">
                  <a:srgbClr val="6E747A">
                    <a:alpha val="43000"/>
                  </a:srgbClr>
                </a:outerShdw>
              </a:effectLst>
              <a:latin typeface="+mn-lt"/>
              <a:cs typeface="+mn-lt"/>
            </a:endParaRPr>
          </a:p>
          <a:p>
            <a:r>
              <a:rPr lang="zh-CN" altLang="en-US" sz="1800">
                <a:solidFill>
                  <a:schemeClr val="bg2">
                    <a:lumMod val="75000"/>
                  </a:schemeClr>
                </a:solidFill>
                <a:effectLst>
                  <a:outerShdw blurRad="38100" dist="25400" dir="5400000" algn="ctr" rotWithShape="0">
                    <a:srgbClr val="6E747A">
                      <a:alpha val="43000"/>
                    </a:srgbClr>
                  </a:outerShdw>
                </a:effectLst>
                <a:latin typeface="+mn-lt"/>
                <a:cs typeface="+mn-lt"/>
              </a:rPr>
              <a:t>（3）供内部职工使用的防暑降温材料、取暖用的设备和燃料、乘用的交通工具和油料等以及用于职工福利的各种食品、日用品、电子产品等。</a:t>
            </a:r>
            <a:endParaRPr lang="zh-CN" altLang="en-US" sz="1800">
              <a:solidFill>
                <a:schemeClr val="bg2">
                  <a:lumMod val="75000"/>
                </a:schemeClr>
              </a:solidFill>
              <a:effectLst>
                <a:outerShdw blurRad="38100" dist="25400" dir="5400000" algn="ctr" rotWithShape="0">
                  <a:srgbClr val="6E747A">
                    <a:alpha val="43000"/>
                  </a:srgbClr>
                </a:outerShdw>
              </a:effectLst>
              <a:latin typeface="+mn-lt"/>
              <a:cs typeface="+mn-lt"/>
            </a:endParaRPr>
          </a:p>
          <a:p>
            <a:r>
              <a:rPr lang="zh-CN" altLang="en-US" sz="1800">
                <a:solidFill>
                  <a:schemeClr val="bg2">
                    <a:lumMod val="75000"/>
                  </a:schemeClr>
                </a:solidFill>
                <a:effectLst>
                  <a:outerShdw blurRad="38100" dist="25400" dir="5400000" algn="ctr" rotWithShape="0">
                    <a:srgbClr val="6E747A">
                      <a:alpha val="43000"/>
                    </a:srgbClr>
                  </a:outerShdw>
                </a:effectLst>
                <a:latin typeface="+mn-lt"/>
                <a:cs typeface="+mn-lt"/>
              </a:rPr>
              <a:t>2. 用于生产过程或业务经营活动等一般情况下属于批发。</a:t>
            </a:r>
            <a:endParaRPr lang="zh-CN" altLang="en-US" sz="1800">
              <a:solidFill>
                <a:schemeClr val="bg2">
                  <a:lumMod val="75000"/>
                </a:schemeClr>
              </a:solidFill>
              <a:effectLst>
                <a:outerShdw blurRad="38100" dist="25400" dir="5400000" algn="ctr" rotWithShape="0">
                  <a:srgbClr val="6E747A">
                    <a:alpha val="43000"/>
                  </a:srgbClr>
                </a:outerShdw>
              </a:effectLst>
              <a:latin typeface="+mn-lt"/>
              <a:cs typeface="+mn-lt"/>
            </a:endParaRPr>
          </a:p>
          <a:p>
            <a:r>
              <a:rPr lang="zh-CN" altLang="en-US" sz="1800">
                <a:solidFill>
                  <a:schemeClr val="bg2">
                    <a:lumMod val="75000"/>
                  </a:schemeClr>
                </a:solidFill>
                <a:effectLst>
                  <a:outerShdw blurRad="38100" dist="25400" dir="5400000" algn="ctr" rotWithShape="0">
                    <a:srgbClr val="6E747A">
                      <a:alpha val="43000"/>
                    </a:srgbClr>
                  </a:outerShdw>
                </a:effectLst>
                <a:latin typeface="+mn-lt"/>
                <a:cs typeface="+mn-lt"/>
              </a:rPr>
              <a:t>售给公共事业单位用于开展业务活动，如售给消防部门的消防设施等，售给民政部门救灾用的商品等， 售给园林绿化、 清洁卫生、 环境保护、市政工程、 气象部门、 地震部门、 测绘部门的各种业务用的设备、工具、材料等，售给公交、铁路等部门用于车票制作的纸张等，售给科学研究机构用于科学实验的各种科研用品等。</a:t>
            </a:r>
            <a:endParaRPr lang="zh-CN" altLang="en-US" sz="1800">
              <a:solidFill>
                <a:schemeClr val="bg2">
                  <a:lumMod val="75000"/>
                </a:schemeClr>
              </a:solidFill>
              <a:effectLst>
                <a:outerShdw blurRad="38100" dist="25400" dir="5400000" algn="ctr" rotWithShape="0">
                  <a:srgbClr val="6E747A">
                    <a:alpha val="43000"/>
                  </a:srgbClr>
                </a:outerShdw>
              </a:effectLst>
              <a:latin typeface="+mn-lt"/>
              <a:cs typeface="+mn-lt"/>
            </a:endParaRPr>
          </a:p>
        </p:txBody>
      </p:sp>
      <p:sp>
        <p:nvSpPr>
          <p:cNvPr id="9" name="矩形 8"/>
          <p:cNvSpPr/>
          <p:nvPr/>
        </p:nvSpPr>
        <p:spPr>
          <a:xfrm>
            <a:off x="296475" y="787382"/>
            <a:ext cx="8263525" cy="406400"/>
          </a:xfrm>
          <a:prstGeom prst="rect">
            <a:avLst/>
          </a:prstGeom>
        </p:spPr>
        <p:txBody>
          <a:bodyPr wrap="square">
            <a:spAutoFit/>
          </a:bodyPr>
          <a:p>
            <a:pPr lvl="0">
              <a:lnSpc>
                <a:spcPct val="90000"/>
              </a:lnSpc>
            </a:pPr>
            <a:r>
              <a:rPr lang="zh-CN" altLang="en-US" sz="2275" b="1" cap="all" dirty="0">
                <a:solidFill>
                  <a:srgbClr val="0D68B9"/>
                </a:solidFill>
                <a:latin typeface="微软雅黑" pitchFamily="34" charset="-122"/>
                <a:ea typeface="微软雅黑" pitchFamily="34" charset="-122"/>
              </a:rPr>
              <a:t>批发业和零售业的划分</a:t>
            </a:r>
            <a:r>
              <a:rPr lang="en-US" altLang="zh-CN" sz="2275" b="1" cap="all" dirty="0">
                <a:solidFill>
                  <a:srgbClr val="0D68B9"/>
                </a:solidFill>
                <a:latin typeface="微软雅黑" pitchFamily="34" charset="-122"/>
                <a:ea typeface="微软雅黑" pitchFamily="34" charset="-122"/>
              </a:rPr>
              <a:t>—</a:t>
            </a:r>
            <a:r>
              <a:rPr lang="zh-CN" altLang="en-US" sz="2275" b="1" cap="all" dirty="0">
                <a:solidFill>
                  <a:srgbClr val="0D68B9"/>
                </a:solidFill>
                <a:latin typeface="微软雅黑" pitchFamily="34" charset="-122"/>
                <a:ea typeface="微软雅黑" pitchFamily="34" charset="-122"/>
              </a:rPr>
              <a:t>无法简单区分批零的商品</a:t>
            </a:r>
            <a:endParaRPr lang="zh-CN" altLang="en-US" sz="2275" b="1" cap="all" dirty="0">
              <a:solidFill>
                <a:srgbClr val="0D68B9"/>
              </a:solidFill>
              <a:latin typeface="微软雅黑" pitchFamily="34" charset="-122"/>
              <a:ea typeface="微软雅黑"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1" name="图片 12"/>
          <p:cNvPicPr>
            <a:picLocks noChangeAspect="true"/>
          </p:cNvPicPr>
          <p:nvPr/>
        </p:nvPicPr>
        <p:blipFill>
          <a:blip r:embed="rId1"/>
          <a:stretch>
            <a:fillRect/>
          </a:stretch>
        </p:blipFill>
        <p:spPr>
          <a:xfrm>
            <a:off x="6335713" y="5210175"/>
            <a:ext cx="5865812" cy="1657350"/>
          </a:xfrm>
          <a:prstGeom prst="rect">
            <a:avLst/>
          </a:prstGeom>
          <a:noFill/>
          <a:ln w="9525">
            <a:noFill/>
          </a:ln>
        </p:spPr>
      </p:pic>
      <p:grpSp>
        <p:nvGrpSpPr>
          <p:cNvPr id="7176" name="组合 36"/>
          <p:cNvGrpSpPr/>
          <p:nvPr/>
        </p:nvGrpSpPr>
        <p:grpSpPr>
          <a:xfrm>
            <a:off x="2786063" y="3443288"/>
            <a:ext cx="576262" cy="576262"/>
            <a:chOff x="5288161" y="2234042"/>
            <a:chExt cx="1607262" cy="1607262"/>
          </a:xfrm>
        </p:grpSpPr>
        <p:sp>
          <p:nvSpPr>
            <p:cNvPr id="27" name="椭圆 26"/>
            <p:cNvSpPr/>
            <p:nvPr/>
          </p:nvSpPr>
          <p:spPr>
            <a:xfrm>
              <a:off x="5288161"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2" name="椭圆 31"/>
            <p:cNvSpPr/>
            <p:nvPr/>
          </p:nvSpPr>
          <p:spPr>
            <a:xfrm>
              <a:off x="5397973" y="2335869"/>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179" name="KSO_Shape"/>
            <p:cNvSpPr/>
            <p:nvPr/>
          </p:nvSpPr>
          <p:spPr>
            <a:xfrm>
              <a:off x="5547153" y="2697761"/>
              <a:ext cx="1089278" cy="662788"/>
            </a:xfrm>
            <a:custGeom>
              <a:avLst/>
              <a:gdLst/>
              <a:ahLst/>
              <a:cxnLst>
                <a:cxn ang="0">
                  <a:pos x="844045" y="356609"/>
                </a:cxn>
                <a:cxn ang="0">
                  <a:pos x="561681" y="235522"/>
                </a:cxn>
                <a:cxn ang="0">
                  <a:pos x="243848" y="356609"/>
                </a:cxn>
                <a:cxn ang="0">
                  <a:pos x="155176" y="319756"/>
                </a:cxn>
                <a:cxn ang="0">
                  <a:pos x="155176" y="428374"/>
                </a:cxn>
                <a:cxn ang="0">
                  <a:pos x="179283" y="461624"/>
                </a:cxn>
                <a:cxn ang="0">
                  <a:pos x="154622" y="494874"/>
                </a:cxn>
                <a:cxn ang="0">
                  <a:pos x="180946" y="611804"/>
                </a:cxn>
                <a:cxn ang="0">
                  <a:pos x="103358" y="611804"/>
                </a:cxn>
                <a:cxn ang="0">
                  <a:pos x="129960" y="494320"/>
                </a:cxn>
                <a:cxn ang="0">
                  <a:pos x="108346" y="461624"/>
                </a:cxn>
                <a:cxn ang="0">
                  <a:pos x="129128" y="429205"/>
                </a:cxn>
                <a:cxn ang="0">
                  <a:pos x="129128" y="308950"/>
                </a:cxn>
                <a:cxn ang="0">
                  <a:pos x="0" y="254918"/>
                </a:cxn>
                <a:cxn ang="0">
                  <a:pos x="568054" y="0"/>
                </a:cxn>
                <a:cxn ang="0">
                  <a:pos x="1089278" y="258243"/>
                </a:cxn>
                <a:cxn ang="0">
                  <a:pos x="844045" y="356609"/>
                </a:cxn>
                <a:cxn ang="0">
                  <a:pos x="555307" y="297035"/>
                </a:cxn>
                <a:cxn ang="0">
                  <a:pos x="811624" y="384040"/>
                </a:cxn>
                <a:cxn ang="0">
                  <a:pos x="811624" y="594902"/>
                </a:cxn>
                <a:cxn ang="0">
                  <a:pos x="542284" y="662788"/>
                </a:cxn>
                <a:cxn ang="0">
                  <a:pos x="304532" y="594902"/>
                </a:cxn>
                <a:cxn ang="0">
                  <a:pos x="304532" y="384040"/>
                </a:cxn>
                <a:cxn ang="0">
                  <a:pos x="555307" y="297035"/>
                </a:cxn>
                <a:cxn ang="0">
                  <a:pos x="551982" y="623996"/>
                </a:cxn>
                <a:cxn ang="0">
                  <a:pos x="758698" y="572458"/>
                </a:cxn>
                <a:cxn ang="0">
                  <a:pos x="551982" y="520643"/>
                </a:cxn>
                <a:cxn ang="0">
                  <a:pos x="345543" y="572458"/>
                </a:cxn>
                <a:cxn ang="0">
                  <a:pos x="551982" y="623996"/>
                </a:cxn>
              </a:cxnLst>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4B649F"/>
            </a:solidFill>
            <a:ln w="9525">
              <a:noFill/>
            </a:ln>
          </p:spPr>
          <p:txBody>
            <a:bodyPr/>
            <a:p>
              <a:endParaRPr lang="zh-CN" altLang="en-US"/>
            </a:p>
          </p:txBody>
        </p:sp>
      </p:grpSp>
      <p:grpSp>
        <p:nvGrpSpPr>
          <p:cNvPr id="7180" name="组合 37"/>
          <p:cNvGrpSpPr/>
          <p:nvPr/>
        </p:nvGrpSpPr>
        <p:grpSpPr>
          <a:xfrm>
            <a:off x="2795588" y="4433888"/>
            <a:ext cx="576262" cy="576262"/>
            <a:chOff x="7366499" y="2234042"/>
            <a:chExt cx="1607262" cy="1607262"/>
          </a:xfrm>
        </p:grpSpPr>
        <p:sp>
          <p:nvSpPr>
            <p:cNvPr id="28" name="椭圆 27"/>
            <p:cNvSpPr/>
            <p:nvPr/>
          </p:nvSpPr>
          <p:spPr>
            <a:xfrm>
              <a:off x="736649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3" name="椭圆 32"/>
            <p:cNvSpPr/>
            <p:nvPr/>
          </p:nvSpPr>
          <p:spPr>
            <a:xfrm>
              <a:off x="7476311"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183" name="KSO_Shape"/>
            <p:cNvSpPr/>
            <p:nvPr/>
          </p:nvSpPr>
          <p:spPr>
            <a:xfrm>
              <a:off x="7767760" y="2635303"/>
              <a:ext cx="804740" cy="804740"/>
            </a:xfrm>
            <a:custGeom>
              <a:avLst/>
              <a:gdLst/>
              <a:ahLst/>
              <a:cxnLst>
                <a:cxn ang="0">
                  <a:pos x="790395" y="137674"/>
                </a:cxn>
                <a:cxn ang="0">
                  <a:pos x="753099" y="174552"/>
                </a:cxn>
                <a:cxn ang="0">
                  <a:pos x="629119" y="51423"/>
                </a:cxn>
                <a:cxn ang="0">
                  <a:pos x="666416" y="14341"/>
                </a:cxn>
                <a:cxn ang="0">
                  <a:pos x="714368" y="12907"/>
                </a:cxn>
                <a:cxn ang="0">
                  <a:pos x="791830" y="89734"/>
                </a:cxn>
                <a:cxn ang="0">
                  <a:pos x="790395" y="137674"/>
                </a:cxn>
                <a:cxn ang="0">
                  <a:pos x="461491" y="464446"/>
                </a:cxn>
                <a:cxn ang="0">
                  <a:pos x="337511" y="341113"/>
                </a:cxn>
                <a:cxn ang="0">
                  <a:pos x="610266" y="70066"/>
                </a:cxn>
                <a:cxn ang="0">
                  <a:pos x="734246" y="193400"/>
                </a:cxn>
                <a:cxn ang="0">
                  <a:pos x="461491" y="464446"/>
                </a:cxn>
                <a:cxn ang="0">
                  <a:pos x="444277" y="481451"/>
                </a:cxn>
                <a:cxn ang="0">
                  <a:pos x="270706" y="530825"/>
                </a:cxn>
                <a:cxn ang="0">
                  <a:pos x="320298" y="358322"/>
                </a:cxn>
                <a:cxn ang="0">
                  <a:pos x="444277" y="481451"/>
                </a:cxn>
                <a:cxn ang="0">
                  <a:pos x="157792" y="101412"/>
                </a:cxn>
                <a:cxn ang="0">
                  <a:pos x="80331" y="179059"/>
                </a:cxn>
                <a:cxn ang="0">
                  <a:pos x="80331" y="646988"/>
                </a:cxn>
                <a:cxn ang="0">
                  <a:pos x="157792" y="724430"/>
                </a:cxn>
                <a:cxn ang="0">
                  <a:pos x="626046" y="724430"/>
                </a:cxn>
                <a:cxn ang="0">
                  <a:pos x="703507" y="646988"/>
                </a:cxn>
                <a:cxn ang="0">
                  <a:pos x="703507" y="339474"/>
                </a:cxn>
                <a:cxn ang="0">
                  <a:pos x="783633" y="261827"/>
                </a:cxn>
                <a:cxn ang="0">
                  <a:pos x="783633" y="675465"/>
                </a:cxn>
                <a:cxn ang="0">
                  <a:pos x="651866" y="804740"/>
                </a:cxn>
                <a:cxn ang="0">
                  <a:pos x="129308" y="804740"/>
                </a:cxn>
                <a:cxn ang="0">
                  <a:pos x="0" y="675465"/>
                </a:cxn>
                <a:cxn ang="0">
                  <a:pos x="0" y="158367"/>
                </a:cxn>
                <a:cxn ang="0">
                  <a:pos x="129308" y="21102"/>
                </a:cxn>
                <a:cxn ang="0">
                  <a:pos x="543051" y="21102"/>
                </a:cxn>
                <a:cxn ang="0">
                  <a:pos x="465384" y="101412"/>
                </a:cxn>
                <a:cxn ang="0">
                  <a:pos x="157792" y="101412"/>
                </a:cxn>
              </a:cxnLst>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4B649F"/>
            </a:solidFill>
            <a:ln w="9525">
              <a:noFill/>
            </a:ln>
          </p:spPr>
          <p:txBody>
            <a:bodyPr/>
            <a:p>
              <a:endParaRPr lang="zh-CN" altLang="en-US"/>
            </a:p>
          </p:txBody>
        </p:sp>
      </p:grpSp>
      <p:grpSp>
        <p:nvGrpSpPr>
          <p:cNvPr id="7184" name="组合 34"/>
          <p:cNvGrpSpPr/>
          <p:nvPr/>
        </p:nvGrpSpPr>
        <p:grpSpPr>
          <a:xfrm>
            <a:off x="2828925" y="1557338"/>
            <a:ext cx="576263" cy="576262"/>
            <a:chOff x="1131485" y="2234042"/>
            <a:chExt cx="1607262" cy="1607262"/>
          </a:xfrm>
        </p:grpSpPr>
        <p:sp>
          <p:nvSpPr>
            <p:cNvPr id="25" name="椭圆 24"/>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0" name="椭圆 29"/>
            <p:cNvSpPr/>
            <p:nvPr/>
          </p:nvSpPr>
          <p:spPr>
            <a:xfrm>
              <a:off x="1241297"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187" name="KSO_Shape"/>
            <p:cNvSpPr/>
            <p:nvPr/>
          </p:nvSpPr>
          <p:spPr>
            <a:xfrm>
              <a:off x="1480150" y="2597150"/>
              <a:ext cx="909932" cy="881046"/>
            </a:xfrm>
            <a:custGeom>
              <a:avLst/>
              <a:gdLst/>
              <a:ahLst/>
              <a:cxnLst>
                <a:cxn ang="0">
                  <a:pos x="839090" y="366042"/>
                </a:cxn>
                <a:cxn ang="0">
                  <a:pos x="863104" y="366042"/>
                </a:cxn>
                <a:cxn ang="0">
                  <a:pos x="902746" y="441180"/>
                </a:cxn>
                <a:cxn ang="0">
                  <a:pos x="706823" y="736389"/>
                </a:cxn>
                <a:cxn ang="0">
                  <a:pos x="660701" y="759273"/>
                </a:cxn>
                <a:cxn ang="0">
                  <a:pos x="545586" y="759273"/>
                </a:cxn>
                <a:cxn ang="0">
                  <a:pos x="545586" y="852336"/>
                </a:cxn>
                <a:cxn ang="0">
                  <a:pos x="530339" y="877509"/>
                </a:cxn>
                <a:cxn ang="0">
                  <a:pos x="516236" y="880942"/>
                </a:cxn>
                <a:cxn ang="0">
                  <a:pos x="498320" y="875602"/>
                </a:cxn>
                <a:cxn ang="0">
                  <a:pos x="408745" y="814959"/>
                </a:cxn>
                <a:cxn ang="0">
                  <a:pos x="321074" y="875602"/>
                </a:cxn>
                <a:cxn ang="0">
                  <a:pos x="289056" y="877509"/>
                </a:cxn>
                <a:cxn ang="0">
                  <a:pos x="272665" y="852336"/>
                </a:cxn>
                <a:cxn ang="0">
                  <a:pos x="272665" y="619678"/>
                </a:cxn>
                <a:cxn ang="0">
                  <a:pos x="321837" y="521275"/>
                </a:cxn>
                <a:cxn ang="0">
                  <a:pos x="337465" y="517080"/>
                </a:cxn>
                <a:cxn ang="0">
                  <a:pos x="577605" y="517080"/>
                </a:cxn>
                <a:cxn ang="0">
                  <a:pos x="544824" y="637986"/>
                </a:cxn>
                <a:cxn ang="0">
                  <a:pos x="632113" y="637986"/>
                </a:cxn>
                <a:cxn ang="0">
                  <a:pos x="839090" y="366042"/>
                </a:cxn>
                <a:cxn ang="0">
                  <a:pos x="620142" y="13"/>
                </a:cxn>
                <a:cxn ang="0">
                  <a:pos x="832163" y="13977"/>
                </a:cxn>
                <a:cxn ang="0">
                  <a:pos x="870659" y="89869"/>
                </a:cxn>
                <a:cxn ang="0">
                  <a:pos x="630157" y="403735"/>
                </a:cxn>
                <a:cxn ang="0">
                  <a:pos x="586707" y="424329"/>
                </a:cxn>
                <a:cxn ang="0">
                  <a:pos x="224239" y="424329"/>
                </a:cxn>
                <a:cxn ang="0">
                  <a:pos x="116756" y="556282"/>
                </a:cxn>
                <a:cxn ang="0">
                  <a:pos x="182694" y="632175"/>
                </a:cxn>
                <a:cxn ang="0">
                  <a:pos x="211661" y="637895"/>
                </a:cxn>
                <a:cxn ang="0">
                  <a:pos x="211661" y="759170"/>
                </a:cxn>
                <a:cxn ang="0">
                  <a:pos x="5462" y="581071"/>
                </a:cxn>
                <a:cxn ang="0">
                  <a:pos x="6605" y="480390"/>
                </a:cxn>
                <a:cxn ang="0">
                  <a:pos x="275693" y="68131"/>
                </a:cxn>
                <a:cxn ang="0">
                  <a:pos x="356877" y="23130"/>
                </a:cxn>
                <a:cxn ang="0">
                  <a:pos x="620142" y="13"/>
                </a:cxn>
              </a:cxnLst>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w="9525">
              <a:noFill/>
            </a:ln>
          </p:spPr>
          <p:txBody>
            <a:bodyPr/>
            <a:p>
              <a:endParaRPr lang="zh-CN" altLang="en-US"/>
            </a:p>
          </p:txBody>
        </p:sp>
      </p:grpSp>
      <p:grpSp>
        <p:nvGrpSpPr>
          <p:cNvPr id="7188" name="组合 35"/>
          <p:cNvGrpSpPr/>
          <p:nvPr/>
        </p:nvGrpSpPr>
        <p:grpSpPr>
          <a:xfrm>
            <a:off x="2794000" y="2486025"/>
            <a:ext cx="574675" cy="576263"/>
            <a:chOff x="3209823" y="2234042"/>
            <a:chExt cx="1607262" cy="1607262"/>
          </a:xfrm>
        </p:grpSpPr>
        <p:sp>
          <p:nvSpPr>
            <p:cNvPr id="26" name="椭圆 25"/>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1" name="椭圆 30"/>
            <p:cNvSpPr/>
            <p:nvPr/>
          </p:nvSpPr>
          <p:spPr>
            <a:xfrm>
              <a:off x="3319637" y="2343856"/>
              <a:ext cx="1387635"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4" name="KSO_Shape"/>
            <p:cNvSpPr/>
            <p:nvPr/>
          </p:nvSpPr>
          <p:spPr bwMode="auto">
            <a:xfrm>
              <a:off x="3551242" y="2597423"/>
              <a:ext cx="924424" cy="880500"/>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Calibri" pitchFamily="34" charset="0"/>
                <a:ea typeface="宋体" pitchFamily="2" charset="-122"/>
                <a:cs typeface="+mn-cs"/>
              </a:endParaRPr>
            </a:p>
          </p:txBody>
        </p:sp>
      </p:grpSp>
      <p:sp>
        <p:nvSpPr>
          <p:cNvPr id="7192" name="文本框 39"/>
          <p:cNvSpPr txBox="true"/>
          <p:nvPr/>
        </p:nvSpPr>
        <p:spPr>
          <a:xfrm>
            <a:off x="3584575" y="1671638"/>
            <a:ext cx="1416050" cy="461962"/>
          </a:xfrm>
          <a:prstGeom prst="rect">
            <a:avLst/>
          </a:prstGeom>
          <a:noFill/>
          <a:ln w="9525">
            <a:noFill/>
          </a:ln>
        </p:spPr>
        <p:txBody>
          <a:bodyPr wrap="none" anchor="t" anchorCtr="false">
            <a:spAutoFit/>
          </a:bodyPr>
          <a:p>
            <a:r>
              <a:rPr lang="zh-CN" altLang="en-US" sz="2400" b="1" dirty="0">
                <a:solidFill>
                  <a:srgbClr val="4B649F"/>
                </a:solidFill>
                <a:latin typeface="Arial" panose="02080604020202020204" pitchFamily="34" charset="0"/>
                <a:ea typeface="微软雅黑" pitchFamily="34" charset="-122"/>
              </a:rPr>
              <a:t>第一部分</a:t>
            </a:r>
            <a:endParaRPr lang="zh-CN" altLang="en-US" sz="2400" b="1" dirty="0">
              <a:solidFill>
                <a:srgbClr val="4B649F"/>
              </a:solidFill>
              <a:latin typeface="Arial" panose="02080604020202020204" pitchFamily="34" charset="0"/>
              <a:ea typeface="微软雅黑" pitchFamily="34" charset="-122"/>
            </a:endParaRPr>
          </a:p>
        </p:txBody>
      </p:sp>
      <p:sp>
        <p:nvSpPr>
          <p:cNvPr id="7193" name="文本框 40"/>
          <p:cNvSpPr txBox="true"/>
          <p:nvPr/>
        </p:nvSpPr>
        <p:spPr>
          <a:xfrm>
            <a:off x="3594100" y="2590800"/>
            <a:ext cx="1416050" cy="461963"/>
          </a:xfrm>
          <a:prstGeom prst="rect">
            <a:avLst/>
          </a:prstGeom>
          <a:noFill/>
          <a:ln w="9525">
            <a:noFill/>
          </a:ln>
        </p:spPr>
        <p:txBody>
          <a:bodyPr wrap="none" anchor="t" anchorCtr="false">
            <a:spAutoFit/>
          </a:bodyPr>
          <a:p>
            <a:r>
              <a:rPr lang="zh-CN" altLang="en-US" sz="2400" b="1" dirty="0">
                <a:solidFill>
                  <a:srgbClr val="4B649F"/>
                </a:solidFill>
                <a:latin typeface="Arial" panose="02080604020202020204" pitchFamily="34" charset="0"/>
                <a:ea typeface="微软雅黑" pitchFamily="34" charset="-122"/>
              </a:rPr>
              <a:t>第二部分</a:t>
            </a:r>
            <a:endParaRPr lang="zh-CN" altLang="en-US" sz="2400" b="1" dirty="0">
              <a:solidFill>
                <a:srgbClr val="4B649F"/>
              </a:solidFill>
              <a:latin typeface="Arial" panose="02080604020202020204" pitchFamily="34" charset="0"/>
              <a:ea typeface="微软雅黑" pitchFamily="34" charset="-122"/>
            </a:endParaRPr>
          </a:p>
        </p:txBody>
      </p:sp>
      <p:sp>
        <p:nvSpPr>
          <p:cNvPr id="7194" name="文本框 41"/>
          <p:cNvSpPr txBox="true"/>
          <p:nvPr/>
        </p:nvSpPr>
        <p:spPr>
          <a:xfrm>
            <a:off x="3587750" y="3556000"/>
            <a:ext cx="1416050" cy="461963"/>
          </a:xfrm>
          <a:prstGeom prst="rect">
            <a:avLst/>
          </a:prstGeom>
          <a:noFill/>
          <a:ln w="9525">
            <a:noFill/>
          </a:ln>
        </p:spPr>
        <p:txBody>
          <a:bodyPr wrap="none" anchor="t" anchorCtr="false">
            <a:spAutoFit/>
          </a:bodyPr>
          <a:p>
            <a:r>
              <a:rPr lang="zh-CN" altLang="en-US" sz="2400" b="1" dirty="0">
                <a:solidFill>
                  <a:srgbClr val="4B649F"/>
                </a:solidFill>
                <a:latin typeface="Arial" panose="02080604020202020204" pitchFamily="34" charset="0"/>
                <a:ea typeface="微软雅黑" pitchFamily="34" charset="-122"/>
              </a:rPr>
              <a:t>第三部分</a:t>
            </a:r>
            <a:endParaRPr lang="zh-CN" altLang="en-US" sz="2400" b="1" dirty="0">
              <a:solidFill>
                <a:srgbClr val="4B649F"/>
              </a:solidFill>
              <a:latin typeface="Arial" panose="02080604020202020204" pitchFamily="34" charset="0"/>
              <a:ea typeface="微软雅黑" pitchFamily="34" charset="-122"/>
            </a:endParaRPr>
          </a:p>
        </p:txBody>
      </p:sp>
      <p:sp>
        <p:nvSpPr>
          <p:cNvPr id="7195" name="文本框 42"/>
          <p:cNvSpPr txBox="true"/>
          <p:nvPr/>
        </p:nvSpPr>
        <p:spPr>
          <a:xfrm>
            <a:off x="3594100" y="4546600"/>
            <a:ext cx="1416050" cy="461963"/>
          </a:xfrm>
          <a:prstGeom prst="rect">
            <a:avLst/>
          </a:prstGeom>
          <a:noFill/>
          <a:ln w="9525">
            <a:noFill/>
          </a:ln>
        </p:spPr>
        <p:txBody>
          <a:bodyPr wrap="none" anchor="t" anchorCtr="false">
            <a:spAutoFit/>
          </a:bodyPr>
          <a:p>
            <a:r>
              <a:rPr lang="zh-CN" altLang="en-US" sz="2400" b="1" dirty="0">
                <a:solidFill>
                  <a:srgbClr val="4B649F"/>
                </a:solidFill>
                <a:latin typeface="Arial" panose="02080604020202020204" pitchFamily="34" charset="0"/>
                <a:ea typeface="微软雅黑" pitchFamily="34" charset="-122"/>
              </a:rPr>
              <a:t>第四部分</a:t>
            </a:r>
            <a:endParaRPr lang="zh-CN" altLang="en-US" sz="2400" b="1" dirty="0">
              <a:solidFill>
                <a:srgbClr val="4B649F"/>
              </a:solidFill>
              <a:latin typeface="Arial" panose="02080604020202020204" pitchFamily="34" charset="0"/>
              <a:ea typeface="微软雅黑" pitchFamily="34" charset="-122"/>
            </a:endParaRPr>
          </a:p>
        </p:txBody>
      </p:sp>
      <p:sp>
        <p:nvSpPr>
          <p:cNvPr id="7197" name="文本框 44"/>
          <p:cNvSpPr txBox="true"/>
          <p:nvPr/>
        </p:nvSpPr>
        <p:spPr>
          <a:xfrm>
            <a:off x="5209540" y="1523048"/>
            <a:ext cx="3871913" cy="645160"/>
          </a:xfrm>
          <a:prstGeom prst="rect">
            <a:avLst/>
          </a:prstGeom>
          <a:noFill/>
          <a:ln w="9525">
            <a:noFill/>
          </a:ln>
        </p:spPr>
        <p:txBody>
          <a:bodyPr wrap="square" anchor="t" anchorCtr="false">
            <a:spAutoFit/>
          </a:bodyPr>
          <a:p>
            <a:pPr algn="ctr">
              <a:lnSpc>
                <a:spcPct val="150000"/>
              </a:lnSpc>
            </a:pPr>
            <a:r>
              <a:rPr lang="zh-CN" altLang="en-US" sz="2400" b="1" dirty="0">
                <a:solidFill>
                  <a:srgbClr val="4B649F"/>
                </a:solidFill>
                <a:sym typeface="+mn-ea"/>
              </a:rPr>
              <a:t>综合试点的目的</a:t>
            </a:r>
            <a:endParaRPr lang="zh-CN" altLang="en-US" sz="2000" b="1" dirty="0">
              <a:solidFill>
                <a:srgbClr val="4B649F"/>
              </a:solidFill>
              <a:latin typeface="Arial" panose="02080604020202020204" pitchFamily="34" charset="0"/>
              <a:ea typeface="微软雅黑" pitchFamily="34" charset="-122"/>
            </a:endParaRPr>
          </a:p>
        </p:txBody>
      </p:sp>
      <p:sp>
        <p:nvSpPr>
          <p:cNvPr id="7200" name="文本框 44"/>
          <p:cNvSpPr txBox="true"/>
          <p:nvPr/>
        </p:nvSpPr>
        <p:spPr>
          <a:xfrm>
            <a:off x="5209223" y="2451100"/>
            <a:ext cx="3871912" cy="645160"/>
          </a:xfrm>
          <a:prstGeom prst="rect">
            <a:avLst/>
          </a:prstGeom>
          <a:noFill/>
          <a:ln w="9525">
            <a:noFill/>
          </a:ln>
        </p:spPr>
        <p:txBody>
          <a:bodyPr wrap="square" anchor="t" anchorCtr="false">
            <a:spAutoFit/>
          </a:bodyPr>
          <a:p>
            <a:pPr algn="ctr">
              <a:lnSpc>
                <a:spcPct val="150000"/>
              </a:lnSpc>
              <a:buClrTx/>
              <a:buSzTx/>
              <a:buFontTx/>
            </a:pPr>
            <a:r>
              <a:rPr lang="zh-CN" altLang="en-US" sz="2400" b="1" dirty="0">
                <a:solidFill>
                  <a:srgbClr val="4B649F"/>
                </a:solidFill>
                <a:latin typeface="Arial" panose="02080604020202020204" pitchFamily="34" charset="0"/>
                <a:ea typeface="微软雅黑" pitchFamily="34" charset="-122"/>
              </a:rPr>
              <a:t>表式及填报范围</a:t>
            </a:r>
            <a:endParaRPr lang="zh-CN" altLang="en-US" sz="2400" b="1" dirty="0">
              <a:solidFill>
                <a:srgbClr val="4B649F"/>
              </a:solidFill>
              <a:latin typeface="Arial" panose="02080604020202020204" pitchFamily="34" charset="0"/>
              <a:ea typeface="微软雅黑" pitchFamily="34" charset="-122"/>
            </a:endParaRPr>
          </a:p>
        </p:txBody>
      </p:sp>
      <p:sp>
        <p:nvSpPr>
          <p:cNvPr id="7201" name="文本框 44"/>
          <p:cNvSpPr txBox="true"/>
          <p:nvPr/>
        </p:nvSpPr>
        <p:spPr>
          <a:xfrm>
            <a:off x="5096510" y="3510280"/>
            <a:ext cx="4146550" cy="553085"/>
          </a:xfrm>
          <a:prstGeom prst="rect">
            <a:avLst/>
          </a:prstGeom>
          <a:noFill/>
          <a:ln w="9525">
            <a:noFill/>
          </a:ln>
        </p:spPr>
        <p:txBody>
          <a:bodyPr wrap="square" anchor="t" anchorCtr="false">
            <a:spAutoFit/>
          </a:bodyPr>
          <a:p>
            <a:pPr algn="ctr">
              <a:lnSpc>
                <a:spcPts val="3600"/>
              </a:lnSpc>
            </a:pPr>
            <a:r>
              <a:rPr lang="zh-CN" altLang="en-US" sz="2400" b="1" dirty="0">
                <a:solidFill>
                  <a:srgbClr val="4B649F"/>
                </a:solidFill>
                <a:sym typeface="+mn-ea"/>
              </a:rPr>
              <a:t>内容变化及重点说明</a:t>
            </a:r>
            <a:endParaRPr lang="zh-CN" altLang="en-US" sz="2000" b="1" dirty="0">
              <a:solidFill>
                <a:srgbClr val="4B649F"/>
              </a:solidFill>
              <a:latin typeface="Arial" panose="02080604020202020204" pitchFamily="34" charset="0"/>
              <a:ea typeface="微软雅黑" pitchFamily="34" charset="-122"/>
            </a:endParaRPr>
          </a:p>
        </p:txBody>
      </p:sp>
      <p:sp>
        <p:nvSpPr>
          <p:cNvPr id="7202" name="文本框 44"/>
          <p:cNvSpPr txBox="true"/>
          <p:nvPr/>
        </p:nvSpPr>
        <p:spPr>
          <a:xfrm>
            <a:off x="5209223" y="4398963"/>
            <a:ext cx="3871912" cy="645160"/>
          </a:xfrm>
          <a:prstGeom prst="rect">
            <a:avLst/>
          </a:prstGeom>
          <a:noFill/>
          <a:ln w="9525">
            <a:noFill/>
          </a:ln>
        </p:spPr>
        <p:txBody>
          <a:bodyPr wrap="square" anchor="t" anchorCtr="false">
            <a:spAutoFit/>
          </a:bodyPr>
          <a:p>
            <a:pPr algn="ctr">
              <a:lnSpc>
                <a:spcPct val="150000"/>
              </a:lnSpc>
            </a:pPr>
            <a:r>
              <a:rPr lang="zh-CN" altLang="en-US" sz="2400" b="1" dirty="0">
                <a:solidFill>
                  <a:srgbClr val="4B649F"/>
                </a:solidFill>
                <a:sym typeface="+mn-ea"/>
              </a:rPr>
              <a:t>需重点关注的问题</a:t>
            </a:r>
            <a:endParaRPr lang="zh-CN" altLang="en-US" sz="2000" b="1" dirty="0">
              <a:solidFill>
                <a:srgbClr val="4B649F"/>
              </a:solidFill>
              <a:latin typeface="Arial" panose="02080604020202020204" pitchFamily="34" charset="0"/>
              <a:ea typeface="微软雅黑" pitchFamily="34" charset="-122"/>
            </a:endParaRPr>
          </a:p>
        </p:txBody>
      </p:sp>
      <p:cxnSp>
        <p:nvCxnSpPr>
          <p:cNvPr id="6" name="直接连接符 5"/>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pic>
        <p:nvPicPr>
          <p:cNvPr id="7" name="图片 6" descr="五经普LOGO透明底（长）"/>
          <p:cNvPicPr>
            <a:picLocks noChangeAspect="true"/>
          </p:cNvPicPr>
          <p:nvPr/>
        </p:nvPicPr>
        <p:blipFill>
          <a:blip r:embed="rId2"/>
          <a:stretch>
            <a:fillRect/>
          </a:stretch>
        </p:blipFill>
        <p:spPr>
          <a:xfrm>
            <a:off x="-76200" y="-224790"/>
            <a:ext cx="3695065" cy="115506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382588" y="849313"/>
            <a:ext cx="3060700" cy="5360988"/>
          </a:xfrm>
          <a:prstGeom prst="rect">
            <a:avLst/>
          </a:prstGeom>
          <a:noFill/>
          <a:ln>
            <a:noFill/>
          </a:ln>
          <a:extLst>
            <a:ext uri="{909E8E84-426E-40DD-AFC4-6F175D3DCCD1}">
              <a14:hiddenFill xmlns:a14="http://schemas.microsoft.com/office/drawing/2010/main">
                <a:solidFill>
                  <a:schemeClr val="bg1">
                    <a:lumMod val="75000"/>
                  </a:schemeClr>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l" fontAlgn="base">
              <a:lnSpc>
                <a:spcPts val="3500"/>
              </a:lnSpc>
            </a:pPr>
            <a:endParaRPr lang="zh-CN" altLang="en-US" sz="2000" strike="noStrike" noProof="1" dirty="0">
              <a:solidFill>
                <a:srgbClr val="4B649F"/>
              </a:solidFill>
              <a:latin typeface="Arial" panose="02080604020202020204" pitchFamily="34" charset="0"/>
              <a:ea typeface="微软雅黑" pitchFamily="34" charset="-122"/>
            </a:endParaRPr>
          </a:p>
        </p:txBody>
      </p:sp>
      <p:graphicFrame>
        <p:nvGraphicFramePr>
          <p:cNvPr id="29703" name="表格 29702"/>
          <p:cNvGraphicFramePr/>
          <p:nvPr/>
        </p:nvGraphicFramePr>
        <p:xfrm>
          <a:off x="3618865" y="1061085"/>
          <a:ext cx="8126730" cy="5609590"/>
        </p:xfrm>
        <a:graphic>
          <a:graphicData uri="http://schemas.openxmlformats.org/drawingml/2006/table">
            <a:tbl>
              <a:tblPr/>
              <a:tblGrid>
                <a:gridCol w="1873250"/>
                <a:gridCol w="675005"/>
                <a:gridCol w="521970"/>
                <a:gridCol w="455930"/>
                <a:gridCol w="2823845"/>
                <a:gridCol w="701675"/>
                <a:gridCol w="523875"/>
                <a:gridCol w="551180"/>
              </a:tblGrid>
              <a:tr h="299720">
                <a:tc>
                  <a:txBody>
                    <a:bodyPr/>
                    <a:p>
                      <a:pPr lvl="0" algn="ctr">
                        <a:buSzTx/>
                        <a:buNone/>
                      </a:pPr>
                      <a:r>
                        <a:rPr lang="en-US" altLang="zh-CN" sz="1000">
                          <a:solidFill>
                            <a:srgbClr val="000000"/>
                          </a:solidFill>
                          <a:latin typeface="Nimbus Roman No9 L" charset="0"/>
                          <a:ea typeface="微软雅黑" pitchFamily="34" charset="-122"/>
                        </a:rPr>
                        <a:t>指标名称</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计量单位</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代码</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本年</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指标名称</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计量单位</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代码</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本年</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a:txBody>
                    <a:bodyPr/>
                    <a:p>
                      <a:pPr lvl="0" algn="ctr">
                        <a:buSzTx/>
                        <a:buNone/>
                      </a:pPr>
                      <a:r>
                        <a:rPr lang="en-US" altLang="zh-CN" sz="1000">
                          <a:solidFill>
                            <a:srgbClr val="000000"/>
                          </a:solidFill>
                          <a:latin typeface="Nimbus Roman No9 L" charset="0"/>
                          <a:ea typeface="微软雅黑" pitchFamily="34" charset="-122"/>
                        </a:rPr>
                        <a:t>甲</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sym typeface="+mn-ea"/>
                        </a:rPr>
                        <a:t>1</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甲</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sym typeface="+mn-ea"/>
                        </a:rPr>
                        <a:t>1</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rPr>
                        <a:t>一、年初存货</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101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所有者权益合计</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218</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rPr>
                        <a:t>二、期末资产负债</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Arial" panose="02080604020202020204" pitchFamily="34" charset="0"/>
                          <a:ea typeface="Nimbus Roman No9 L" charset="0"/>
                        </a:rPr>
                        <a:t>—</a:t>
                      </a:r>
                      <a:endParaRPr lang="en-US" altLang="en-US" sz="1000">
                        <a:solidFill>
                          <a:srgbClr val="000000"/>
                        </a:solidFill>
                        <a:latin typeface="Arial" panose="02080604020202020204" pitchFamily="34"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其中：实收资本</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219</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rPr>
                        <a:t>        流动资产合计</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201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其中：个人资本</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223</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rPr>
                        <a:t>            其中：应收账款</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202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三、损益</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宋体" charset="0"/>
                          <a:ea typeface="微软雅黑" pitchFamily="34" charset="-122"/>
                        </a:rPr>
                        <a:t>                        </a:t>
                      </a:r>
                      <a:r>
                        <a:rPr lang="en-US" altLang="zh-CN" sz="1000">
                          <a:solidFill>
                            <a:srgbClr val="C00000"/>
                          </a:solidFill>
                          <a:latin typeface="宋体" charset="0"/>
                          <a:ea typeface="微软雅黑" pitchFamily="34" charset="-122"/>
                        </a:rPr>
                        <a:t>预付账款</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260</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营业收入</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301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rPr>
                        <a:t>                        存货</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205</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其中：主营业务收入</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302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rPr>
                        <a:t>         固定资产原价</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209</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营业成本</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307</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rPr>
                        <a:t>             其中：房屋和构筑物</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231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税金及附加</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309</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035">
                <a:tc>
                  <a:txBody>
                    <a:bodyPr/>
                    <a:p>
                      <a:pPr lvl="0">
                        <a:buSzTx/>
                        <a:buNone/>
                      </a:pPr>
                      <a:r>
                        <a:rPr lang="en-US" altLang="zh-CN" sz="1000">
                          <a:solidFill>
                            <a:srgbClr val="000000"/>
                          </a:solidFill>
                          <a:latin typeface="Nimbus Roman No9 L" charset="0"/>
                          <a:ea typeface="微软雅黑" pitchFamily="34" charset="-122"/>
                        </a:rPr>
                        <a:t>                         机器和设备</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232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其他业务利润</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311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使用权资产原价</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263</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销售费用</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312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C00000"/>
                          </a:solidFill>
                          <a:latin typeface="宋体" charset="0"/>
                          <a:ea typeface="微软雅黑" pitchFamily="34" charset="-122"/>
                        </a:rPr>
                        <a:t>            其中：房屋和构筑物</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264</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管理费用</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313</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C00000"/>
                          </a:solidFill>
                          <a:latin typeface="宋体" charset="0"/>
                          <a:ea typeface="微软雅黑" pitchFamily="34" charset="-122"/>
                        </a:rPr>
                        <a:t>                        机器和设备</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265</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研发费用</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331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固定资产累计折旧</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210</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财务费用</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317</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rPr>
                        <a:t>            其中：本年折旧</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211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其中：利息收入</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318</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使用权资产累计折旧</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266</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利息费用</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319</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2880">
                <a:tc>
                  <a:txBody>
                    <a:bodyPr/>
                    <a:p>
                      <a:pPr lvl="0" algn="l">
                        <a:buClrTx/>
                        <a:buSzTx/>
                        <a:buFontTx/>
                        <a:buNone/>
                      </a:pPr>
                      <a:r>
                        <a:rPr lang="en-US" altLang="zh-CN" sz="1000">
                          <a:solidFill>
                            <a:srgbClr val="C00000"/>
                          </a:solidFill>
                          <a:latin typeface="宋体" charset="0"/>
                          <a:ea typeface="微软雅黑" pitchFamily="34" charset="-122"/>
                        </a:rPr>
                        <a:t>            其中：本年折旧</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267</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资产减值损失（损失以“-”号记）</a:t>
                      </a:r>
                      <a:endParaRPr lang="en-US" altLang="zh-CN" sz="1000">
                        <a:solidFill>
                          <a:srgbClr val="C00000"/>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320</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固定资产净值</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250</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信用减值损失（损失以“-”号记）</a:t>
                      </a:r>
                      <a:endParaRPr lang="en-US" altLang="zh-CN" sz="1000">
                        <a:solidFill>
                          <a:srgbClr val="C00000"/>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333</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93675">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固定资产净额</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252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公允价值变动收益（损失以“-”号记）</a:t>
                      </a:r>
                      <a:endParaRPr lang="en-US" altLang="zh-CN" sz="1000">
                        <a:solidFill>
                          <a:srgbClr val="C00000"/>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321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在建工程</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212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净敞口套期收益（损失以“-”号记）</a:t>
                      </a:r>
                      <a:endParaRPr lang="en-US" altLang="zh-CN" sz="1000">
                        <a:solidFill>
                          <a:srgbClr val="C00000"/>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334</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无形资产</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246</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资产处置收益（损失以“-”号记）</a:t>
                      </a:r>
                      <a:endParaRPr lang="en-US" altLang="zh-CN" sz="1000">
                        <a:solidFill>
                          <a:srgbClr val="C00000"/>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335</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rPr>
                        <a:t>            其中：土地使用权</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247</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投资收益（损失以“-”号记）</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322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rgbClr val="C00000"/>
                          </a:solidFill>
                          <a:latin typeface="宋体" charset="0"/>
                          <a:ea typeface="微软雅黑" pitchFamily="34" charset="-122"/>
                        </a:rPr>
                        <a:t>                        软件使用权</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248</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其他收益</a:t>
                      </a:r>
                      <a:endParaRPr lang="en-US" altLang="zh-CN" sz="1000">
                        <a:solidFill>
                          <a:srgbClr val="C00000"/>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330</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长期应收款</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营业利润</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323</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投资性房地产</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营业外收入</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sym typeface="微软雅黑" pitchFamily="34" charset="-122"/>
                        </a:rPr>
                        <a:t>千元</a:t>
                      </a:r>
                      <a:endParaRPr lang="en-US" altLang="en-US" sz="1000">
                        <a:solidFill>
                          <a:srgbClr val="000000"/>
                        </a:solidFill>
                        <a:latin typeface="Arial" panose="02080604020202020204" pitchFamily="34"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325</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长期股权投资</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243</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营业外支出</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326</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62560">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商誉</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249</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利润总额</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327</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资产总计</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213</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所得税费用</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328</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035">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流动负债合计</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Arial" panose="02080604020202020204" pitchFamily="34" charset="0"/>
                          <a:ea typeface="Nimbus Roman No9 L" charset="0"/>
                        </a:rPr>
                        <a:t>—</a:t>
                      </a:r>
                      <a:endParaRPr lang="en-US" altLang="en-US" sz="1000">
                        <a:solidFill>
                          <a:srgbClr val="000000"/>
                        </a:solidFill>
                        <a:latin typeface="Arial" panose="02080604020202020204" pitchFamily="34"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214</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四、人工成本及增值税</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Arial" panose="02080604020202020204" pitchFamily="34" charset="0"/>
                          <a:ea typeface="Nimbus Roman No9 L" charset="0"/>
                          <a:sym typeface="微软雅黑" pitchFamily="34" charset="-122"/>
                        </a:rPr>
                        <a:t>—</a:t>
                      </a:r>
                      <a:endParaRPr lang="en-US" altLang="en-US" sz="1000">
                        <a:solidFill>
                          <a:srgbClr val="000000"/>
                        </a:solidFill>
                        <a:latin typeface="Arial" panose="02080604020202020204" pitchFamily="34" charset="0"/>
                        <a:ea typeface="Nimbus Roman No9 L" charset="0"/>
                        <a:sym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93675">
                <a:tc>
                  <a:txBody>
                    <a:bodyPr/>
                    <a:p>
                      <a:pPr lvl="0">
                        <a:buSzTx/>
                        <a:buNone/>
                      </a:pPr>
                      <a:r>
                        <a:rPr lang="en-US" altLang="zh-CN" sz="1000">
                          <a:solidFill>
                            <a:srgbClr val="000000"/>
                          </a:solidFill>
                          <a:latin typeface="Nimbus Roman No9 L" charset="0"/>
                          <a:ea typeface="微软雅黑" pitchFamily="34" charset="-122"/>
                        </a:rPr>
                        <a:t>            其中：应付账款</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215</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应付职工薪酬（本年贷方累计发生额）</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401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rgbClr val="C00000"/>
                          </a:solidFill>
                          <a:latin typeface="宋体" charset="0"/>
                          <a:ea typeface="微软雅黑" pitchFamily="34" charset="-122"/>
                        </a:rPr>
                        <a:t>                        预收账款</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268</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应交增值税（本年累计发生额）</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402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6210">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租赁负债</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269</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五、从事</a:t>
                      </a:r>
                      <a:r>
                        <a:rPr lang="zh-CN" altLang="en-US" sz="1000">
                          <a:solidFill>
                            <a:schemeClr val="tx1"/>
                          </a:solidFill>
                          <a:latin typeface="Nimbus Roman No9 L" charset="0"/>
                          <a:ea typeface="微软雅黑" pitchFamily="34" charset="-122"/>
                        </a:rPr>
                        <a:t>住宿和餐饮</a:t>
                      </a:r>
                      <a:r>
                        <a:rPr lang="en-US" altLang="zh-CN" sz="1000">
                          <a:solidFill>
                            <a:schemeClr val="tx1"/>
                          </a:solidFill>
                          <a:latin typeface="Nimbus Roman No9 L" charset="0"/>
                          <a:ea typeface="微软雅黑" pitchFamily="34" charset="-122"/>
                        </a:rPr>
                        <a:t>业活动的从业人员平均人数</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zh-CN" altLang="en-US" sz="1000">
                          <a:solidFill>
                            <a:srgbClr val="000000"/>
                          </a:solidFill>
                          <a:latin typeface="Nimbus Roman No9 L" charset="0"/>
                          <a:ea typeface="微软雅黑" pitchFamily="34" charset="-122"/>
                        </a:rPr>
                        <a:t>人</a:t>
                      </a:r>
                      <a:endParaRPr lang="zh-CN"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rgbClr val="000000"/>
                          </a:solidFill>
                          <a:latin typeface="仿宋_GB2312" panose="02010609030101010101" charset="-122"/>
                          <a:ea typeface="仿宋_GB2312" panose="02010609030101010101" charset="-122"/>
                        </a:rPr>
                        <a:t>608</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rgbClr val="C00000"/>
                          </a:solidFill>
                          <a:latin typeface="宋体" charset="0"/>
                          <a:ea typeface="微软雅黑" pitchFamily="34" charset="-122"/>
                          <a:sym typeface="微软雅黑" pitchFamily="34" charset="-122"/>
                        </a:rPr>
                        <a:t>        </a:t>
                      </a:r>
                      <a:r>
                        <a:rPr lang="en-US" altLang="zh-CN" sz="1000">
                          <a:solidFill>
                            <a:srgbClr val="C00000"/>
                          </a:solidFill>
                          <a:latin typeface="宋体" charset="0"/>
                          <a:ea typeface="微软雅黑" pitchFamily="34" charset="-122"/>
                        </a:rPr>
                        <a:t>长期应付款</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270</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rgbClr val="000000"/>
                          </a:solidFill>
                          <a:latin typeface="Nimbus Roman No9 L" charset="0"/>
                          <a:ea typeface="微软雅黑" pitchFamily="34" charset="-122"/>
                          <a:sym typeface="微软雅黑" pitchFamily="34" charset="-122"/>
                        </a:rPr>
                        <a:t>        </a:t>
                      </a:r>
                      <a:r>
                        <a:rPr lang="en-US" altLang="zh-CN" sz="1000">
                          <a:solidFill>
                            <a:srgbClr val="000000"/>
                          </a:solidFill>
                          <a:latin typeface="Nimbus Roman No9 L" charset="0"/>
                          <a:ea typeface="微软雅黑" pitchFamily="34" charset="-122"/>
                        </a:rPr>
                        <a:t>负债合计</a:t>
                      </a:r>
                      <a:endParaRPr lang="en-US" altLang="en-US" sz="1000">
                        <a:solidFill>
                          <a:srgbClr val="000000"/>
                        </a:solidFill>
                        <a:latin typeface="宋体" charset="0"/>
                        <a:ea typeface="宋体"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271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000">
                          <a:solidFill>
                            <a:srgbClr val="000000"/>
                          </a:solidFill>
                          <a:latin typeface="仿宋_GB2312" panose="02010609030101010101" charset="-122"/>
                          <a:ea typeface="仿宋_GB2312" panose="02010609030101010101" charset="-122"/>
                        </a:rPr>
                        <a:t> </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文本框 3"/>
          <p:cNvSpPr txBox="true"/>
          <p:nvPr/>
        </p:nvSpPr>
        <p:spPr>
          <a:xfrm>
            <a:off x="133985" y="697230"/>
            <a:ext cx="5044440" cy="398780"/>
          </a:xfrm>
          <a:prstGeom prst="rect">
            <a:avLst/>
          </a:prstGeom>
          <a:noFill/>
        </p:spPr>
        <p:txBody>
          <a:bodyPr wrap="none" rtlCol="0" anchor="t">
            <a:spAutoFit/>
          </a:bodyPr>
          <a:p>
            <a:r>
              <a:rPr sz="2000" b="1" dirty="0">
                <a:solidFill>
                  <a:srgbClr val="4B649F"/>
                </a:solidFill>
                <a:sym typeface="+mn-ea"/>
              </a:rPr>
              <a:t>限额以上</a:t>
            </a:r>
            <a:r>
              <a:rPr lang="zh-CN" sz="2000" b="1" dirty="0">
                <a:solidFill>
                  <a:srgbClr val="4B649F"/>
                </a:solidFill>
                <a:sym typeface="+mn-ea"/>
              </a:rPr>
              <a:t>住宿和餐饮</a:t>
            </a:r>
            <a:r>
              <a:rPr sz="2000" b="1" dirty="0">
                <a:solidFill>
                  <a:srgbClr val="4B649F"/>
                </a:solidFill>
                <a:sym typeface="+mn-ea"/>
              </a:rPr>
              <a:t>业</a:t>
            </a:r>
            <a:r>
              <a:rPr lang="zh-CN" sz="2000" b="1" dirty="0">
                <a:solidFill>
                  <a:srgbClr val="4B649F"/>
                </a:solidFill>
                <a:sym typeface="+mn-ea"/>
              </a:rPr>
              <a:t>财务状况</a:t>
            </a:r>
            <a:r>
              <a:rPr sz="2000" b="1" dirty="0">
                <a:solidFill>
                  <a:srgbClr val="4B649F"/>
                </a:solidFill>
                <a:sym typeface="+mn-ea"/>
              </a:rPr>
              <a:t>表（</a:t>
            </a:r>
            <a:r>
              <a:rPr lang="en-US" sz="2000" b="1" dirty="0">
                <a:solidFill>
                  <a:srgbClr val="4B649F"/>
                </a:solidFill>
                <a:sym typeface="+mn-ea"/>
              </a:rPr>
              <a:t>S</a:t>
            </a:r>
            <a:r>
              <a:rPr sz="2000" b="1" dirty="0">
                <a:solidFill>
                  <a:srgbClr val="4B649F"/>
                </a:solidFill>
                <a:sym typeface="+mn-ea"/>
              </a:rPr>
              <a:t>70</a:t>
            </a:r>
            <a:r>
              <a:rPr lang="en-US" sz="2000" b="1" dirty="0">
                <a:solidFill>
                  <a:srgbClr val="4B649F"/>
                </a:solidFill>
                <a:sym typeface="+mn-ea"/>
              </a:rPr>
              <a:t>3</a:t>
            </a:r>
            <a:r>
              <a:rPr sz="2000" b="1" dirty="0">
                <a:solidFill>
                  <a:srgbClr val="4B649F"/>
                </a:solidFill>
                <a:sym typeface="+mn-ea"/>
              </a:rPr>
              <a:t>）</a:t>
            </a:r>
            <a:endParaRPr lang="zh-CN" altLang="en-US" sz="2000"/>
          </a:p>
        </p:txBody>
      </p:sp>
      <p:sp>
        <p:nvSpPr>
          <p:cNvPr id="5" name="文本框 4"/>
          <p:cNvSpPr txBox="true"/>
          <p:nvPr/>
        </p:nvSpPr>
        <p:spPr>
          <a:xfrm>
            <a:off x="382905" y="1831340"/>
            <a:ext cx="2705735" cy="2784475"/>
          </a:xfrm>
          <a:prstGeom prst="rect">
            <a:avLst/>
          </a:prstGeom>
          <a:noFill/>
        </p:spPr>
        <p:txBody>
          <a:bodyPr wrap="square" rtlCol="0" anchor="t">
            <a:spAutoFit/>
          </a:bodyPr>
          <a:p>
            <a:pPr algn="l" fontAlgn="base">
              <a:lnSpc>
                <a:spcPts val="3500"/>
              </a:lnSpc>
            </a:pPr>
            <a:r>
              <a:rPr sz="2000" b="1" dirty="0">
                <a:solidFill>
                  <a:srgbClr val="4B649F"/>
                </a:solidFill>
                <a:sym typeface="+mn-ea"/>
              </a:rPr>
              <a:t>变化情况：</a:t>
            </a:r>
            <a:endParaRPr lang="zh-CN" altLang="en-US" b="1" dirty="0">
              <a:solidFill>
                <a:schemeClr val="tx1"/>
              </a:solidFill>
              <a:sym typeface="+mn-ea"/>
            </a:endParaRPr>
          </a:p>
          <a:p>
            <a:pPr algn="l" fontAlgn="base">
              <a:lnSpc>
                <a:spcPts val="3500"/>
              </a:lnSpc>
            </a:pPr>
            <a:r>
              <a:rPr sz="2000" dirty="0">
                <a:solidFill>
                  <a:srgbClr val="4B649F"/>
                </a:solidFill>
                <a:sym typeface="+mn-ea"/>
              </a:rPr>
              <a:t>与年报相比新增指标21个。其中，资产负债类15个，损益类6个</a:t>
            </a:r>
            <a:r>
              <a:rPr lang="zh-CN" sz="2000" dirty="0">
                <a:solidFill>
                  <a:srgbClr val="4B649F"/>
                </a:solidFill>
                <a:sym typeface="+mn-ea"/>
              </a:rPr>
              <a:t>。</a:t>
            </a:r>
            <a:endParaRPr lang="zh-CN" sz="2000" dirty="0">
              <a:solidFill>
                <a:srgbClr val="4B649F"/>
              </a:solidFill>
              <a:sym typeface="+mn-ea"/>
            </a:endParaRPr>
          </a:p>
          <a:p>
            <a:pPr algn="l" fontAlgn="base">
              <a:lnSpc>
                <a:spcPts val="3500"/>
              </a:lnSpc>
            </a:pPr>
            <a:r>
              <a:rPr lang="zh-CN" sz="2000" dirty="0">
                <a:solidFill>
                  <a:srgbClr val="4B649F"/>
                </a:solidFill>
                <a:sym typeface="+mn-ea"/>
              </a:rPr>
              <a:t>与四经普相比指标数持平。</a:t>
            </a:r>
            <a:endParaRPr lang="zh-CN" sz="2000" dirty="0">
              <a:solidFill>
                <a:srgbClr val="4B649F"/>
              </a:solidFill>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2534" name="文本框 99"/>
          <p:cNvSpPr txBox="true"/>
          <p:nvPr/>
        </p:nvSpPr>
        <p:spPr>
          <a:xfrm>
            <a:off x="227965" y="786130"/>
            <a:ext cx="10533380" cy="5849620"/>
          </a:xfrm>
          <a:prstGeom prst="rect">
            <a:avLst/>
          </a:prstGeom>
          <a:noFill/>
          <a:ln w="9525">
            <a:noFill/>
          </a:ln>
        </p:spPr>
        <p:txBody>
          <a:bodyPr wrap="square" anchor="t" anchorCtr="false">
            <a:spAutoFit/>
          </a:bodyPr>
          <a:p>
            <a:pPr indent="457200" algn="just">
              <a:lnSpc>
                <a:spcPts val="4500"/>
              </a:lnSpc>
              <a:spcAft>
                <a:spcPts val="600"/>
              </a:spcAft>
            </a:pPr>
            <a:r>
              <a:rPr sz="2000" b="1" dirty="0">
                <a:solidFill>
                  <a:srgbClr val="4B649F"/>
                </a:solidFill>
                <a:sym typeface="+mn-ea"/>
              </a:rPr>
              <a:t>限额以上</a:t>
            </a:r>
            <a:r>
              <a:rPr lang="zh-CN" sz="2000" b="1" dirty="0">
                <a:solidFill>
                  <a:srgbClr val="4B649F"/>
                </a:solidFill>
                <a:sym typeface="+mn-ea"/>
              </a:rPr>
              <a:t>住宿和餐饮</a:t>
            </a:r>
            <a:r>
              <a:rPr sz="2000" b="1" dirty="0">
                <a:solidFill>
                  <a:srgbClr val="4B649F"/>
                </a:solidFill>
                <a:sym typeface="+mn-ea"/>
              </a:rPr>
              <a:t>业经营</a:t>
            </a:r>
            <a:r>
              <a:rPr lang="zh-CN" sz="2000" b="1" dirty="0">
                <a:solidFill>
                  <a:srgbClr val="4B649F"/>
                </a:solidFill>
                <a:sym typeface="+mn-ea"/>
              </a:rPr>
              <a:t>情况</a:t>
            </a:r>
            <a:r>
              <a:rPr sz="2000" b="1" dirty="0">
                <a:solidFill>
                  <a:srgbClr val="4B649F"/>
                </a:solidFill>
                <a:sym typeface="+mn-ea"/>
              </a:rPr>
              <a:t>表（</a:t>
            </a:r>
            <a:r>
              <a:rPr lang="en-US" sz="2000" b="1" dirty="0">
                <a:solidFill>
                  <a:srgbClr val="4B649F"/>
                </a:solidFill>
                <a:sym typeface="+mn-ea"/>
              </a:rPr>
              <a:t>S</a:t>
            </a:r>
            <a:r>
              <a:rPr sz="2000" b="1" dirty="0">
                <a:solidFill>
                  <a:srgbClr val="4B649F"/>
                </a:solidFill>
                <a:sym typeface="+mn-ea"/>
              </a:rPr>
              <a:t>704）</a:t>
            </a:r>
            <a:endParaRPr sz="2000" b="1" dirty="0">
              <a:solidFill>
                <a:srgbClr val="4B649F"/>
              </a:solidFill>
              <a:sym typeface="+mn-ea"/>
            </a:endParaRPr>
          </a:p>
          <a:p>
            <a:pPr indent="457200" algn="just">
              <a:lnSpc>
                <a:spcPts val="3800"/>
              </a:lnSpc>
            </a:pPr>
            <a:r>
              <a:rPr lang="en-US" altLang="zh-CN" sz="2000" b="1" dirty="0">
                <a:solidFill>
                  <a:srgbClr val="4B649F"/>
                </a:solidFill>
                <a:sym typeface="+mn-ea"/>
              </a:rPr>
              <a:t>1.</a:t>
            </a:r>
            <a:r>
              <a:rPr lang="zh-CN" sz="2000" b="1" dirty="0">
                <a:solidFill>
                  <a:srgbClr val="4B649F"/>
                </a:solidFill>
                <a:sym typeface="+mn-ea"/>
              </a:rPr>
              <a:t>变化情况：</a:t>
            </a:r>
            <a:r>
              <a:rPr sz="2000" dirty="0">
                <a:solidFill>
                  <a:srgbClr val="4B649F"/>
                </a:solidFill>
                <a:sym typeface="+mn-ea"/>
              </a:rPr>
              <a:t>限额以上</a:t>
            </a:r>
            <a:r>
              <a:rPr lang="zh-CN" sz="2000" dirty="0">
                <a:solidFill>
                  <a:srgbClr val="4B649F"/>
                </a:solidFill>
                <a:sym typeface="+mn-ea"/>
              </a:rPr>
              <a:t>住宿和餐饮</a:t>
            </a:r>
            <a:r>
              <a:rPr sz="2000" dirty="0">
                <a:solidFill>
                  <a:srgbClr val="4B649F"/>
                </a:solidFill>
                <a:sym typeface="+mn-ea"/>
              </a:rPr>
              <a:t>业经营状况表与年报相比无变化。</a:t>
            </a:r>
            <a:endParaRPr sz="2000" dirty="0">
              <a:solidFill>
                <a:srgbClr val="4B649F"/>
              </a:solidFill>
              <a:latin typeface="Arial" panose="02080604020202020204" pitchFamily="34" charset="0"/>
              <a:ea typeface="微软雅黑" pitchFamily="34" charset="-122"/>
            </a:endParaRPr>
          </a:p>
          <a:p>
            <a:pPr indent="457200" algn="just">
              <a:lnSpc>
                <a:spcPts val="3800"/>
              </a:lnSpc>
            </a:pPr>
            <a:r>
              <a:rPr lang="en-US" sz="2000" b="1" dirty="0">
                <a:solidFill>
                  <a:srgbClr val="4B649F"/>
                </a:solidFill>
                <a:sym typeface="+mn-ea"/>
              </a:rPr>
              <a:t>2.</a:t>
            </a:r>
            <a:r>
              <a:rPr lang="zh-CN" altLang="en-US" sz="2000" b="1" dirty="0">
                <a:solidFill>
                  <a:srgbClr val="4B649F"/>
                </a:solidFill>
                <a:sym typeface="+mn-ea"/>
              </a:rPr>
              <a:t>重点说明：</a:t>
            </a:r>
            <a:endParaRPr sz="2000" dirty="0">
              <a:solidFill>
                <a:srgbClr val="4B649F"/>
              </a:solidFill>
              <a:latin typeface="Arial" panose="02080604020202020204" pitchFamily="34" charset="0"/>
              <a:ea typeface="微软雅黑" pitchFamily="34" charset="-122"/>
            </a:endParaRPr>
          </a:p>
          <a:p>
            <a:pPr indent="457200" algn="just">
              <a:lnSpc>
                <a:spcPts val="3400"/>
              </a:lnSpc>
              <a:spcAft>
                <a:spcPts val="0"/>
              </a:spcAft>
            </a:pPr>
            <a:r>
              <a:rPr sz="2000" dirty="0">
                <a:solidFill>
                  <a:srgbClr val="4B649F"/>
                </a:solidFill>
                <a:sym typeface="+mn-ea"/>
              </a:rPr>
              <a:t>通过公共网络实现的</a:t>
            </a:r>
            <a:r>
              <a:rPr lang="zh-CN" sz="2000" dirty="0">
                <a:solidFill>
                  <a:srgbClr val="4B649F"/>
                </a:solidFill>
                <a:sym typeface="+mn-ea"/>
              </a:rPr>
              <a:t>客房收入、通过</a:t>
            </a:r>
            <a:r>
              <a:rPr sz="2000" dirty="0">
                <a:solidFill>
                  <a:srgbClr val="4B649F"/>
                </a:solidFill>
                <a:sym typeface="+mn-ea"/>
              </a:rPr>
              <a:t>公共网络实现的</a:t>
            </a:r>
            <a:r>
              <a:rPr lang="zh-CN" sz="2000" dirty="0">
                <a:solidFill>
                  <a:srgbClr val="4B649F"/>
                </a:solidFill>
                <a:sym typeface="+mn-ea"/>
              </a:rPr>
              <a:t>餐费收入</a:t>
            </a:r>
            <a:endParaRPr lang="zh-CN" sz="2000" dirty="0">
              <a:solidFill>
                <a:srgbClr val="4B649F"/>
              </a:solidFill>
              <a:latin typeface="Arial" panose="02080604020202020204" pitchFamily="34" charset="0"/>
              <a:ea typeface="微软雅黑" pitchFamily="34" charset="-122"/>
            </a:endParaRPr>
          </a:p>
          <a:p>
            <a:pPr marL="342900" marR="0" lvl="0" indent="457200" algn="just" defTabSz="914400" rtl="0" eaLnBrk="0" hangingPunct="0">
              <a:lnSpc>
                <a:spcPts val="3400"/>
              </a:lnSpc>
              <a:spcBef>
                <a:spcPct val="0"/>
              </a:spcBef>
              <a:spcAft>
                <a:spcPts val="0"/>
              </a:spcAft>
              <a:buClrTx/>
              <a:buSzTx/>
              <a:buFont typeface="Wingdings" panose="05000000000000000000" charset="0"/>
              <a:buChar char="Ø"/>
              <a:defRPr/>
            </a:pPr>
            <a:r>
              <a:rPr sz="2000" dirty="0">
                <a:solidFill>
                  <a:srgbClr val="4B649F"/>
                </a:solidFill>
                <a:sym typeface="+mn-ea"/>
              </a:rPr>
              <a:t>公共网络包括计算机互联网、移动互联网等；</a:t>
            </a:r>
            <a:endParaRPr sz="2000" dirty="0">
              <a:solidFill>
                <a:srgbClr val="4B649F"/>
              </a:solidFill>
              <a:sym typeface="+mn-ea"/>
            </a:endParaRPr>
          </a:p>
          <a:p>
            <a:pPr marL="342900" marR="0" lvl="0" indent="457200" algn="just" defTabSz="914400" rtl="0" eaLnBrk="0" hangingPunct="0">
              <a:lnSpc>
                <a:spcPts val="3400"/>
              </a:lnSpc>
              <a:spcBef>
                <a:spcPct val="0"/>
              </a:spcBef>
              <a:spcAft>
                <a:spcPts val="0"/>
              </a:spcAft>
              <a:buClrTx/>
              <a:buSzTx/>
              <a:buFont typeface="Wingdings" panose="05000000000000000000" charset="0"/>
              <a:buChar char="Ø"/>
              <a:defRPr/>
            </a:pPr>
            <a:r>
              <a:rPr sz="2000" dirty="0">
                <a:solidFill>
                  <a:srgbClr val="4B649F"/>
                </a:solidFill>
                <a:sym typeface="+mn-ea"/>
              </a:rPr>
              <a:t>以</a:t>
            </a:r>
            <a:r>
              <a:rPr sz="2000" dirty="0">
                <a:solidFill>
                  <a:srgbClr val="C00000"/>
                </a:solidFill>
                <a:sym typeface="+mn-ea"/>
              </a:rPr>
              <a:t>获取订单方式</a:t>
            </a:r>
            <a:r>
              <a:rPr sz="2000" dirty="0">
                <a:solidFill>
                  <a:srgbClr val="4B649F"/>
                </a:solidFill>
                <a:sym typeface="+mn-ea"/>
              </a:rPr>
              <a:t>判定是否为互联网销售，付款可以在网上进行，也可以在网下进行。获取订单的网络交易平台应包括自建网站和非自营平台（第三方交易平台）。</a:t>
            </a:r>
            <a:endParaRPr sz="2000" dirty="0">
              <a:solidFill>
                <a:srgbClr val="4B649F"/>
              </a:solidFill>
              <a:latin typeface="Arial" panose="02080604020202020204" pitchFamily="34" charset="0"/>
              <a:ea typeface="微软雅黑" pitchFamily="34" charset="-122"/>
            </a:endParaRPr>
          </a:p>
          <a:p>
            <a:pPr indent="457200" algn="just">
              <a:lnSpc>
                <a:spcPts val="3400"/>
              </a:lnSpc>
              <a:spcAft>
                <a:spcPts val="0"/>
              </a:spcAft>
            </a:pPr>
            <a:r>
              <a:rPr sz="2000" dirty="0">
                <a:solidFill>
                  <a:srgbClr val="4B649F"/>
                </a:solidFill>
                <a:sym typeface="+mn-ea"/>
              </a:rPr>
              <a:t>可参考以下取数途径填写，</a:t>
            </a:r>
            <a:r>
              <a:rPr sz="2000" dirty="0">
                <a:solidFill>
                  <a:srgbClr val="C00000"/>
                </a:solidFill>
                <a:sym typeface="+mn-ea"/>
              </a:rPr>
              <a:t>注意填写时须减去退货金额</a:t>
            </a:r>
            <a:r>
              <a:rPr lang="zh-CN" sz="2000" dirty="0">
                <a:solidFill>
                  <a:srgbClr val="C00000"/>
                </a:solidFill>
                <a:sym typeface="+mn-ea"/>
              </a:rPr>
              <a:t>：</a:t>
            </a:r>
            <a:endParaRPr sz="2000" dirty="0">
              <a:solidFill>
                <a:srgbClr val="4B649F"/>
              </a:solidFill>
              <a:latin typeface="Arial" panose="02080604020202020204" pitchFamily="34" charset="0"/>
              <a:ea typeface="微软雅黑" pitchFamily="34" charset="-122"/>
            </a:endParaRPr>
          </a:p>
          <a:p>
            <a:pPr marL="342265" indent="457200" algn="just">
              <a:lnSpc>
                <a:spcPts val="3800"/>
              </a:lnSpc>
              <a:buFont typeface="Wingdings" panose="05000000000000000000" charset="0"/>
              <a:buChar char="u"/>
            </a:pPr>
            <a:r>
              <a:rPr lang="zh-CN" sz="2000" dirty="0">
                <a:solidFill>
                  <a:srgbClr val="4B649F"/>
                </a:solidFill>
                <a:latin typeface="Arial" panose="02080604020202020204" pitchFamily="34" charset="0"/>
                <a:ea typeface="微软雅黑" pitchFamily="34" charset="-122"/>
              </a:rPr>
              <a:t>美团外卖商家版</a:t>
            </a:r>
            <a:r>
              <a:rPr lang="en-US" altLang="zh-CN" sz="2000" dirty="0">
                <a:solidFill>
                  <a:srgbClr val="4B649F"/>
                </a:solidFill>
                <a:sym typeface="+mn-ea"/>
              </a:rPr>
              <a:t>APP</a:t>
            </a:r>
            <a:r>
              <a:rPr sz="2000" dirty="0">
                <a:solidFill>
                  <a:srgbClr val="4B649F"/>
                </a:solidFill>
                <a:latin typeface="Arial" panose="02080604020202020204" pitchFamily="34" charset="0"/>
                <a:ea typeface="微软雅黑" pitchFamily="34" charset="-122"/>
              </a:rPr>
              <a:t>：</a:t>
            </a:r>
            <a:r>
              <a:rPr lang="zh-CN" sz="2000" dirty="0">
                <a:solidFill>
                  <a:srgbClr val="4B649F"/>
                </a:solidFill>
                <a:latin typeface="Arial" panose="02080604020202020204" pitchFamily="34" charset="0"/>
                <a:ea typeface="微软雅黑" pitchFamily="34" charset="-122"/>
              </a:rPr>
              <a:t>门店运营</a:t>
            </a:r>
            <a:r>
              <a:rPr sz="2000" dirty="0">
                <a:solidFill>
                  <a:srgbClr val="4B649F"/>
                </a:solidFill>
                <a:latin typeface="Arial" panose="02080604020202020204" pitchFamily="34" charset="0"/>
                <a:ea typeface="微软雅黑" pitchFamily="34" charset="-122"/>
              </a:rPr>
              <a:t>—</a:t>
            </a:r>
            <a:r>
              <a:rPr lang="zh-CN" sz="2000" dirty="0">
                <a:solidFill>
                  <a:srgbClr val="4B649F"/>
                </a:solidFill>
                <a:latin typeface="Arial" panose="02080604020202020204" pitchFamily="34" charset="0"/>
                <a:ea typeface="微软雅黑" pitchFamily="34" charset="-122"/>
              </a:rPr>
              <a:t>财务对账</a:t>
            </a:r>
            <a:r>
              <a:rPr sz="2000" dirty="0">
                <a:solidFill>
                  <a:srgbClr val="4B649F"/>
                </a:solidFill>
                <a:latin typeface="Arial" panose="02080604020202020204" pitchFamily="34" charset="0"/>
                <a:ea typeface="微软雅黑" pitchFamily="34" charset="-122"/>
              </a:rPr>
              <a:t>—</a:t>
            </a:r>
            <a:r>
              <a:rPr lang="zh-CN" sz="2000" dirty="0">
                <a:solidFill>
                  <a:srgbClr val="4B649F"/>
                </a:solidFill>
                <a:latin typeface="Arial" panose="02080604020202020204" pitchFamily="34" charset="0"/>
                <a:ea typeface="微软雅黑" pitchFamily="34" charset="-122"/>
              </a:rPr>
              <a:t>查看账单数据</a:t>
            </a:r>
            <a:r>
              <a:rPr sz="2000" dirty="0">
                <a:solidFill>
                  <a:srgbClr val="4B649F"/>
                </a:solidFill>
                <a:latin typeface="Arial" panose="02080604020202020204" pitchFamily="34" charset="0"/>
                <a:ea typeface="微软雅黑" pitchFamily="34" charset="-122"/>
              </a:rPr>
              <a:t>（可查看外卖订单、订单退款、保险费用、餐损赔付等</a:t>
            </a:r>
            <a:r>
              <a:rPr lang="zh-CN" sz="2000" dirty="0">
                <a:solidFill>
                  <a:srgbClr val="4B649F"/>
                </a:solidFill>
                <a:latin typeface="Arial" panose="02080604020202020204" pitchFamily="34" charset="0"/>
                <a:ea typeface="微软雅黑" pitchFamily="34" charset="-122"/>
              </a:rPr>
              <a:t>细项。</a:t>
            </a:r>
            <a:r>
              <a:rPr sz="2000" dirty="0">
                <a:solidFill>
                  <a:srgbClr val="4B649F"/>
                </a:solidFill>
                <a:latin typeface="Arial" panose="02080604020202020204" pitchFamily="34" charset="0"/>
                <a:ea typeface="微软雅黑" pitchFamily="34" charset="-122"/>
              </a:rPr>
              <a:t>“合计”金额数值，是实际收入）</a:t>
            </a:r>
            <a:r>
              <a:rPr lang="zh-CN" sz="2000" dirty="0">
                <a:solidFill>
                  <a:srgbClr val="4B649F"/>
                </a:solidFill>
                <a:latin typeface="Arial" panose="02080604020202020204" pitchFamily="34" charset="0"/>
                <a:ea typeface="微软雅黑" pitchFamily="34" charset="-122"/>
              </a:rPr>
              <a:t>；</a:t>
            </a:r>
            <a:endParaRPr lang="zh-CN" sz="2000" dirty="0">
              <a:solidFill>
                <a:srgbClr val="4B649F"/>
              </a:solidFill>
              <a:latin typeface="Arial" panose="02080604020202020204" pitchFamily="34" charset="0"/>
              <a:ea typeface="微软雅黑" pitchFamily="34" charset="-122"/>
            </a:endParaRPr>
          </a:p>
          <a:p>
            <a:pPr marL="342265" indent="457200" algn="just">
              <a:lnSpc>
                <a:spcPts val="3800"/>
              </a:lnSpc>
              <a:buFont typeface="Wingdings" panose="05000000000000000000" charset="0"/>
              <a:buChar char="u"/>
            </a:pPr>
            <a:r>
              <a:rPr lang="zh-CN" sz="2000" dirty="0">
                <a:solidFill>
                  <a:srgbClr val="4B649F"/>
                </a:solidFill>
                <a:latin typeface="Arial" panose="02080604020202020204" pitchFamily="34" charset="0"/>
                <a:ea typeface="微软雅黑" pitchFamily="34" charset="-122"/>
              </a:rPr>
              <a:t>饿了么商家版</a:t>
            </a:r>
            <a:r>
              <a:rPr lang="en-US" altLang="zh-CN" sz="2000" dirty="0">
                <a:solidFill>
                  <a:srgbClr val="4B649F"/>
                </a:solidFill>
                <a:latin typeface="Arial" panose="02080604020202020204" pitchFamily="34" charset="0"/>
                <a:ea typeface="微软雅黑" pitchFamily="34" charset="-122"/>
              </a:rPr>
              <a:t>APP</a:t>
            </a:r>
            <a:r>
              <a:rPr lang="zh-CN" sz="2000" dirty="0">
                <a:solidFill>
                  <a:srgbClr val="4B649F"/>
                </a:solidFill>
                <a:latin typeface="Arial" panose="02080604020202020204" pitchFamily="34" charset="0"/>
                <a:ea typeface="微软雅黑" pitchFamily="34" charset="-122"/>
              </a:rPr>
              <a:t>：店铺管理</a:t>
            </a:r>
            <a:r>
              <a:rPr sz="2000" dirty="0">
                <a:solidFill>
                  <a:srgbClr val="4B649F"/>
                </a:solidFill>
                <a:sym typeface="+mn-ea"/>
              </a:rPr>
              <a:t>—</a:t>
            </a:r>
            <a:r>
              <a:rPr lang="zh-CN" altLang="en-US" sz="2000" dirty="0">
                <a:solidFill>
                  <a:srgbClr val="4B649F"/>
                </a:solidFill>
                <a:latin typeface="Arial" panose="02080604020202020204" pitchFamily="34" charset="0"/>
                <a:ea typeface="微软雅黑" pitchFamily="34" charset="-122"/>
              </a:rPr>
              <a:t>数据中心；</a:t>
            </a:r>
            <a:endParaRPr lang="zh-CN" altLang="en-US" sz="2000" dirty="0">
              <a:solidFill>
                <a:srgbClr val="4B649F"/>
              </a:solidFill>
              <a:latin typeface="Arial" panose="02080604020202020204" pitchFamily="34" charset="0"/>
              <a:ea typeface="微软雅黑" pitchFamily="34" charset="-122"/>
            </a:endParaRPr>
          </a:p>
          <a:p>
            <a:pPr marL="342265" indent="457200" algn="just">
              <a:lnSpc>
                <a:spcPts val="3800"/>
              </a:lnSpc>
              <a:buFont typeface="Wingdings" panose="05000000000000000000" charset="0"/>
              <a:buChar char="u"/>
            </a:pPr>
            <a:r>
              <a:rPr lang="zh-CN" altLang="en-US" sz="2000" dirty="0">
                <a:solidFill>
                  <a:srgbClr val="4B649F"/>
                </a:solidFill>
                <a:latin typeface="Arial" panose="02080604020202020204" pitchFamily="34" charset="0"/>
                <a:ea typeface="微软雅黑" pitchFamily="34" charset="-122"/>
              </a:rPr>
              <a:t>携程酒店商家</a:t>
            </a:r>
            <a:r>
              <a:rPr lang="en-US" altLang="zh-CN" sz="2000" dirty="0">
                <a:solidFill>
                  <a:srgbClr val="4B649F"/>
                </a:solidFill>
                <a:latin typeface="Arial" panose="02080604020202020204" pitchFamily="34" charset="0"/>
                <a:ea typeface="微软雅黑" pitchFamily="34" charset="-122"/>
              </a:rPr>
              <a:t>APP</a:t>
            </a:r>
            <a:r>
              <a:rPr lang="zh-CN" altLang="en-US" sz="2000" dirty="0">
                <a:solidFill>
                  <a:srgbClr val="4B649F"/>
                </a:solidFill>
                <a:latin typeface="Arial" panose="02080604020202020204" pitchFamily="34" charset="0"/>
                <a:ea typeface="微软雅黑" pitchFamily="34" charset="-122"/>
              </a:rPr>
              <a:t>：钱包</a:t>
            </a:r>
            <a:r>
              <a:rPr sz="2000" dirty="0">
                <a:solidFill>
                  <a:srgbClr val="4B649F"/>
                </a:solidFill>
                <a:sym typeface="+mn-ea"/>
              </a:rPr>
              <a:t>—</a:t>
            </a:r>
            <a:r>
              <a:rPr lang="zh-CN" altLang="en-US" sz="2000" dirty="0">
                <a:solidFill>
                  <a:srgbClr val="4B649F"/>
                </a:solidFill>
                <a:latin typeface="Arial" panose="02080604020202020204" pitchFamily="34" charset="0"/>
                <a:ea typeface="微软雅黑" pitchFamily="34" charset="-122"/>
              </a:rPr>
              <a:t>账单；</a:t>
            </a:r>
            <a:endParaRPr lang="zh-CN" altLang="en-US" sz="2000" dirty="0">
              <a:solidFill>
                <a:srgbClr val="4B649F"/>
              </a:solidFill>
              <a:latin typeface="Arial" panose="02080604020202020204" pitchFamily="34" charset="0"/>
              <a:ea typeface="微软雅黑"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39" name="文本框 13"/>
          <p:cNvSpPr txBox="true"/>
          <p:nvPr/>
        </p:nvSpPr>
        <p:spPr>
          <a:xfrm>
            <a:off x="6061476" y="2320832"/>
            <a:ext cx="1799273" cy="460375"/>
          </a:xfrm>
          <a:prstGeom prst="rect">
            <a:avLst/>
          </a:prstGeom>
          <a:solidFill>
            <a:schemeClr val="bg2">
              <a:lumMod val="90000"/>
            </a:schemeClr>
          </a:solidFill>
        </p:spPr>
        <p:txBody>
          <a:bodyPr wrap="square" rtlCol="0">
            <a:spAutoFit/>
            <a:scene3d>
              <a:camera prst="orthographicFront"/>
              <a:lightRig rig="threePt" dir="t"/>
            </a:scene3d>
          </a:bodyPr>
          <a:lstStyle/>
          <a:p>
            <a:r>
              <a:rPr lang="zh-CN" altLang="en-US" sz="2400" b="1" dirty="0">
                <a:solidFill>
                  <a:srgbClr val="FF0000"/>
                </a:solidFill>
                <a:latin typeface="华文琥珀" panose="02010800040101010101" pitchFamily="2" charset="-122"/>
                <a:ea typeface="华文琥珀" panose="02010800040101010101" pitchFamily="2" charset="-122"/>
              </a:rPr>
              <a:t>！</a:t>
            </a:r>
            <a:r>
              <a:rPr lang="zh-CN" alt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rPr>
              <a:t>易错点</a:t>
            </a:r>
            <a:endParaRPr lang="zh-CN" alt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华文琥珀" panose="02010800040101010101" pitchFamily="2" charset="-122"/>
              <a:ea typeface="华文琥珀" panose="02010800040101010101" pitchFamily="2" charset="-122"/>
            </a:endParaRPr>
          </a:p>
        </p:txBody>
      </p:sp>
      <p:sp>
        <p:nvSpPr>
          <p:cNvPr id="40" name="文本框 9"/>
          <p:cNvSpPr txBox="true"/>
          <p:nvPr/>
        </p:nvSpPr>
        <p:spPr>
          <a:xfrm>
            <a:off x="6052820" y="2782570"/>
            <a:ext cx="5537835" cy="2399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buClr>
                <a:srgbClr val="FF0000"/>
              </a:buClr>
              <a:buSzPct val="103000"/>
              <a:buFont typeface="Wingdings" panose="05000000000000000000" pitchFamily="2" charset="2"/>
              <a:buChar char="Ø"/>
              <a:defRPr/>
            </a:pPr>
            <a:r>
              <a:rPr lang="zh-CN" altLang="en-US" sz="2000" dirty="0">
                <a:solidFill>
                  <a:schemeClr val="bg2">
                    <a:lumMod val="50000"/>
                  </a:schemeClr>
                </a:solidFill>
                <a:latin typeface="楷体" panose="02010609060101010101" pitchFamily="49" charset="-122"/>
                <a:ea typeface="楷体" panose="02010609060101010101" pitchFamily="49" charset="-122"/>
              </a:rPr>
              <a:t>通过公共网络、非自营平台实现的客房</a:t>
            </a:r>
            <a:r>
              <a:rPr lang="en-US" altLang="zh-CN" sz="2000" dirty="0">
                <a:solidFill>
                  <a:schemeClr val="bg2">
                    <a:lumMod val="50000"/>
                  </a:schemeClr>
                </a:solidFill>
                <a:latin typeface="楷体" panose="02010609060101010101" pitchFamily="49" charset="-122"/>
                <a:ea typeface="楷体" panose="02010609060101010101" pitchFamily="49" charset="-122"/>
              </a:rPr>
              <a:t>(</a:t>
            </a:r>
            <a:r>
              <a:rPr lang="zh-CN" altLang="en-US" sz="2000" dirty="0">
                <a:solidFill>
                  <a:schemeClr val="bg2">
                    <a:lumMod val="50000"/>
                  </a:schemeClr>
                </a:solidFill>
                <a:latin typeface="楷体" panose="02010609060101010101" pitchFamily="49" charset="-122"/>
                <a:ea typeface="楷体" panose="02010609060101010101" pitchFamily="49" charset="-122"/>
              </a:rPr>
              <a:t>餐费</a:t>
            </a:r>
            <a:r>
              <a:rPr lang="en-US" altLang="zh-CN" sz="2000" dirty="0">
                <a:solidFill>
                  <a:schemeClr val="bg2">
                    <a:lumMod val="50000"/>
                  </a:schemeClr>
                </a:solidFill>
                <a:latin typeface="楷体" panose="02010609060101010101" pitchFamily="49" charset="-122"/>
                <a:ea typeface="楷体" panose="02010609060101010101" pitchFamily="49" charset="-122"/>
              </a:rPr>
              <a:t>)</a:t>
            </a:r>
            <a:r>
              <a:rPr lang="zh-CN" altLang="en-US" sz="2000" dirty="0">
                <a:solidFill>
                  <a:schemeClr val="bg2">
                    <a:lumMod val="50000"/>
                  </a:schemeClr>
                </a:solidFill>
                <a:latin typeface="楷体" panose="02010609060101010101" pitchFamily="49" charset="-122"/>
                <a:ea typeface="楷体" panose="02010609060101010101" pitchFamily="49" charset="-122"/>
              </a:rPr>
              <a:t>收入、外卖送餐服务指标漏填；</a:t>
            </a:r>
            <a:endParaRPr lang="en-US" altLang="zh-CN" sz="2000" dirty="0">
              <a:solidFill>
                <a:schemeClr val="bg2">
                  <a:lumMod val="50000"/>
                </a:schemeClr>
              </a:solidFill>
              <a:latin typeface="楷体" panose="02010609060101010101" pitchFamily="49" charset="-122"/>
              <a:ea typeface="楷体" panose="02010609060101010101" pitchFamily="49" charset="-122"/>
            </a:endParaRPr>
          </a:p>
          <a:p>
            <a:pPr marL="342900" indent="-342900">
              <a:lnSpc>
                <a:spcPct val="150000"/>
              </a:lnSpc>
              <a:buClr>
                <a:srgbClr val="FF0000"/>
              </a:buClr>
              <a:buSzPct val="103000"/>
              <a:buFont typeface="Wingdings" panose="05000000000000000000" pitchFamily="2" charset="2"/>
              <a:buChar char="Ø"/>
              <a:defRPr/>
            </a:pPr>
            <a:r>
              <a:rPr lang="zh-CN" altLang="en-US" sz="2000" dirty="0">
                <a:solidFill>
                  <a:schemeClr val="bg2">
                    <a:lumMod val="50000"/>
                  </a:schemeClr>
                </a:solidFill>
                <a:latin typeface="楷体" panose="02010609060101010101" pitchFamily="49" charset="-122"/>
                <a:ea typeface="楷体" panose="02010609060101010101" pitchFamily="49" charset="-122"/>
              </a:rPr>
              <a:t>其他收入漏填或过高</a:t>
            </a:r>
            <a:r>
              <a:rPr lang="en-US" altLang="zh-CN" sz="2000" dirty="0">
                <a:solidFill>
                  <a:schemeClr val="bg2">
                    <a:lumMod val="50000"/>
                  </a:schemeClr>
                </a:solidFill>
                <a:latin typeface="楷体" panose="02010609060101010101" pitchFamily="49" charset="-122"/>
                <a:ea typeface="楷体" panose="02010609060101010101" pitchFamily="49" charset="-122"/>
              </a:rPr>
              <a:t>(</a:t>
            </a:r>
            <a:r>
              <a:rPr lang="zh-CN" altLang="en-US" sz="2000" dirty="0">
                <a:solidFill>
                  <a:schemeClr val="bg2">
                    <a:lumMod val="50000"/>
                  </a:schemeClr>
                </a:solidFill>
                <a:latin typeface="楷体" panose="02010609060101010101" pitchFamily="49" charset="-122"/>
                <a:ea typeface="楷体" panose="02010609060101010101" pitchFamily="49" charset="-122"/>
              </a:rPr>
              <a:t>疑似服务业企业</a:t>
            </a:r>
            <a:r>
              <a:rPr lang="en-US" altLang="zh-CN" sz="2000" dirty="0">
                <a:solidFill>
                  <a:schemeClr val="bg2">
                    <a:lumMod val="50000"/>
                  </a:schemeClr>
                </a:solidFill>
                <a:latin typeface="楷体" panose="02010609060101010101" pitchFamily="49" charset="-122"/>
                <a:ea typeface="楷体" panose="02010609060101010101" pitchFamily="49" charset="-122"/>
              </a:rPr>
              <a:t>)</a:t>
            </a:r>
            <a:r>
              <a:rPr lang="zh-CN" altLang="en-US" sz="2000" dirty="0">
                <a:solidFill>
                  <a:schemeClr val="bg2">
                    <a:lumMod val="50000"/>
                  </a:schemeClr>
                </a:solidFill>
                <a:latin typeface="楷体" panose="02010609060101010101" pitchFamily="49" charset="-122"/>
                <a:ea typeface="楷体" panose="02010609060101010101" pitchFamily="49" charset="-122"/>
              </a:rPr>
              <a:t>；</a:t>
            </a:r>
            <a:endParaRPr lang="en-US" altLang="zh-CN" sz="2000" dirty="0">
              <a:solidFill>
                <a:schemeClr val="bg2">
                  <a:lumMod val="50000"/>
                </a:schemeClr>
              </a:solidFill>
              <a:latin typeface="楷体" panose="02010609060101010101" pitchFamily="49" charset="-122"/>
              <a:ea typeface="楷体" panose="02010609060101010101" pitchFamily="49" charset="-122"/>
            </a:endParaRPr>
          </a:p>
          <a:p>
            <a:pPr marL="342900" indent="-342900">
              <a:lnSpc>
                <a:spcPct val="150000"/>
              </a:lnSpc>
              <a:buClr>
                <a:srgbClr val="FF0000"/>
              </a:buClr>
              <a:buSzPct val="103000"/>
              <a:buFont typeface="Wingdings" panose="05000000000000000000" pitchFamily="2" charset="2"/>
              <a:buChar char="Ø"/>
              <a:defRPr/>
            </a:pPr>
            <a:r>
              <a:rPr lang="zh-CN" altLang="en-US" sz="2000" dirty="0">
                <a:solidFill>
                  <a:schemeClr val="bg2">
                    <a:lumMod val="50000"/>
                  </a:schemeClr>
                </a:solidFill>
                <a:latin typeface="楷体" panose="02010609060101010101" pitchFamily="49" charset="-122"/>
                <a:ea typeface="楷体" panose="02010609060101010101" pitchFamily="49" charset="-122"/>
              </a:rPr>
              <a:t>客房数、床位数、餐位数异常</a:t>
            </a:r>
            <a:r>
              <a:rPr lang="en-US" altLang="zh-CN" sz="2000" dirty="0">
                <a:solidFill>
                  <a:schemeClr val="bg2">
                    <a:lumMod val="50000"/>
                  </a:schemeClr>
                </a:solidFill>
                <a:latin typeface="楷体" panose="02010609060101010101" pitchFamily="49" charset="-122"/>
                <a:ea typeface="楷体" panose="02010609060101010101" pitchFamily="49" charset="-122"/>
              </a:rPr>
              <a:t>(</a:t>
            </a:r>
            <a:r>
              <a:rPr lang="zh-CN" altLang="en-US" sz="2000" dirty="0">
                <a:solidFill>
                  <a:schemeClr val="bg2">
                    <a:lumMod val="50000"/>
                  </a:schemeClr>
                </a:solidFill>
                <a:latin typeface="楷体" panose="02010609060101010101" pitchFamily="49" charset="-122"/>
                <a:ea typeface="楷体" panose="02010609060101010101" pitchFamily="49" charset="-122"/>
              </a:rPr>
              <a:t>过大</a:t>
            </a:r>
            <a:r>
              <a:rPr lang="en-US" altLang="zh-CN" sz="2000" dirty="0">
                <a:solidFill>
                  <a:schemeClr val="bg2">
                    <a:lumMod val="50000"/>
                  </a:schemeClr>
                </a:solidFill>
                <a:latin typeface="楷体" panose="02010609060101010101" pitchFamily="49" charset="-122"/>
                <a:ea typeface="楷体" panose="02010609060101010101" pitchFamily="49" charset="-122"/>
              </a:rPr>
              <a:t>)</a:t>
            </a:r>
            <a:r>
              <a:rPr lang="zh-CN" altLang="en-US" sz="2000" dirty="0">
                <a:solidFill>
                  <a:schemeClr val="bg2">
                    <a:lumMod val="50000"/>
                  </a:schemeClr>
                </a:solidFill>
                <a:latin typeface="楷体" panose="02010609060101010101" pitchFamily="49" charset="-122"/>
                <a:ea typeface="楷体" panose="02010609060101010101" pitchFamily="49" charset="-122"/>
              </a:rPr>
              <a:t>；</a:t>
            </a:r>
            <a:endParaRPr lang="en-US" altLang="zh-CN" sz="2000" dirty="0">
              <a:solidFill>
                <a:schemeClr val="bg2">
                  <a:lumMod val="50000"/>
                </a:schemeClr>
              </a:solidFill>
              <a:latin typeface="楷体" panose="02010609060101010101" pitchFamily="49" charset="-122"/>
              <a:ea typeface="楷体" panose="02010609060101010101" pitchFamily="49" charset="-122"/>
            </a:endParaRPr>
          </a:p>
          <a:p>
            <a:pPr marL="342900" indent="-342900">
              <a:lnSpc>
                <a:spcPct val="150000"/>
              </a:lnSpc>
              <a:buClr>
                <a:srgbClr val="FF0000"/>
              </a:buClr>
              <a:buSzPct val="103000"/>
              <a:buFont typeface="Wingdings" panose="05000000000000000000" pitchFamily="2" charset="2"/>
              <a:buChar char="Ø"/>
              <a:defRPr/>
            </a:pPr>
            <a:r>
              <a:rPr lang="zh-CN" altLang="en-US" sz="2000" dirty="0">
                <a:solidFill>
                  <a:schemeClr val="bg2">
                    <a:lumMod val="50000"/>
                  </a:schemeClr>
                </a:solidFill>
                <a:latin typeface="楷体" panose="02010609060101010101" pitchFamily="49" charset="-122"/>
                <a:ea typeface="楷体" panose="02010609060101010101" pitchFamily="49" charset="-122"/>
              </a:rPr>
              <a:t>年末餐饮营业面积与餐位数不匹配。</a:t>
            </a:r>
            <a:endParaRPr lang="zh-CN" altLang="en-US" sz="2000" dirty="0">
              <a:solidFill>
                <a:schemeClr val="bg2">
                  <a:lumMod val="50000"/>
                </a:schemeClr>
              </a:solidFill>
              <a:latin typeface="楷体" panose="02010609060101010101" pitchFamily="49" charset="-122"/>
              <a:ea typeface="楷体" panose="02010609060101010101" pitchFamily="49" charset="-122"/>
            </a:endParaRPr>
          </a:p>
        </p:txBody>
      </p:sp>
      <p:pic>
        <p:nvPicPr>
          <p:cNvPr id="3" name="图片 2"/>
          <p:cNvPicPr>
            <a:picLocks noChangeAspect="true"/>
          </p:cNvPicPr>
          <p:nvPr/>
        </p:nvPicPr>
        <p:blipFill>
          <a:blip r:embed="rId3"/>
          <a:srcRect l="18742" t="13057" r="22222" b="8124"/>
          <a:stretch>
            <a:fillRect/>
          </a:stretch>
        </p:blipFill>
        <p:spPr>
          <a:xfrm>
            <a:off x="316230" y="850265"/>
            <a:ext cx="5253355" cy="5668645"/>
          </a:xfrm>
          <a:prstGeom prst="rect">
            <a:avLst/>
          </a:prstGeom>
          <a:ln w="19050">
            <a:solidFill>
              <a:schemeClr val="accent1">
                <a:lumMod val="40000"/>
                <a:lumOff val="60000"/>
              </a:schemeClr>
            </a:solidFill>
          </a:ln>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aphicFrame>
        <p:nvGraphicFramePr>
          <p:cNvPr id="25607" name="表格 25606"/>
          <p:cNvGraphicFramePr/>
          <p:nvPr/>
        </p:nvGraphicFramePr>
        <p:xfrm>
          <a:off x="309563" y="2316163"/>
          <a:ext cx="10556875" cy="1169988"/>
        </p:xfrm>
        <a:graphic>
          <a:graphicData uri="http://schemas.openxmlformats.org/drawingml/2006/table">
            <a:tbl>
              <a:tblPr/>
              <a:tblGrid>
                <a:gridCol w="379413"/>
                <a:gridCol w="10177462"/>
              </a:tblGrid>
              <a:tr h="390525">
                <a:tc gridSpan="2">
                  <a:txBody>
                    <a:bodyPr/>
                    <a:p>
                      <a:pPr lvl="0" algn="ctr">
                        <a:buNone/>
                      </a:pPr>
                      <a:r>
                        <a:rPr lang="en-US" altLang="zh-CN" sz="1600" b="1">
                          <a:solidFill>
                            <a:srgbClr val="000000"/>
                          </a:solidFill>
                          <a:latin typeface="宋体" charset="0"/>
                          <a:ea typeface="微软雅黑" pitchFamily="34" charset="-122"/>
                        </a:rPr>
                        <a:t>三、批发和零售业数字经济活动情况（批发和零售业法人单位填报）</a:t>
                      </a:r>
                      <a:endParaRPr lang="en-US" altLang="en-US" sz="1600" b="1">
                        <a:solidFill>
                          <a:srgbClr val="000000"/>
                        </a:solidFill>
                        <a:latin typeface="宋体" charset="0"/>
                        <a:ea typeface="宋体" charset="0"/>
                      </a:endParaRPr>
                    </a:p>
                  </a:txBody>
                  <a:tcPr marL="0" marR="0" marT="0" marB="0" anchor="ctr" anchorCtr="false">
                    <a:lnL cap="flat">
                      <a:noFill/>
                    </a:lnL>
                    <a:lnR cap="flat">
                      <a:noFill/>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true">
                  <a:tcPr>
                    <a:lnR cap="flat">
                      <a:noFill/>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tcPr>
                </a:tc>
              </a:tr>
              <a:tr h="779463">
                <a:tc>
                  <a:txBody>
                    <a:bodyPr/>
                    <a:p>
                      <a:pPr lvl="0" algn="ctr">
                        <a:buNone/>
                      </a:pPr>
                      <a:r>
                        <a:rPr lang="en-US" altLang="zh-CN" sz="1600" b="1">
                          <a:solidFill>
                            <a:srgbClr val="000000"/>
                          </a:solidFill>
                          <a:latin typeface="Nimbus Roman No9 L" charset="0"/>
                          <a:ea typeface="微软雅黑" pitchFamily="34" charset="-122"/>
                        </a:rPr>
                        <a:t>05</a:t>
                      </a:r>
                      <a:endParaRPr lang="en-US" altLang="en-US" sz="1600" b="1">
                        <a:solidFill>
                          <a:srgbClr val="000000"/>
                        </a:solidFill>
                        <a:latin typeface="Nimbus Roman No9 L" charset="0"/>
                        <a:ea typeface="Nimbus Roman No9 L" charset="0"/>
                      </a:endParaRPr>
                    </a:p>
                  </a:txBody>
                  <a:tcPr marL="0" marR="0" marT="0" marB="0" anchor="ctr" anchorCtr="false">
                    <a:lnL cap="flat">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buNone/>
                      </a:pPr>
                      <a:r>
                        <a:rPr lang="en-US" altLang="zh-CN" sz="1600">
                          <a:solidFill>
                            <a:srgbClr val="000000"/>
                          </a:solidFill>
                          <a:latin typeface="宋体" charset="0"/>
                          <a:ea typeface="微软雅黑" pitchFamily="34" charset="-122"/>
                        </a:rPr>
                        <a:t>本年商品销售额（12）______千元</a:t>
                      </a:r>
                      <a:endParaRPr lang="en-US" altLang="zh-CN" sz="1600">
                        <a:solidFill>
                          <a:srgbClr val="000000"/>
                        </a:solidFill>
                        <a:latin typeface="宋体" charset="0"/>
                        <a:ea typeface="微软雅黑" pitchFamily="34" charset="-122"/>
                      </a:endParaRPr>
                    </a:p>
                    <a:p>
                      <a:pPr lvl="0">
                        <a:buNone/>
                      </a:pPr>
                      <a:r>
                        <a:rPr lang="en-US" altLang="zh-CN" sz="1600">
                          <a:solidFill>
                            <a:srgbClr val="000000"/>
                          </a:solidFill>
                          <a:latin typeface="宋体" charset="0"/>
                          <a:ea typeface="微软雅黑" pitchFamily="34" charset="-122"/>
                        </a:rPr>
                        <a:t>  其中：在商品流通环节中有互联网、云计算、物联网和人工智能等数字化、信息化技术适度参与的批发零售活动（如通过互联网和APP实现的销售、无人店铺零售等）实现的商品销售额（13）______千元</a:t>
                      </a:r>
                      <a:endParaRPr lang="en-US" altLang="zh-CN" sz="1600">
                        <a:solidFill>
                          <a:srgbClr val="000000"/>
                        </a:solidFill>
                        <a:latin typeface="宋体" charset="0"/>
                        <a:ea typeface="微软雅黑" pitchFamily="34" charset="-122"/>
                      </a:endParaRPr>
                    </a:p>
                  </a:txBody>
                  <a:tcPr marL="0" marR="0" marT="0" marB="0" anchor="ctr" anchorCtr="false">
                    <a:lnL w="12700" cap="flat" cmpd="sng">
                      <a:solidFill>
                        <a:srgbClr val="00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5617" name="文本框 3"/>
          <p:cNvSpPr txBox="true"/>
          <p:nvPr/>
        </p:nvSpPr>
        <p:spPr>
          <a:xfrm>
            <a:off x="209868" y="1297305"/>
            <a:ext cx="10556875" cy="860425"/>
          </a:xfrm>
          <a:prstGeom prst="rect">
            <a:avLst/>
          </a:prstGeom>
          <a:noFill/>
          <a:ln w="9525">
            <a:noFill/>
          </a:ln>
        </p:spPr>
        <p:txBody>
          <a:bodyPr wrap="square" anchor="t" anchorCtr="false">
            <a:spAutoFit/>
          </a:bodyPr>
          <a:p>
            <a:pPr indent="457200">
              <a:lnSpc>
                <a:spcPts val="3000"/>
              </a:lnSpc>
            </a:pPr>
            <a:r>
              <a:rPr lang="zh-CN" altLang="en-US" sz="1800" b="1" dirty="0">
                <a:solidFill>
                  <a:srgbClr val="4B649F"/>
                </a:solidFill>
                <a:latin typeface="Arial" panose="02080604020202020204" pitchFamily="34" charset="0"/>
                <a:ea typeface="微软雅黑" pitchFamily="34" charset="-122"/>
              </a:rPr>
              <a:t>指标填写方法：</a:t>
            </a:r>
            <a:r>
              <a:rPr lang="zh-CN" altLang="en-US" sz="1800" dirty="0">
                <a:solidFill>
                  <a:srgbClr val="C00000"/>
                </a:solidFill>
                <a:latin typeface="Arial" panose="02080604020202020204" pitchFamily="34" charset="0"/>
                <a:ea typeface="微软雅黑" pitchFamily="34" charset="-122"/>
              </a:rPr>
              <a:t>批发和零售业、住宿和餐饮业：</a:t>
            </a:r>
            <a:r>
              <a:rPr lang="zh-CN" altLang="en-US" sz="1800" dirty="0">
                <a:solidFill>
                  <a:srgbClr val="4B649F"/>
                </a:solidFill>
                <a:latin typeface="Arial" panose="02080604020202020204" pitchFamily="34" charset="0"/>
                <a:ea typeface="微软雅黑" pitchFamily="34" charset="-122"/>
              </a:rPr>
              <a:t>13、15、16指标</a:t>
            </a:r>
            <a:r>
              <a:rPr lang="zh-CN" altLang="en-US" sz="1800" dirty="0">
                <a:solidFill>
                  <a:srgbClr val="C00000"/>
                </a:solidFill>
                <a:latin typeface="Arial" panose="02080604020202020204" pitchFamily="34" charset="0"/>
                <a:ea typeface="微软雅黑" pitchFamily="34" charset="-122"/>
              </a:rPr>
              <a:t>可依据</a:t>
            </a:r>
            <a:r>
              <a:rPr lang="zh-CN" altLang="en-US" sz="1800" dirty="0">
                <a:solidFill>
                  <a:srgbClr val="4B649F"/>
                </a:solidFill>
                <a:latin typeface="Arial" panose="02080604020202020204" pitchFamily="34" charset="0"/>
                <a:ea typeface="微软雅黑" pitchFamily="34" charset="-122"/>
              </a:rPr>
              <a:t>“信息通信技术应用和数字化转型情况”（709</a:t>
            </a:r>
            <a:r>
              <a:rPr lang="en-US" altLang="zh-CN" sz="1800" dirty="0">
                <a:solidFill>
                  <a:srgbClr val="4B649F"/>
                </a:solidFill>
                <a:latin typeface="Arial" panose="02080604020202020204" pitchFamily="34" charset="0"/>
                <a:ea typeface="微软雅黑" pitchFamily="34" charset="-122"/>
              </a:rPr>
              <a:t>-1</a:t>
            </a:r>
            <a:r>
              <a:rPr lang="zh-CN" altLang="en-US" sz="1800" dirty="0">
                <a:solidFill>
                  <a:srgbClr val="4B649F"/>
                </a:solidFill>
                <a:latin typeface="Arial" panose="02080604020202020204" pitchFamily="34" charset="0"/>
                <a:ea typeface="微软雅黑" pitchFamily="34" charset="-122"/>
              </a:rPr>
              <a:t>表）中“从事信息技术工作的人员”数或工资数占全部人员的比重测算。</a:t>
            </a:r>
            <a:endParaRPr lang="zh-CN" altLang="en-US" sz="1800" dirty="0">
              <a:solidFill>
                <a:srgbClr val="4B649F"/>
              </a:solidFill>
              <a:latin typeface="Arial" panose="02080604020202020204" pitchFamily="34" charset="0"/>
              <a:ea typeface="微软雅黑" pitchFamily="34" charset="-122"/>
            </a:endParaRPr>
          </a:p>
        </p:txBody>
      </p:sp>
      <p:sp>
        <p:nvSpPr>
          <p:cNvPr id="25618" name="文本框 4"/>
          <p:cNvSpPr txBox="true"/>
          <p:nvPr/>
        </p:nvSpPr>
        <p:spPr>
          <a:xfrm>
            <a:off x="309563" y="3696018"/>
            <a:ext cx="10634662" cy="2553335"/>
          </a:xfrm>
          <a:prstGeom prst="rect">
            <a:avLst/>
          </a:prstGeom>
          <a:noFill/>
          <a:ln w="9525">
            <a:noFill/>
          </a:ln>
        </p:spPr>
        <p:txBody>
          <a:bodyPr wrap="square" anchor="t" anchorCtr="false">
            <a:spAutoFit/>
          </a:bodyPr>
          <a:p>
            <a:pPr indent="457200" algn="just">
              <a:lnSpc>
                <a:spcPts val="3200"/>
              </a:lnSpc>
            </a:pPr>
            <a:r>
              <a:rPr lang="zh-CN" altLang="en-US" sz="1800" dirty="0">
                <a:solidFill>
                  <a:srgbClr val="C00000"/>
                </a:solidFill>
                <a:latin typeface="Arial" panose="02080604020202020204" pitchFamily="34" charset="0"/>
                <a:ea typeface="微软雅黑" pitchFamily="34" charset="-122"/>
              </a:rPr>
              <a:t>注意：</a:t>
            </a:r>
            <a:r>
              <a:rPr lang="zh-CN" altLang="en-US" sz="1800" dirty="0">
                <a:solidFill>
                  <a:srgbClr val="4B649F"/>
                </a:solidFill>
                <a:latin typeface="Arial" panose="02080604020202020204" pitchFamily="34" charset="0"/>
                <a:ea typeface="微软雅黑" pitchFamily="34" charset="-122"/>
              </a:rPr>
              <a:t>与经营情况表</a:t>
            </a:r>
            <a:r>
              <a:rPr lang="en-US" altLang="zh-CN" sz="1800" dirty="0">
                <a:solidFill>
                  <a:srgbClr val="4B649F"/>
                </a:solidFill>
                <a:latin typeface="Arial" panose="02080604020202020204" pitchFamily="34" charset="0"/>
                <a:ea typeface="微软雅黑" pitchFamily="34" charset="-122"/>
              </a:rPr>
              <a:t>E704</a:t>
            </a:r>
            <a:r>
              <a:rPr lang="zh-CN" altLang="en-US" sz="1800" dirty="0">
                <a:solidFill>
                  <a:srgbClr val="4B649F"/>
                </a:solidFill>
                <a:latin typeface="Arial" panose="02080604020202020204" pitchFamily="34" charset="0"/>
                <a:ea typeface="微软雅黑" pitchFamily="34" charset="-122"/>
              </a:rPr>
              <a:t>“通过公共网络实现的商品销售额”指标区别。</a:t>
            </a:r>
            <a:endParaRPr lang="zh-CN" altLang="en-US" sz="1800" dirty="0">
              <a:solidFill>
                <a:srgbClr val="4B649F"/>
              </a:solidFill>
              <a:latin typeface="Arial" panose="02080604020202020204" pitchFamily="34" charset="0"/>
              <a:ea typeface="微软雅黑" pitchFamily="34" charset="-122"/>
            </a:endParaRPr>
          </a:p>
          <a:p>
            <a:pPr indent="457200" algn="just">
              <a:lnSpc>
                <a:spcPts val="3200"/>
              </a:lnSpc>
            </a:pPr>
            <a:r>
              <a:rPr lang="zh-CN" altLang="en-US" sz="1800" dirty="0">
                <a:solidFill>
                  <a:srgbClr val="4B649F"/>
                </a:solidFill>
                <a:sym typeface="+mn-ea"/>
              </a:rPr>
              <a:t>“通过公共网络实现的商品销售额</a:t>
            </a:r>
            <a:r>
              <a:rPr lang="zh-CN" altLang="en-US" sz="1800" dirty="0">
                <a:solidFill>
                  <a:srgbClr val="4B649F"/>
                </a:solidFill>
                <a:sym typeface="微软雅黑" pitchFamily="34" charset="-122"/>
              </a:rPr>
              <a:t>”数字化、信息化技术的参与仅包括通过公共网络交易平台获得订单，范围较窄，正常情况下，</a:t>
            </a:r>
            <a:r>
              <a:rPr lang="en-US" altLang="zh-CN" sz="1800" dirty="0">
                <a:solidFill>
                  <a:srgbClr val="4B649F"/>
                </a:solidFill>
                <a:sym typeface="微软雅黑" pitchFamily="34" charset="-122"/>
              </a:rPr>
              <a:t>709-2</a:t>
            </a:r>
            <a:r>
              <a:rPr lang="zh-CN" altLang="en-US" sz="1800" dirty="0">
                <a:solidFill>
                  <a:srgbClr val="4B649F"/>
                </a:solidFill>
                <a:sym typeface="微软雅黑" pitchFamily="34" charset="-122"/>
              </a:rPr>
              <a:t>表填写的商品销售额其中项应大于</a:t>
            </a:r>
            <a:r>
              <a:rPr lang="en-US" altLang="zh-CN" sz="1800" dirty="0">
                <a:solidFill>
                  <a:srgbClr val="4B649F"/>
                </a:solidFill>
                <a:sym typeface="微软雅黑" pitchFamily="34" charset="-122"/>
              </a:rPr>
              <a:t>E704</a:t>
            </a:r>
            <a:r>
              <a:rPr lang="zh-CN" altLang="en-US" sz="1800" dirty="0">
                <a:solidFill>
                  <a:srgbClr val="4B649F"/>
                </a:solidFill>
                <a:sym typeface="微软雅黑" pitchFamily="34" charset="-122"/>
              </a:rPr>
              <a:t>表中“通过公共网络实现的商品销售额”的数值。</a:t>
            </a:r>
            <a:endParaRPr lang="zh-CN" altLang="en-US" sz="1800" dirty="0">
              <a:solidFill>
                <a:srgbClr val="4B649F"/>
              </a:solidFill>
              <a:latin typeface="Arial" panose="02080604020202020204" pitchFamily="34" charset="0"/>
              <a:ea typeface="微软雅黑" pitchFamily="34" charset="-122"/>
            </a:endParaRPr>
          </a:p>
          <a:p>
            <a:pPr indent="457200" algn="just">
              <a:lnSpc>
                <a:spcPts val="3200"/>
              </a:lnSpc>
            </a:pPr>
            <a:r>
              <a:rPr lang="zh-CN" altLang="en-US" sz="1800" dirty="0">
                <a:solidFill>
                  <a:srgbClr val="4B649F"/>
                </a:solidFill>
                <a:latin typeface="Arial" panose="02080604020202020204" pitchFamily="34" charset="0"/>
                <a:ea typeface="微软雅黑" pitchFamily="34" charset="-122"/>
              </a:rPr>
              <a:t>指标13测算结果如小于本单位在“限额以上批发和零售业经营情况”（E704表）中填报的“通过公共网络实现的商品销售额”则以其中较大者填报。销售额含增值税。</a:t>
            </a:r>
            <a:endParaRPr lang="en-US" altLang="zh-CN" sz="1800" dirty="0">
              <a:solidFill>
                <a:srgbClr val="4B649F"/>
              </a:solidFill>
              <a:latin typeface="Arial" panose="02080604020202020204" pitchFamily="34" charset="0"/>
              <a:ea typeface="微软雅黑" pitchFamily="34" charset="-122"/>
              <a:sym typeface="微软雅黑" pitchFamily="34" charset="-122"/>
            </a:endParaRPr>
          </a:p>
        </p:txBody>
      </p:sp>
      <p:sp>
        <p:nvSpPr>
          <p:cNvPr id="28678" name="文本框 99"/>
          <p:cNvSpPr txBox="true"/>
          <p:nvPr/>
        </p:nvSpPr>
        <p:spPr>
          <a:xfrm>
            <a:off x="313055" y="887730"/>
            <a:ext cx="3850005" cy="398780"/>
          </a:xfrm>
          <a:prstGeom prst="rect">
            <a:avLst/>
          </a:prstGeom>
          <a:noFill/>
          <a:ln w="9525">
            <a:noFill/>
          </a:ln>
        </p:spPr>
        <p:txBody>
          <a:bodyPr wrap="square" anchor="t" anchorCtr="false">
            <a:spAutoFit/>
          </a:bodyPr>
          <a:p>
            <a:pPr algn="ctr"/>
            <a:r>
              <a:rPr lang="zh-CN" altLang="zh-CN" sz="2000" b="1" dirty="0">
                <a:solidFill>
                  <a:srgbClr val="4B649F"/>
                </a:solidFill>
                <a:latin typeface="Arial" panose="02080604020202020204" pitchFamily="34" charset="0"/>
                <a:ea typeface="微软雅黑" pitchFamily="34" charset="-122"/>
              </a:rPr>
              <a:t>数字经济活动情况（</a:t>
            </a:r>
            <a:r>
              <a:rPr lang="en-US" altLang="zh-CN" sz="2000" b="1" dirty="0">
                <a:solidFill>
                  <a:srgbClr val="4B649F"/>
                </a:solidFill>
                <a:latin typeface="Arial" panose="02080604020202020204" pitchFamily="34" charset="0"/>
                <a:ea typeface="微软雅黑" pitchFamily="34" charset="-122"/>
              </a:rPr>
              <a:t>709-2</a:t>
            </a:r>
            <a:r>
              <a:rPr lang="zh-CN" altLang="en-US" sz="2000" b="1" dirty="0">
                <a:solidFill>
                  <a:srgbClr val="4B649F"/>
                </a:solidFill>
                <a:latin typeface="Arial" panose="02080604020202020204" pitchFamily="34" charset="0"/>
                <a:ea typeface="微软雅黑" pitchFamily="34" charset="-122"/>
              </a:rPr>
              <a:t>表</a:t>
            </a:r>
            <a:r>
              <a:rPr lang="zh-CN" altLang="zh-CN" sz="2000" b="1" dirty="0">
                <a:solidFill>
                  <a:srgbClr val="4B649F"/>
                </a:solidFill>
                <a:latin typeface="Arial" panose="02080604020202020204" pitchFamily="34" charset="0"/>
                <a:ea typeface="微软雅黑" pitchFamily="34" charset="-122"/>
              </a:rPr>
              <a:t>）</a:t>
            </a:r>
            <a:endParaRPr lang="zh-CN" altLang="zh-CN" sz="2000" b="1" dirty="0">
              <a:solidFill>
                <a:srgbClr val="4B649F"/>
              </a:solidFill>
              <a:latin typeface="Arial" panose="02080604020202020204" pitchFamily="34" charset="0"/>
              <a:ea typeface="微软雅黑"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8678" name="文本框 99"/>
          <p:cNvSpPr txBox="true"/>
          <p:nvPr/>
        </p:nvSpPr>
        <p:spPr>
          <a:xfrm>
            <a:off x="313055" y="887730"/>
            <a:ext cx="3850005" cy="398780"/>
          </a:xfrm>
          <a:prstGeom prst="rect">
            <a:avLst/>
          </a:prstGeom>
          <a:noFill/>
          <a:ln w="9525">
            <a:noFill/>
          </a:ln>
        </p:spPr>
        <p:txBody>
          <a:bodyPr wrap="square" anchor="t" anchorCtr="false">
            <a:spAutoFit/>
          </a:bodyPr>
          <a:p>
            <a:pPr algn="ctr"/>
            <a:r>
              <a:rPr lang="zh-CN" altLang="zh-CN" sz="2000" b="1" dirty="0">
                <a:solidFill>
                  <a:srgbClr val="4B649F"/>
                </a:solidFill>
                <a:latin typeface="Arial" panose="02080604020202020204" pitchFamily="34" charset="0"/>
                <a:ea typeface="微软雅黑" pitchFamily="34" charset="-122"/>
              </a:rPr>
              <a:t>数字经济活动情况（</a:t>
            </a:r>
            <a:r>
              <a:rPr lang="en-US" altLang="zh-CN" sz="2000" b="1" dirty="0">
                <a:solidFill>
                  <a:srgbClr val="4B649F"/>
                </a:solidFill>
                <a:latin typeface="Arial" panose="02080604020202020204" pitchFamily="34" charset="0"/>
                <a:ea typeface="微软雅黑" pitchFamily="34" charset="-122"/>
              </a:rPr>
              <a:t>709-2</a:t>
            </a:r>
            <a:r>
              <a:rPr lang="zh-CN" altLang="en-US" sz="2000" b="1" dirty="0">
                <a:solidFill>
                  <a:srgbClr val="4B649F"/>
                </a:solidFill>
                <a:latin typeface="Arial" panose="02080604020202020204" pitchFamily="34" charset="0"/>
                <a:ea typeface="微软雅黑" pitchFamily="34" charset="-122"/>
              </a:rPr>
              <a:t>表</a:t>
            </a:r>
            <a:r>
              <a:rPr lang="zh-CN" altLang="zh-CN" sz="2000" b="1" dirty="0">
                <a:solidFill>
                  <a:srgbClr val="4B649F"/>
                </a:solidFill>
                <a:latin typeface="Arial" panose="02080604020202020204" pitchFamily="34" charset="0"/>
                <a:ea typeface="微软雅黑" pitchFamily="34" charset="-122"/>
              </a:rPr>
              <a:t>）</a:t>
            </a:r>
            <a:endParaRPr lang="zh-CN" altLang="zh-CN" sz="2000" b="1" dirty="0">
              <a:solidFill>
                <a:srgbClr val="4B649F"/>
              </a:solidFill>
              <a:latin typeface="Arial" panose="02080604020202020204" pitchFamily="34" charset="0"/>
              <a:ea typeface="微软雅黑" pitchFamily="34" charset="-122"/>
            </a:endParaRPr>
          </a:p>
        </p:txBody>
      </p:sp>
      <p:graphicFrame>
        <p:nvGraphicFramePr>
          <p:cNvPr id="28679" name="表格 28678"/>
          <p:cNvGraphicFramePr/>
          <p:nvPr/>
        </p:nvGraphicFramePr>
        <p:xfrm>
          <a:off x="246063" y="1466215"/>
          <a:ext cx="10558463" cy="1622742"/>
        </p:xfrm>
        <a:graphic>
          <a:graphicData uri="http://schemas.openxmlformats.org/drawingml/2006/table">
            <a:tbl>
              <a:tblPr/>
              <a:tblGrid>
                <a:gridCol w="379413"/>
                <a:gridCol w="10179050"/>
              </a:tblGrid>
              <a:tr h="325755">
                <a:tc gridSpan="2">
                  <a:txBody>
                    <a:bodyPr/>
                    <a:p>
                      <a:pPr lvl="0" algn="ctr">
                        <a:buSzTx/>
                        <a:buNone/>
                      </a:pPr>
                      <a:r>
                        <a:rPr lang="en-US" altLang="zh-CN" sz="1600" b="1">
                          <a:solidFill>
                            <a:srgbClr val="000000"/>
                          </a:solidFill>
                          <a:latin typeface="宋体" charset="0"/>
                          <a:ea typeface="微软雅黑" pitchFamily="34" charset="-122"/>
                        </a:rPr>
                        <a:t>四、住宿和餐饮业数字经济活动情况（住宿和餐饮业法人单位填报）</a:t>
                      </a:r>
                      <a:endParaRPr lang="en-US" altLang="en-US" sz="1600" b="1">
                        <a:solidFill>
                          <a:srgbClr val="000000"/>
                        </a:solidFill>
                        <a:latin typeface="宋体" charset="0"/>
                        <a:ea typeface="宋体" charset="0"/>
                      </a:endParaRPr>
                    </a:p>
                  </a:txBody>
                  <a:tcPr marL="0" marR="0" marT="0" marB="0" anchor="ctr" anchorCtr="false">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296987">
                <a:tc>
                  <a:txBody>
                    <a:bodyPr/>
                    <a:p>
                      <a:pPr lvl="0" algn="ctr">
                        <a:buSzTx/>
                        <a:buNone/>
                      </a:pPr>
                      <a:r>
                        <a:rPr lang="en-US" altLang="zh-CN" sz="1600" b="1">
                          <a:solidFill>
                            <a:srgbClr val="000000"/>
                          </a:solidFill>
                          <a:latin typeface="Nimbus Roman No9 L" charset="0"/>
                          <a:ea typeface="微软雅黑" pitchFamily="34" charset="-122"/>
                        </a:rPr>
                        <a:t>06</a:t>
                      </a:r>
                      <a:endParaRPr lang="en-US" altLang="en-US" sz="1600" b="1">
                        <a:solidFill>
                          <a:srgbClr val="000000"/>
                        </a:solidFill>
                        <a:latin typeface="Nimbus Roman No9 L" charset="0"/>
                        <a:ea typeface="Nimbus Roman No9 L" charset="0"/>
                      </a:endParaRPr>
                    </a:p>
                  </a:txBody>
                  <a:tcPr marL="0" marR="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600">
                          <a:solidFill>
                            <a:srgbClr val="000000"/>
                          </a:solidFill>
                          <a:latin typeface="宋体" charset="0"/>
                          <a:ea typeface="微软雅黑" pitchFamily="34" charset="-122"/>
                        </a:rPr>
                        <a:t>本年营业额（14）_______千元</a:t>
                      </a:r>
                      <a:endParaRPr lang="en-US" altLang="zh-CN" sz="1600">
                        <a:solidFill>
                          <a:srgbClr val="000000"/>
                        </a:solidFill>
                        <a:latin typeface="宋体" charset="0"/>
                        <a:ea typeface="微软雅黑" pitchFamily="34" charset="-122"/>
                      </a:endParaRPr>
                    </a:p>
                    <a:p>
                      <a:pPr lvl="0">
                        <a:buSzTx/>
                        <a:buNone/>
                      </a:pPr>
                      <a:r>
                        <a:rPr lang="en-US" altLang="zh-CN" sz="1600">
                          <a:solidFill>
                            <a:srgbClr val="000000"/>
                          </a:solidFill>
                          <a:latin typeface="宋体" charset="0"/>
                          <a:ea typeface="微软雅黑" pitchFamily="34" charset="-122"/>
                        </a:rPr>
                        <a:t>  其中：利用互联网、云计算、物联网、人工智能、VR/AR、RFID射频识别技术等数字化、信息化技术开展的现代住宿活动（如通过互联网和APP实现的住宿服务等）实现的营业额（15）______千元</a:t>
                      </a:r>
                      <a:endParaRPr lang="en-US" altLang="zh-CN" sz="1600">
                        <a:solidFill>
                          <a:srgbClr val="000000"/>
                        </a:solidFill>
                        <a:latin typeface="宋体" charset="0"/>
                        <a:ea typeface="微软雅黑" pitchFamily="34" charset="-122"/>
                      </a:endParaRPr>
                    </a:p>
                    <a:p>
                      <a:pPr lvl="0">
                        <a:buSzTx/>
                        <a:buNone/>
                      </a:pPr>
                      <a:r>
                        <a:rPr lang="en-US" altLang="zh-CN" sz="1600">
                          <a:solidFill>
                            <a:srgbClr val="000000"/>
                          </a:solidFill>
                          <a:latin typeface="宋体" charset="0"/>
                          <a:ea typeface="微软雅黑" pitchFamily="34" charset="-122"/>
                        </a:rPr>
                        <a:t>              利用互联网、云计算、物联网、人工智能、VR/AR、RFID射频识别技术等数字化、信息化技术开展的现代餐饮活动（如通过互联网和APP实现的餐饮服务等）实现的营业额（16）______千元</a:t>
                      </a:r>
                      <a:endParaRPr lang="en-US" altLang="zh-CN" sz="1600">
                        <a:solidFill>
                          <a:srgbClr val="000000"/>
                        </a:solidFill>
                        <a:latin typeface="宋体" charset="0"/>
                        <a:ea typeface="微软雅黑" pitchFamily="34" charset="-122"/>
                      </a:endParaRPr>
                    </a:p>
                  </a:txBody>
                  <a:tcPr marL="0" marR="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8689" name="文本框 4"/>
          <p:cNvSpPr txBox="true"/>
          <p:nvPr/>
        </p:nvSpPr>
        <p:spPr>
          <a:xfrm>
            <a:off x="246063" y="3352800"/>
            <a:ext cx="10636250" cy="3169285"/>
          </a:xfrm>
          <a:prstGeom prst="rect">
            <a:avLst/>
          </a:prstGeom>
          <a:noFill/>
          <a:ln w="9525">
            <a:noFill/>
          </a:ln>
        </p:spPr>
        <p:txBody>
          <a:bodyPr wrap="square" anchor="t" anchorCtr="false">
            <a:spAutoFit/>
          </a:bodyPr>
          <a:p>
            <a:pPr indent="457200" algn="just">
              <a:lnSpc>
                <a:spcPts val="3000"/>
              </a:lnSpc>
            </a:pPr>
            <a:r>
              <a:rPr lang="zh-CN" altLang="en-US" sz="1800" dirty="0">
                <a:solidFill>
                  <a:srgbClr val="C00000"/>
                </a:solidFill>
                <a:latin typeface="Arial" panose="02080604020202020204" pitchFamily="34" charset="0"/>
                <a:ea typeface="微软雅黑" pitchFamily="34" charset="-122"/>
                <a:sym typeface="微软雅黑" pitchFamily="34" charset="-122"/>
              </a:rPr>
              <a:t>注意：</a:t>
            </a:r>
            <a:r>
              <a:rPr lang="zh-CN" altLang="en-US" sz="1800" dirty="0">
                <a:solidFill>
                  <a:srgbClr val="4B649F"/>
                </a:solidFill>
                <a:latin typeface="Arial" panose="02080604020202020204" pitchFamily="34" charset="0"/>
                <a:ea typeface="微软雅黑" pitchFamily="34" charset="-122"/>
                <a:sym typeface="微软雅黑" pitchFamily="34" charset="-122"/>
              </a:rPr>
              <a:t>与经营情况表</a:t>
            </a:r>
            <a:r>
              <a:rPr lang="en-US" altLang="zh-CN" sz="1800" dirty="0">
                <a:solidFill>
                  <a:srgbClr val="4B649F"/>
                </a:solidFill>
                <a:latin typeface="Arial" panose="02080604020202020204" pitchFamily="34" charset="0"/>
                <a:ea typeface="微软雅黑" pitchFamily="34" charset="-122"/>
                <a:sym typeface="微软雅黑" pitchFamily="34" charset="-122"/>
              </a:rPr>
              <a:t>S704</a:t>
            </a:r>
            <a:r>
              <a:rPr lang="zh-CN" altLang="en-US" sz="1800" dirty="0">
                <a:solidFill>
                  <a:srgbClr val="4B649F"/>
                </a:solidFill>
                <a:latin typeface="Arial" panose="02080604020202020204" pitchFamily="34" charset="0"/>
                <a:ea typeface="微软雅黑" pitchFamily="34" charset="-122"/>
                <a:sym typeface="微软雅黑" pitchFamily="34" charset="-122"/>
              </a:rPr>
              <a:t>“通过公共网络实现的客房收入”、“通过公共网络实现的餐费收入”指标区别。</a:t>
            </a:r>
            <a:endParaRPr lang="zh-CN" altLang="en-US" sz="1800" dirty="0">
              <a:solidFill>
                <a:srgbClr val="4B649F"/>
              </a:solidFill>
              <a:latin typeface="Arial" panose="02080604020202020204" pitchFamily="34" charset="0"/>
              <a:ea typeface="微软雅黑" pitchFamily="34" charset="-122"/>
              <a:sym typeface="微软雅黑" pitchFamily="34" charset="-122"/>
            </a:endParaRPr>
          </a:p>
          <a:p>
            <a:pPr indent="457200" algn="just">
              <a:lnSpc>
                <a:spcPts val="3000"/>
              </a:lnSpc>
            </a:pPr>
            <a:r>
              <a:rPr lang="zh-CN" altLang="en-US" sz="1800" dirty="0">
                <a:solidFill>
                  <a:srgbClr val="4B649F"/>
                </a:solidFill>
                <a:sym typeface="微软雅黑" pitchFamily="34" charset="-122"/>
              </a:rPr>
              <a:t>“通过公共网络实现的客房收入”、“通过公共网络实现的餐费收入”数字化、信息化技术的参与仅包括通过公共网络交易平台获得订单，范围较窄，正常情况下，</a:t>
            </a:r>
            <a:r>
              <a:rPr lang="en-US" altLang="zh-CN" sz="1800" dirty="0">
                <a:solidFill>
                  <a:srgbClr val="4B649F"/>
                </a:solidFill>
                <a:sym typeface="微软雅黑" pitchFamily="34" charset="-122"/>
              </a:rPr>
              <a:t>709-2</a:t>
            </a:r>
            <a:r>
              <a:rPr lang="zh-CN" altLang="en-US" sz="1800" dirty="0">
                <a:solidFill>
                  <a:srgbClr val="4B649F"/>
                </a:solidFill>
                <a:sym typeface="微软雅黑" pitchFamily="34" charset="-122"/>
              </a:rPr>
              <a:t>表填写的住宿和餐饮营业额其中项应大于</a:t>
            </a:r>
            <a:r>
              <a:rPr lang="en-US" altLang="zh-CN" sz="1800" dirty="0">
                <a:solidFill>
                  <a:srgbClr val="4B649F"/>
                </a:solidFill>
                <a:sym typeface="微软雅黑" pitchFamily="34" charset="-122"/>
              </a:rPr>
              <a:t>S704</a:t>
            </a:r>
            <a:r>
              <a:rPr lang="zh-CN" altLang="en-US" sz="1800" dirty="0">
                <a:solidFill>
                  <a:srgbClr val="4B649F"/>
                </a:solidFill>
                <a:sym typeface="微软雅黑" pitchFamily="34" charset="-122"/>
              </a:rPr>
              <a:t>表中“通过公共网络实现的客房收入”、“通过公共网络实现的餐费收入”的数值。</a:t>
            </a:r>
            <a:endParaRPr lang="zh-CN" altLang="en-US" sz="1800" dirty="0">
              <a:solidFill>
                <a:srgbClr val="4B649F"/>
              </a:solidFill>
              <a:latin typeface="Arial" panose="02080604020202020204" pitchFamily="34" charset="0"/>
              <a:ea typeface="微软雅黑" pitchFamily="34" charset="-122"/>
            </a:endParaRPr>
          </a:p>
          <a:p>
            <a:pPr indent="457200" algn="just">
              <a:lnSpc>
                <a:spcPts val="3000"/>
              </a:lnSpc>
            </a:pPr>
            <a:r>
              <a:rPr lang="zh-CN" altLang="en-US" sz="1800" dirty="0">
                <a:solidFill>
                  <a:srgbClr val="4B649F"/>
                </a:solidFill>
                <a:latin typeface="Arial" panose="02080604020202020204" pitchFamily="34" charset="0"/>
                <a:ea typeface="微软雅黑" pitchFamily="34" charset="-122"/>
              </a:rPr>
              <a:t>指标15测算结果如小于本单位在“限额以上住宿和餐饮业经营情况”（S704表）中填报的“通过公共网络实现的客房收入”，指标16测算结果如小于“通过公共网络实现的餐费收入”，则以其中较大者填报。营业额均含增值税。</a:t>
            </a:r>
            <a:endParaRPr lang="en-US" altLang="zh-CN" sz="1800" dirty="0">
              <a:solidFill>
                <a:srgbClr val="4B649F"/>
              </a:solidFill>
              <a:latin typeface="Arial" panose="02080604020202020204" pitchFamily="34" charset="0"/>
              <a:ea typeface="微软雅黑" pitchFamily="34" charset="-122"/>
              <a:sym typeface="微软雅黑"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437515" y="1202055"/>
            <a:ext cx="4410710" cy="418465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p>
            <a:pPr indent="457200" algn="just">
              <a:lnSpc>
                <a:spcPts val="3600"/>
              </a:lnSpc>
            </a:pPr>
            <a:r>
              <a:rPr lang="zh-CN" altLang="en-US" sz="2000" b="1" strike="noStrike" noProof="1" dirty="0">
                <a:solidFill>
                  <a:srgbClr val="4B649F"/>
                </a:solidFill>
                <a:latin typeface="Arial" panose="02080604020202020204" pitchFamily="34" charset="0"/>
                <a:ea typeface="微软雅黑" pitchFamily="34" charset="-122"/>
                <a:sym typeface="+mn-ea"/>
              </a:rPr>
              <a:t>企业法人主要经济指标（</a:t>
            </a:r>
            <a:r>
              <a:rPr lang="en-US" altLang="en-US" sz="2000" b="1" strike="noStrike" noProof="1" dirty="0">
                <a:solidFill>
                  <a:srgbClr val="4B649F"/>
                </a:solidFill>
                <a:latin typeface="Arial" panose="02080604020202020204" pitchFamily="34" charset="0"/>
                <a:ea typeface="微软雅黑" pitchFamily="34" charset="-122"/>
                <a:sym typeface="+mn-ea"/>
              </a:rPr>
              <a:t>7</a:t>
            </a:r>
            <a:r>
              <a:rPr lang="en-US" altLang="zh-CN" sz="2000" b="1" strike="noStrike" noProof="1" dirty="0">
                <a:solidFill>
                  <a:srgbClr val="4B649F"/>
                </a:solidFill>
                <a:latin typeface="Arial" panose="02080604020202020204" pitchFamily="34" charset="0"/>
                <a:ea typeface="微软雅黑" pitchFamily="34" charset="-122"/>
                <a:sym typeface="+mn-ea"/>
              </a:rPr>
              <a:t>11-3</a:t>
            </a:r>
            <a:r>
              <a:rPr lang="zh-CN" altLang="en-US" sz="2000" b="1" strike="noStrike" noProof="1" dirty="0">
                <a:solidFill>
                  <a:srgbClr val="4B649F"/>
                </a:solidFill>
                <a:latin typeface="Arial" panose="02080604020202020204" pitchFamily="34" charset="0"/>
                <a:ea typeface="微软雅黑" pitchFamily="34" charset="-122"/>
                <a:sym typeface="+mn-ea"/>
              </a:rPr>
              <a:t>表）</a:t>
            </a:r>
            <a:endParaRPr lang="zh-CN" altLang="en-US" sz="2000" b="1" strike="noStrike" noProof="1" dirty="0">
              <a:solidFill>
                <a:srgbClr val="4B649F"/>
              </a:solidFill>
              <a:latin typeface="Arial" panose="02080604020202020204" pitchFamily="34" charset="0"/>
              <a:ea typeface="微软雅黑" pitchFamily="34" charset="-122"/>
              <a:sym typeface="+mn-ea"/>
            </a:endParaRPr>
          </a:p>
          <a:p>
            <a:pPr indent="457200" algn="just">
              <a:lnSpc>
                <a:spcPts val="3600"/>
              </a:lnSpc>
            </a:pPr>
            <a:r>
              <a:rPr lang="en-US" altLang="zh-CN" sz="2000" dirty="0">
                <a:solidFill>
                  <a:srgbClr val="4B649F"/>
                </a:solidFill>
                <a:latin typeface="Arial" panose="02080604020202020204" pitchFamily="34" charset="0"/>
                <a:ea typeface="微软雅黑" pitchFamily="34" charset="-122"/>
                <a:sym typeface="+mn-ea"/>
              </a:rPr>
              <a:t>1.</a:t>
            </a:r>
            <a:r>
              <a:rPr lang="zh-CN" altLang="en-US" sz="2000" dirty="0">
                <a:solidFill>
                  <a:srgbClr val="4B649F"/>
                </a:solidFill>
                <a:latin typeface="Arial" panose="02080604020202020204" pitchFamily="34" charset="0"/>
                <a:ea typeface="微软雅黑" pitchFamily="34" charset="-122"/>
                <a:sym typeface="+mn-ea"/>
              </a:rPr>
              <a:t>所有企业填报部分</a:t>
            </a:r>
            <a:endParaRPr lang="zh-CN" altLang="en-US" sz="2000" dirty="0">
              <a:solidFill>
                <a:srgbClr val="4B649F"/>
              </a:solidFill>
              <a:latin typeface="Arial" panose="02080604020202020204" pitchFamily="34" charset="0"/>
              <a:ea typeface="微软雅黑" pitchFamily="34" charset="-122"/>
              <a:sym typeface="+mn-ea"/>
            </a:endParaRPr>
          </a:p>
          <a:p>
            <a:pPr indent="457200" algn="just">
              <a:lnSpc>
                <a:spcPts val="3600"/>
              </a:lnSpc>
            </a:pPr>
            <a:r>
              <a:rPr lang="zh-CN" altLang="en-US" sz="2000" b="1" dirty="0">
                <a:solidFill>
                  <a:srgbClr val="4B649F"/>
                </a:solidFill>
                <a:latin typeface="Arial" panose="02080604020202020204" pitchFamily="34" charset="0"/>
                <a:ea typeface="微软雅黑" pitchFamily="34" charset="-122"/>
                <a:sym typeface="+mn-ea"/>
              </a:rPr>
              <a:t>变化情况：</a:t>
            </a:r>
            <a:endParaRPr lang="zh-CN" altLang="en-US" sz="2000" strike="noStrike" noProof="1" dirty="0">
              <a:solidFill>
                <a:srgbClr val="4B649F"/>
              </a:solidFill>
              <a:latin typeface="Arial" panose="02080604020202020204" pitchFamily="34" charset="0"/>
              <a:ea typeface="微软雅黑" pitchFamily="34" charset="-122"/>
            </a:endParaRPr>
          </a:p>
          <a:p>
            <a:pPr indent="457200" algn="just">
              <a:lnSpc>
                <a:spcPts val="3600"/>
              </a:lnSpc>
            </a:pPr>
            <a:r>
              <a:rPr lang="zh-CN" altLang="en-US" sz="2000" strike="noStrike" noProof="1" dirty="0">
                <a:solidFill>
                  <a:srgbClr val="4B649F"/>
                </a:solidFill>
                <a:latin typeface="Arial" panose="02080604020202020204" pitchFamily="34" charset="0"/>
                <a:ea typeface="微软雅黑" pitchFamily="34" charset="-122"/>
              </a:rPr>
              <a:t>新增指标10个，其中资产负债类3个，损益类7个。</a:t>
            </a:r>
            <a:endParaRPr lang="zh-CN" altLang="en-US" sz="2000" strike="noStrike" noProof="1" dirty="0">
              <a:solidFill>
                <a:srgbClr val="4B649F"/>
              </a:solidFill>
              <a:latin typeface="Arial" panose="02080604020202020204" pitchFamily="34" charset="0"/>
              <a:ea typeface="微软雅黑" pitchFamily="34" charset="-122"/>
            </a:endParaRPr>
          </a:p>
          <a:p>
            <a:pPr indent="457200" algn="just">
              <a:lnSpc>
                <a:spcPts val="3600"/>
              </a:lnSpc>
            </a:pPr>
            <a:r>
              <a:rPr lang="zh-CN" altLang="en-US" sz="2000" strike="noStrike" noProof="1" dirty="0">
                <a:solidFill>
                  <a:srgbClr val="4B649F"/>
                </a:solidFill>
                <a:latin typeface="Arial" panose="02080604020202020204" pitchFamily="34" charset="0"/>
                <a:ea typeface="微软雅黑" pitchFamily="34" charset="-122"/>
              </a:rPr>
              <a:t>新增“净服务收入”指标设置为仅服务业单位可见，批零住餐单位无需填报。</a:t>
            </a:r>
            <a:endParaRPr lang="zh-CN" altLang="en-US" sz="2000" strike="noStrike" noProof="1" dirty="0">
              <a:solidFill>
                <a:srgbClr val="4B649F"/>
              </a:solidFill>
              <a:latin typeface="Arial" panose="02080604020202020204" pitchFamily="34" charset="0"/>
              <a:ea typeface="微软雅黑" pitchFamily="34" charset="-122"/>
            </a:endParaRPr>
          </a:p>
        </p:txBody>
      </p:sp>
      <p:graphicFrame>
        <p:nvGraphicFramePr>
          <p:cNvPr id="32775" name="表格 32774"/>
          <p:cNvGraphicFramePr/>
          <p:nvPr/>
        </p:nvGraphicFramePr>
        <p:xfrm>
          <a:off x="5470525" y="809625"/>
          <a:ext cx="5402263" cy="5705475"/>
        </p:xfrm>
        <a:graphic>
          <a:graphicData uri="http://schemas.openxmlformats.org/drawingml/2006/table">
            <a:tbl>
              <a:tblPr/>
              <a:tblGrid>
                <a:gridCol w="2701925"/>
                <a:gridCol w="793750"/>
                <a:gridCol w="795338"/>
                <a:gridCol w="1111250"/>
              </a:tblGrid>
              <a:tr h="225425">
                <a:tc gridSpan="4">
                  <a:txBody>
                    <a:bodyPr/>
                    <a:p>
                      <a:pPr lvl="0" algn="ctr">
                        <a:buSzTx/>
                        <a:buNone/>
                      </a:pPr>
                      <a:r>
                        <a:rPr lang="en-US" altLang="zh-CN" sz="1000" b="1">
                          <a:solidFill>
                            <a:srgbClr val="000000"/>
                          </a:solidFill>
                          <a:latin typeface="宋体" charset="0"/>
                          <a:ea typeface="微软雅黑" pitchFamily="34" charset="-122"/>
                        </a:rPr>
                        <a:t>一、</a:t>
                      </a:r>
                      <a:r>
                        <a:rPr lang="en-US" altLang="zh-CN" sz="1000" b="1">
                          <a:solidFill>
                            <a:srgbClr val="000000"/>
                          </a:solidFill>
                          <a:latin typeface="Nimbus Roman No9 L" charset="0"/>
                          <a:ea typeface="微软雅黑" pitchFamily="34" charset="-122"/>
                        </a:rPr>
                        <a:t>资产负债类（所有单位填报）</a:t>
                      </a:r>
                      <a:endParaRPr lang="en-US" altLang="en-US" sz="1000" b="1">
                        <a:solidFill>
                          <a:srgbClr val="000000"/>
                        </a:solidFill>
                        <a:latin typeface="宋体" charset="0"/>
                        <a:ea typeface="宋体" charset="0"/>
                      </a:endParaRPr>
                    </a:p>
                  </a:txBody>
                  <a:tcPr marL="68580" marR="68580" marT="0" marB="0" anchor="ctr" anchorCtr="false">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85738">
                <a:tc>
                  <a:txBody>
                    <a:bodyPr/>
                    <a:p>
                      <a:pPr lvl="0" algn="ctr">
                        <a:buSzTx/>
                        <a:buNone/>
                      </a:pPr>
                      <a:r>
                        <a:rPr lang="en-US" altLang="zh-CN" sz="1000">
                          <a:solidFill>
                            <a:srgbClr val="000000"/>
                          </a:solidFill>
                          <a:latin typeface="Nimbus Roman No9 L" charset="0"/>
                          <a:ea typeface="微软雅黑" pitchFamily="34" charset="-122"/>
                        </a:rPr>
                        <a:t>指标名称</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计量单位</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代码</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本年</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7325">
                <a:tc>
                  <a:txBody>
                    <a:bodyPr/>
                    <a:p>
                      <a:pPr lvl="0" algn="ctr">
                        <a:buSzTx/>
                        <a:buNone/>
                      </a:pPr>
                      <a:r>
                        <a:rPr lang="en-US" altLang="zh-CN" sz="1000">
                          <a:solidFill>
                            <a:srgbClr val="000000"/>
                          </a:solidFill>
                          <a:latin typeface="Nimbus Roman No9 L" charset="0"/>
                          <a:ea typeface="微软雅黑" pitchFamily="34" charset="-122"/>
                        </a:rPr>
                        <a:t>甲</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sym typeface="+mn-ea"/>
                        </a:rPr>
                        <a:t>1</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7325">
                <a:tc>
                  <a:txBody>
                    <a:bodyPr/>
                    <a:p>
                      <a:pPr lvl="0">
                        <a:buSzTx/>
                        <a:buNone/>
                      </a:pPr>
                      <a:r>
                        <a:rPr lang="en-US" altLang="zh-CN" sz="1000">
                          <a:solidFill>
                            <a:srgbClr val="000000"/>
                          </a:solidFill>
                          <a:latin typeface="Nimbus Roman No9 L" charset="0"/>
                          <a:ea typeface="微软雅黑" pitchFamily="34" charset="-122"/>
                        </a:rPr>
                        <a:t>资产总计</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01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185737">
                <a:tc>
                  <a:txBody>
                    <a:bodyPr/>
                    <a:p>
                      <a:pPr lvl="0">
                        <a:buSzTx/>
                        <a:buNone/>
                      </a:pPr>
                      <a:r>
                        <a:rPr lang="en-US" altLang="zh-CN" sz="1000">
                          <a:solidFill>
                            <a:srgbClr val="000000"/>
                          </a:solidFill>
                          <a:latin typeface="Nimbus Roman No9 L" charset="0"/>
                          <a:ea typeface="微软雅黑" pitchFamily="34" charset="-122"/>
                        </a:rPr>
                        <a:t>    </a:t>
                      </a:r>
                      <a:r>
                        <a:rPr lang="en-US" altLang="zh-CN" sz="1000">
                          <a:solidFill>
                            <a:srgbClr val="C00000"/>
                          </a:solidFill>
                          <a:latin typeface="Nimbus Roman No9 L" charset="0"/>
                          <a:ea typeface="微软雅黑" pitchFamily="34" charset="-122"/>
                        </a:rPr>
                        <a:t>其中：</a:t>
                      </a:r>
                      <a:r>
                        <a:rPr lang="en-US" altLang="zh-CN" sz="1000">
                          <a:solidFill>
                            <a:srgbClr val="C00000"/>
                          </a:solidFill>
                          <a:latin typeface="宋体" charset="0"/>
                          <a:ea typeface="微软雅黑" pitchFamily="34" charset="-122"/>
                        </a:rPr>
                        <a:t>应收账款</a:t>
                      </a:r>
                      <a:endParaRPr lang="en-US" altLang="zh-CN" sz="1000">
                        <a:solidFill>
                          <a:srgbClr val="C00000"/>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02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7325">
                <a:tc>
                  <a:txBody>
                    <a:bodyPr/>
                    <a:p>
                      <a:pPr lvl="0">
                        <a:buSzTx/>
                        <a:buNone/>
                      </a:pPr>
                      <a:r>
                        <a:rPr lang="en-US" altLang="zh-CN" sz="1000">
                          <a:solidFill>
                            <a:srgbClr val="000000"/>
                          </a:solidFill>
                          <a:latin typeface="Nimbus Roman No9 L" charset="0"/>
                          <a:ea typeface="微软雅黑" pitchFamily="34" charset="-122"/>
                        </a:rPr>
                        <a:t>                年末存货</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03</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7325">
                <a:tc>
                  <a:txBody>
                    <a:bodyPr/>
                    <a:p>
                      <a:pPr lvl="0" algn="l">
                        <a:buClrTx/>
                        <a:buSzTx/>
                        <a:buFontTx/>
                        <a:buNone/>
                      </a:pPr>
                      <a:r>
                        <a:rPr lang="en-US" altLang="zh-CN" sz="1000">
                          <a:solidFill>
                            <a:srgbClr val="C00000"/>
                          </a:solidFill>
                          <a:latin typeface="Nimbus Roman No9 L" charset="0"/>
                          <a:ea typeface="微软雅黑" pitchFamily="34" charset="-122"/>
                        </a:rPr>
                        <a:t>                    其中：产成品</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04</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7325">
                <a:tc>
                  <a:txBody>
                    <a:bodyPr/>
                    <a:p>
                      <a:pPr lvl="0">
                        <a:buSzTx/>
                        <a:buNone/>
                      </a:pPr>
                      <a:r>
                        <a:rPr lang="en-US" altLang="zh-CN" sz="1000">
                          <a:solidFill>
                            <a:srgbClr val="000000"/>
                          </a:solidFill>
                          <a:latin typeface="Nimbus Roman No9 L" charset="0"/>
                          <a:ea typeface="微软雅黑" pitchFamily="34" charset="-122"/>
                        </a:rPr>
                        <a:t>                固定资产净值</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05</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7325">
                <a:tc>
                  <a:txBody>
                    <a:bodyPr/>
                    <a:p>
                      <a:pPr lvl="0">
                        <a:buSzTx/>
                        <a:buNone/>
                      </a:pPr>
                      <a:r>
                        <a:rPr lang="en-US" altLang="zh-CN" sz="1000">
                          <a:solidFill>
                            <a:srgbClr val="000000"/>
                          </a:solidFill>
                          <a:latin typeface="Nimbus Roman No9 L" charset="0"/>
                          <a:ea typeface="微软雅黑" pitchFamily="34" charset="-122"/>
                        </a:rPr>
                        <a:t>                在建工程</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06</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5738">
                <a:tc>
                  <a:txBody>
                    <a:bodyPr/>
                    <a:p>
                      <a:pPr lvl="0" algn="l">
                        <a:buClrTx/>
                        <a:buSzTx/>
                        <a:buFontTx/>
                        <a:buNone/>
                      </a:pPr>
                      <a:r>
                        <a:rPr lang="en-US" altLang="zh-CN" sz="1000">
                          <a:solidFill>
                            <a:srgbClr val="C00000"/>
                          </a:solidFill>
                          <a:latin typeface="Nimbus Roman No9 L" charset="0"/>
                          <a:ea typeface="微软雅黑" pitchFamily="34" charset="-122"/>
                        </a:rPr>
                        <a:t>固定资产原值</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07</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7325">
                <a:tc>
                  <a:txBody>
                    <a:bodyPr/>
                    <a:p>
                      <a:pPr lvl="0">
                        <a:buSzTx/>
                        <a:buNone/>
                      </a:pPr>
                      <a:r>
                        <a:rPr lang="en-US" altLang="zh-CN" sz="1000">
                          <a:solidFill>
                            <a:srgbClr val="000000"/>
                          </a:solidFill>
                          <a:latin typeface="Nimbus Roman No9 L" charset="0"/>
                          <a:ea typeface="微软雅黑" pitchFamily="34" charset="-122"/>
                        </a:rPr>
                        <a:t>负债合计</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08</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7325">
                <a:tc>
                  <a:txBody>
                    <a:bodyPr/>
                    <a:p>
                      <a:pPr lvl="0">
                        <a:buSzTx/>
                        <a:buNone/>
                      </a:pPr>
                      <a:r>
                        <a:rPr lang="en-US" altLang="zh-CN" sz="1000">
                          <a:latin typeface="Nimbus Roman No9 L" charset="0"/>
                          <a:ea typeface="微软雅黑" pitchFamily="34" charset="-122"/>
                        </a:rPr>
                        <a:t>年初存货</a:t>
                      </a:r>
                      <a:endParaRPr lang="en-US" altLang="en-US" sz="1000">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09</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5420">
                <a:tc>
                  <a:txBody>
                    <a:bodyPr/>
                    <a:p>
                      <a:pPr lvl="0">
                        <a:buSzTx/>
                        <a:buNone/>
                      </a:pPr>
                      <a:r>
                        <a:rPr lang="en-US" altLang="zh-CN" sz="1000">
                          <a:solidFill>
                            <a:srgbClr val="000000"/>
                          </a:solidFill>
                          <a:latin typeface="Nimbus Roman No9 L" charset="0"/>
                          <a:ea typeface="微软雅黑" pitchFamily="34" charset="-122"/>
                        </a:rPr>
                        <a:t>本年折旧</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w="12700">
                      <a:solidFill>
                        <a:schemeClr val="tx1"/>
                      </a:solidFill>
                      <a:prstDash val="soli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a:solidFill>
                        <a:schemeClr val="tx1"/>
                      </a:solidFill>
                      <a:prstDash val="soli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10</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a:solidFill>
                        <a:schemeClr val="tx1"/>
                      </a:solidFill>
                      <a:prstDash val="soli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w="12700">
                      <a:solidFill>
                        <a:schemeClr val="tx1"/>
                      </a:solidFill>
                      <a:prstDash val="solid"/>
                    </a:lnB>
                    <a:lnTlToBr>
                      <a:noFill/>
                    </a:lnTlToBr>
                    <a:lnBlToTr>
                      <a:noFill/>
                    </a:lnBlToTr>
                    <a:noFill/>
                  </a:tcPr>
                </a:tc>
              </a:tr>
              <a:tr h="225425">
                <a:tc gridSpan="4">
                  <a:txBody>
                    <a:bodyPr/>
                    <a:p>
                      <a:pPr lvl="0" algn="ctr">
                        <a:buSzTx/>
                        <a:buNone/>
                      </a:pPr>
                      <a:r>
                        <a:rPr lang="en-US" altLang="zh-CN" sz="1000" b="1">
                          <a:solidFill>
                            <a:srgbClr val="000000"/>
                          </a:solidFill>
                          <a:latin typeface="宋体" charset="0"/>
                          <a:ea typeface="微软雅黑" pitchFamily="34" charset="-122"/>
                        </a:rPr>
                        <a:t>二、</a:t>
                      </a:r>
                      <a:r>
                        <a:rPr lang="en-US" altLang="zh-CN" sz="1000" b="1">
                          <a:solidFill>
                            <a:srgbClr val="000000"/>
                          </a:solidFill>
                          <a:latin typeface="Nimbus Roman No9 L" charset="0"/>
                          <a:ea typeface="微软雅黑" pitchFamily="34" charset="-122"/>
                        </a:rPr>
                        <a:t>损益、人工成本及增值税（所有单位填报）</a:t>
                      </a:r>
                      <a:endParaRPr lang="en-US" altLang="en-US" sz="1000" b="1">
                        <a:solidFill>
                          <a:srgbClr val="000000"/>
                        </a:solidFill>
                        <a:latin typeface="宋体" charset="0"/>
                        <a:ea typeface="宋体" charset="0"/>
                      </a:endParaRPr>
                    </a:p>
                  </a:txBody>
                  <a:tcPr marL="68580" marR="68580" marT="0" marB="0" anchor="ctr" anchorCtr="false">
                    <a:lnL cap="flat">
                      <a:noFill/>
                    </a:lnL>
                    <a:lnR cap="flat">
                      <a:noFill/>
                    </a:lnR>
                    <a:lnT w="12700">
                      <a:solidFill>
                        <a:schemeClr val="tx1"/>
                      </a:solidFill>
                      <a:prstDash val="solid"/>
                    </a:lnT>
                    <a:lnB w="12700">
                      <a:solidFill>
                        <a:schemeClr val="tx1"/>
                      </a:solidFill>
                      <a:prstDash val="solid"/>
                    </a:lnB>
                    <a:lnTlToBr>
                      <a:noFill/>
                    </a:lnTlToBr>
                    <a:lnBlToTr>
                      <a:noFill/>
                    </a:lnBlToTr>
                    <a:noFill/>
                  </a:tcPr>
                </a:tc>
                <a:tc hMerge="true">
                  <a:tcPr>
                    <a:lnT w="12700">
                      <a:solidFill>
                        <a:schemeClr val="tx1"/>
                      </a:solidFill>
                      <a:prstDash val="solid"/>
                    </a:lnT>
                    <a:lnB w="12700">
                      <a:solidFill>
                        <a:schemeClr val="tx1"/>
                      </a:solidFill>
                      <a:prstDash val="solid"/>
                    </a:lnB>
                  </a:tcPr>
                </a:tc>
                <a:tc hMerge="true">
                  <a:tcPr>
                    <a:lnT w="12700">
                      <a:solidFill>
                        <a:schemeClr val="tx1"/>
                      </a:solidFill>
                      <a:prstDash val="solid"/>
                    </a:lnT>
                    <a:lnB w="12700">
                      <a:solidFill>
                        <a:schemeClr val="tx1"/>
                      </a:solidFill>
                      <a:prstDash val="solid"/>
                    </a:lnB>
                  </a:tcPr>
                </a:tc>
                <a:tc hMerge="true">
                  <a:tcPr>
                    <a:lnR cap="flat">
                      <a:noFill/>
                    </a:lnR>
                    <a:lnT w="12700">
                      <a:solidFill>
                        <a:schemeClr val="tx1"/>
                      </a:solidFill>
                      <a:prstDash val="solid"/>
                    </a:lnT>
                    <a:lnB w="12700">
                      <a:solidFill>
                        <a:schemeClr val="tx1"/>
                      </a:solidFill>
                      <a:prstDash val="solid"/>
                    </a:lnB>
                  </a:tcPr>
                </a:tc>
              </a:tr>
              <a:tr h="188913">
                <a:tc>
                  <a:txBody>
                    <a:bodyPr/>
                    <a:p>
                      <a:pPr lvl="0" algn="ctr">
                        <a:buSzTx/>
                        <a:buNone/>
                      </a:pPr>
                      <a:r>
                        <a:rPr lang="en-US" altLang="zh-CN" sz="1000">
                          <a:latin typeface="Nimbus Roman No9 L" charset="0"/>
                          <a:ea typeface="微软雅黑" pitchFamily="34" charset="-122"/>
                        </a:rPr>
                        <a:t>指标名称</a:t>
                      </a:r>
                      <a:endParaRPr lang="en-US" altLang="en-US" sz="1000">
                        <a:latin typeface="Nimbus Roman No9 L" charset="0"/>
                        <a:ea typeface="Nimbus Roman No9 L" charset="0"/>
                      </a:endParaRPr>
                    </a:p>
                  </a:txBody>
                  <a:tcPr marL="68580" marR="68580" marT="0" marB="0" anchor="ctr" anchorCtr="false">
                    <a:lnL cap="flat">
                      <a:noFill/>
                    </a:lnL>
                    <a:lnR w="12700">
                      <a:solidFill>
                        <a:schemeClr val="tx1"/>
                      </a:solidFill>
                      <a:prstDash val="solid"/>
                    </a:lnR>
                    <a:lnT w="12700">
                      <a:solidFill>
                        <a:schemeClr val="tx1"/>
                      </a:solidFill>
                      <a:prstDash val="soli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计量单位</a:t>
                      </a:r>
                      <a:endParaRPr lang="en-US" altLang="en-US" sz="1000">
                        <a:solidFill>
                          <a:srgbClr val="000000"/>
                        </a:solidFill>
                        <a:latin typeface="Nimbus Roman No9 L" charset="0"/>
                        <a:ea typeface="Nimbus Roman No9 L" charset="0"/>
                      </a:endParaRPr>
                    </a:p>
                  </a:txBody>
                  <a:tcPr marL="68580" marR="68580" marT="0" marB="0" anchor="ctr" anchorCtr="false">
                    <a:lnL w="12700">
                      <a:solidFill>
                        <a:schemeClr val="tx1"/>
                      </a:solidFill>
                      <a:prstDash val="solid"/>
                    </a:lnL>
                    <a:lnR w="12700">
                      <a:solidFill>
                        <a:schemeClr val="tx1"/>
                      </a:solidFill>
                      <a:prstDash val="solid"/>
                    </a:lnR>
                    <a:lnT w="12700">
                      <a:solidFill>
                        <a:schemeClr val="tx1"/>
                      </a:solidFill>
                      <a:prstDash val="soli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代码</a:t>
                      </a:r>
                      <a:endParaRPr lang="en-US" altLang="en-US" sz="1000">
                        <a:solidFill>
                          <a:srgbClr val="000000"/>
                        </a:solidFill>
                        <a:latin typeface="Nimbus Roman No9 L" charset="0"/>
                        <a:ea typeface="Nimbus Roman No9 L" charset="0"/>
                      </a:endParaRPr>
                    </a:p>
                  </a:txBody>
                  <a:tcPr marL="68580" marR="68580" marT="0" marB="0" anchor="ctr" anchorCtr="false">
                    <a:lnL w="12700">
                      <a:solidFill>
                        <a:schemeClr val="tx1"/>
                      </a:solidFill>
                      <a:prstDash val="solid"/>
                    </a:lnL>
                    <a:lnR w="12700">
                      <a:solidFill>
                        <a:schemeClr val="tx1"/>
                      </a:solidFill>
                      <a:prstDash val="solid"/>
                    </a:lnR>
                    <a:lnT w="12700">
                      <a:solidFill>
                        <a:schemeClr val="tx1"/>
                      </a:solidFill>
                      <a:prstDash val="soli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本年</a:t>
                      </a:r>
                      <a:endParaRPr lang="en-US" altLang="en-US" sz="1000">
                        <a:solidFill>
                          <a:srgbClr val="000000"/>
                        </a:solidFill>
                        <a:latin typeface="Nimbus Roman No9 L" charset="0"/>
                        <a:ea typeface="Nimbus Roman No9 L" charset="0"/>
                      </a:endParaRPr>
                    </a:p>
                  </a:txBody>
                  <a:tcPr marL="68580" marR="68580" marT="0" marB="0" anchor="ctr" anchorCtr="false">
                    <a:lnL w="12700">
                      <a:solidFill>
                        <a:schemeClr val="tx1"/>
                      </a:solidFill>
                      <a:prstDash val="solid"/>
                    </a:lnL>
                    <a:lnR cap="flat">
                      <a:noFill/>
                    </a:lnR>
                    <a:lnT w="12700">
                      <a:solidFill>
                        <a:schemeClr val="tx1"/>
                      </a:solidFill>
                      <a:prstDash val="solid"/>
                    </a:lnT>
                    <a:lnB w="12700" cap="flat" cmpd="sng">
                      <a:solidFill>
                        <a:srgbClr val="080000"/>
                      </a:solidFill>
                      <a:prstDash val="solid"/>
                      <a:headEnd type="none" w="med" len="med"/>
                      <a:tailEnd type="none" w="med" len="med"/>
                    </a:lnB>
                    <a:lnTlToBr>
                      <a:noFill/>
                    </a:lnTlToBr>
                    <a:lnBlToTr>
                      <a:noFill/>
                    </a:lnBlToTr>
                    <a:noFill/>
                  </a:tcPr>
                </a:tc>
              </a:tr>
              <a:tr h="185737">
                <a:tc>
                  <a:txBody>
                    <a:bodyPr/>
                    <a:p>
                      <a:pPr lvl="0" algn="ctr">
                        <a:buSzTx/>
                        <a:buNone/>
                      </a:pPr>
                      <a:r>
                        <a:rPr lang="en-US" altLang="zh-CN" sz="1000">
                          <a:solidFill>
                            <a:srgbClr val="000000"/>
                          </a:solidFill>
                          <a:latin typeface="Nimbus Roman No9 L" charset="0"/>
                          <a:ea typeface="微软雅黑" pitchFamily="34" charset="-122"/>
                        </a:rPr>
                        <a:t>甲</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sym typeface="+mn-ea"/>
                        </a:rPr>
                        <a:t>1</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7325">
                <a:tc>
                  <a:txBody>
                    <a:bodyPr/>
                    <a:p>
                      <a:pPr lvl="0">
                        <a:buSzTx/>
                        <a:buNone/>
                      </a:pPr>
                      <a:r>
                        <a:rPr lang="en-US" altLang="zh-CN" sz="1000">
                          <a:solidFill>
                            <a:srgbClr val="000000"/>
                          </a:solidFill>
                          <a:latin typeface="Nimbus Roman No9 L" charset="0"/>
                          <a:ea typeface="微软雅黑" pitchFamily="34" charset="-122"/>
                        </a:rPr>
                        <a:t>营业收入</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11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187325">
                <a:tc>
                  <a:txBody>
                    <a:bodyPr/>
                    <a:p>
                      <a:pPr lvl="0" algn="l">
                        <a:buClrTx/>
                        <a:buSzTx/>
                        <a:buFontTx/>
                        <a:buNone/>
                      </a:pPr>
                      <a:r>
                        <a:rPr lang="en-US" altLang="zh-CN" sz="1000">
                          <a:solidFill>
                            <a:srgbClr val="FF0000"/>
                          </a:solidFill>
                          <a:latin typeface="宋体" charset="0"/>
                          <a:ea typeface="微软雅黑" pitchFamily="34" charset="-122"/>
                        </a:rPr>
                        <a:t>   </a:t>
                      </a:r>
                      <a:r>
                        <a:rPr lang="en-US" altLang="zh-CN" sz="1000">
                          <a:solidFill>
                            <a:srgbClr val="C00000"/>
                          </a:solidFill>
                          <a:latin typeface="Nimbus Roman No9 L" charset="0"/>
                          <a:ea typeface="微软雅黑" pitchFamily="34" charset="-122"/>
                        </a:rPr>
                        <a:t> 其中：净服务收入</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12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7325">
                <a:tc>
                  <a:txBody>
                    <a:bodyPr/>
                    <a:p>
                      <a:pPr lvl="0">
                        <a:buSzTx/>
                        <a:buNone/>
                      </a:pPr>
                      <a:r>
                        <a:rPr lang="en-US" altLang="zh-CN" sz="1000">
                          <a:solidFill>
                            <a:srgbClr val="000000"/>
                          </a:solidFill>
                          <a:latin typeface="Nimbus Roman No9 L" charset="0"/>
                          <a:ea typeface="微软雅黑" pitchFamily="34" charset="-122"/>
                        </a:rPr>
                        <a:t>营业成本</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13</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5738">
                <a:tc>
                  <a:txBody>
                    <a:bodyPr/>
                    <a:p>
                      <a:pPr lvl="0">
                        <a:buSzTx/>
                        <a:buNone/>
                      </a:pPr>
                      <a:r>
                        <a:rPr lang="en-US" altLang="zh-CN" sz="1000">
                          <a:solidFill>
                            <a:srgbClr val="000000"/>
                          </a:solidFill>
                          <a:latin typeface="Nimbus Roman No9 L" charset="0"/>
                          <a:ea typeface="微软雅黑" pitchFamily="34" charset="-122"/>
                        </a:rPr>
                        <a:t>税金及附加</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14</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7325">
                <a:tc>
                  <a:txBody>
                    <a:bodyPr/>
                    <a:p>
                      <a:pPr lvl="0" algn="l">
                        <a:buClrTx/>
                        <a:buSzTx/>
                        <a:buFontTx/>
                        <a:buNone/>
                      </a:pPr>
                      <a:r>
                        <a:rPr lang="en-US" altLang="zh-CN" sz="1000">
                          <a:solidFill>
                            <a:srgbClr val="C00000"/>
                          </a:solidFill>
                          <a:latin typeface="Nimbus Roman No9 L" charset="0"/>
                          <a:ea typeface="微软雅黑" pitchFamily="34" charset="-122"/>
                        </a:rPr>
                        <a:t>销售费用</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15</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7325">
                <a:tc>
                  <a:txBody>
                    <a:bodyPr/>
                    <a:p>
                      <a:pPr lvl="0" algn="l">
                        <a:buClrTx/>
                        <a:buSzTx/>
                        <a:buFontTx/>
                        <a:buNone/>
                      </a:pPr>
                      <a:r>
                        <a:rPr lang="en-US" altLang="zh-CN" sz="1000">
                          <a:solidFill>
                            <a:srgbClr val="C00000"/>
                          </a:solidFill>
                          <a:latin typeface="Nimbus Roman No9 L" charset="0"/>
                          <a:ea typeface="微软雅黑" pitchFamily="34" charset="-122"/>
                        </a:rPr>
                        <a:t>管理费用</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16</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7325">
                <a:tc>
                  <a:txBody>
                    <a:bodyPr/>
                    <a:p>
                      <a:pPr lvl="0" algn="l">
                        <a:buClrTx/>
                        <a:buSzTx/>
                        <a:buFontTx/>
                        <a:buNone/>
                      </a:pPr>
                      <a:r>
                        <a:rPr lang="en-US" altLang="zh-CN" sz="1000">
                          <a:solidFill>
                            <a:srgbClr val="C00000"/>
                          </a:solidFill>
                          <a:latin typeface="Nimbus Roman No9 L" charset="0"/>
                          <a:ea typeface="微软雅黑" pitchFamily="34" charset="-122"/>
                        </a:rPr>
                        <a:t>研发费用</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17</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5737">
                <a:tc>
                  <a:txBody>
                    <a:bodyPr/>
                    <a:p>
                      <a:pPr lvl="0" algn="l">
                        <a:buClrTx/>
                        <a:buSzTx/>
                        <a:buFontTx/>
                        <a:buNone/>
                      </a:pPr>
                      <a:r>
                        <a:rPr lang="en-US" altLang="zh-CN" sz="1000">
                          <a:solidFill>
                            <a:srgbClr val="C00000"/>
                          </a:solidFill>
                          <a:latin typeface="Nimbus Roman No9 L" charset="0"/>
                          <a:ea typeface="微软雅黑" pitchFamily="34" charset="-122"/>
                        </a:rPr>
                        <a:t>财务费用</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18</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7325">
                <a:tc>
                  <a:txBody>
                    <a:bodyPr/>
                    <a:p>
                      <a:pPr lvl="0" algn="l">
                        <a:buClrTx/>
                        <a:buSzTx/>
                        <a:buFontTx/>
                        <a:buNone/>
                      </a:pPr>
                      <a:r>
                        <a:rPr lang="en-US" altLang="zh-CN" sz="1000">
                          <a:solidFill>
                            <a:srgbClr val="C00000"/>
                          </a:solidFill>
                          <a:latin typeface="Nimbus Roman No9 L" charset="0"/>
                          <a:ea typeface="微软雅黑" pitchFamily="34" charset="-122"/>
                        </a:rPr>
                        <a:t>其他收益</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19</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7325">
                <a:tc>
                  <a:txBody>
                    <a:bodyPr/>
                    <a:p>
                      <a:pPr lvl="0">
                        <a:buSzTx/>
                        <a:buNone/>
                      </a:pPr>
                      <a:r>
                        <a:rPr lang="en-US" altLang="zh-CN" sz="1000">
                          <a:solidFill>
                            <a:srgbClr val="000000"/>
                          </a:solidFill>
                          <a:latin typeface="Nimbus Roman No9 L" charset="0"/>
                          <a:ea typeface="微软雅黑" pitchFamily="34" charset="-122"/>
                        </a:rPr>
                        <a:t>投资收益</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20</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7325">
                <a:tc>
                  <a:txBody>
                    <a:bodyPr/>
                    <a:p>
                      <a:pPr lvl="0">
                        <a:buSzTx/>
                        <a:buNone/>
                      </a:pPr>
                      <a:r>
                        <a:rPr lang="en-US" altLang="zh-CN" sz="1000">
                          <a:solidFill>
                            <a:srgbClr val="000000"/>
                          </a:solidFill>
                          <a:latin typeface="Nimbus Roman No9 L" charset="0"/>
                          <a:ea typeface="微软雅黑" pitchFamily="34" charset="-122"/>
                        </a:rPr>
                        <a:t>营业利润</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5738">
                <a:tc>
                  <a:txBody>
                    <a:bodyPr/>
                    <a:p>
                      <a:pPr lvl="0" algn="l">
                        <a:buClrTx/>
                        <a:buSzTx/>
                        <a:buFontTx/>
                        <a:buNone/>
                      </a:pPr>
                      <a:r>
                        <a:rPr lang="en-US" altLang="zh-CN" sz="1000">
                          <a:solidFill>
                            <a:srgbClr val="C00000"/>
                          </a:solidFill>
                          <a:latin typeface="Nimbus Roman No9 L" charset="0"/>
                          <a:ea typeface="微软雅黑" pitchFamily="34" charset="-122"/>
                        </a:rPr>
                        <a:t>利润总额</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宋体" charset="0"/>
                          <a:ea typeface="微软雅黑" pitchFamily="34" charset="-122"/>
                        </a:rPr>
                        <a:t>千元</a:t>
                      </a:r>
                      <a:endParaRPr lang="en-US" altLang="en-US" sz="1000">
                        <a:solidFill>
                          <a:srgbClr val="000000"/>
                        </a:solidFill>
                        <a:latin typeface="宋体" charset="0"/>
                        <a:ea typeface="宋体"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9550">
                <a:tc>
                  <a:txBody>
                    <a:bodyPr/>
                    <a:p>
                      <a:pPr lvl="0">
                        <a:buSzTx/>
                        <a:buNone/>
                      </a:pPr>
                      <a:r>
                        <a:rPr lang="en-US" altLang="zh-CN" sz="1000">
                          <a:solidFill>
                            <a:srgbClr val="000000"/>
                          </a:solidFill>
                          <a:latin typeface="Nimbus Roman No9 L" charset="0"/>
                          <a:ea typeface="微软雅黑" pitchFamily="34" charset="-122"/>
                        </a:rPr>
                        <a:t>应付职工薪酬（本年贷方累计发生额）</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23</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5737">
                <a:tc>
                  <a:txBody>
                    <a:bodyPr/>
                    <a:p>
                      <a:pPr lvl="0">
                        <a:buSzTx/>
                        <a:buNone/>
                      </a:pPr>
                      <a:r>
                        <a:rPr lang="en-US" altLang="zh-CN" sz="1000">
                          <a:solidFill>
                            <a:srgbClr val="000000"/>
                          </a:solidFill>
                          <a:latin typeface="Nimbus Roman No9 L" charset="0"/>
                          <a:ea typeface="微软雅黑" pitchFamily="34" charset="-122"/>
                        </a:rPr>
                        <a:t>应交增值税（本年累计发生额）</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24</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46063" y="709930"/>
            <a:ext cx="4375150" cy="58039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p>
            <a:pPr indent="457200" algn="just">
              <a:lnSpc>
                <a:spcPts val="3400"/>
              </a:lnSpc>
            </a:pPr>
            <a:r>
              <a:rPr lang="en-US" altLang="zh-CN" sz="2000" strike="noStrike" noProof="1" dirty="0">
                <a:solidFill>
                  <a:srgbClr val="4B649F"/>
                </a:solidFill>
                <a:latin typeface="Arial" panose="02080604020202020204" pitchFamily="34" charset="0"/>
                <a:ea typeface="微软雅黑" pitchFamily="34" charset="-122"/>
                <a:sym typeface="+mn-ea"/>
              </a:rPr>
              <a:t>2.</a:t>
            </a:r>
            <a:r>
              <a:rPr lang="zh-CN" altLang="en-US" sz="2000" strike="noStrike" noProof="1" dirty="0">
                <a:solidFill>
                  <a:srgbClr val="4B649F"/>
                </a:solidFill>
                <a:latin typeface="Arial" panose="02080604020202020204" pitchFamily="34" charset="0"/>
                <a:ea typeface="微软雅黑" pitchFamily="34" charset="-122"/>
                <a:sym typeface="+mn-ea"/>
              </a:rPr>
              <a:t>批零住餐经营情况部分</a:t>
            </a:r>
            <a:endParaRPr lang="zh-CN" altLang="en-US" sz="2000" strike="noStrike" noProof="1" dirty="0">
              <a:solidFill>
                <a:srgbClr val="4B649F"/>
              </a:solidFill>
              <a:latin typeface="Arial" panose="02080604020202020204" pitchFamily="34" charset="0"/>
              <a:ea typeface="微软雅黑" pitchFamily="34" charset="-122"/>
              <a:sym typeface="+mn-ea"/>
            </a:endParaRPr>
          </a:p>
          <a:p>
            <a:pPr indent="457200" algn="just">
              <a:lnSpc>
                <a:spcPts val="3400"/>
              </a:lnSpc>
            </a:pPr>
            <a:r>
              <a:rPr lang="zh-CN" altLang="en-US" sz="2000" b="1" dirty="0">
                <a:solidFill>
                  <a:srgbClr val="4B649F"/>
                </a:solidFill>
                <a:latin typeface="Arial" panose="02080604020202020204" pitchFamily="34" charset="0"/>
                <a:ea typeface="微软雅黑" pitchFamily="34" charset="-122"/>
                <a:sym typeface="+mn-ea"/>
              </a:rPr>
              <a:t>（</a:t>
            </a:r>
            <a:r>
              <a:rPr lang="en-US" altLang="zh-CN" sz="2000" b="1" dirty="0">
                <a:solidFill>
                  <a:srgbClr val="4B649F"/>
                </a:solidFill>
                <a:latin typeface="Arial" panose="02080604020202020204" pitchFamily="34" charset="0"/>
                <a:ea typeface="微软雅黑" pitchFamily="34" charset="-122"/>
                <a:sym typeface="+mn-ea"/>
              </a:rPr>
              <a:t>1</a:t>
            </a:r>
            <a:r>
              <a:rPr lang="zh-CN" altLang="en-US" sz="2000" b="1" dirty="0">
                <a:solidFill>
                  <a:srgbClr val="4B649F"/>
                </a:solidFill>
                <a:latin typeface="Arial" panose="02080604020202020204" pitchFamily="34" charset="0"/>
                <a:ea typeface="微软雅黑" pitchFamily="34" charset="-122"/>
                <a:sym typeface="+mn-ea"/>
              </a:rPr>
              <a:t>）变化情况：</a:t>
            </a:r>
            <a:endParaRPr lang="zh-CN" altLang="en-US" sz="2000" strike="noStrike" noProof="1" dirty="0">
              <a:solidFill>
                <a:srgbClr val="4B649F"/>
              </a:solidFill>
              <a:latin typeface="Arial" panose="02080604020202020204" pitchFamily="34" charset="0"/>
              <a:ea typeface="微软雅黑" pitchFamily="34" charset="-122"/>
            </a:endParaRPr>
          </a:p>
          <a:p>
            <a:pPr indent="457200" algn="just">
              <a:lnSpc>
                <a:spcPts val="3400"/>
              </a:lnSpc>
            </a:pPr>
            <a:r>
              <a:rPr lang="zh-CN" altLang="en-US" sz="2000" b="1" strike="noStrike" noProof="1" dirty="0">
                <a:solidFill>
                  <a:srgbClr val="4B649F"/>
                </a:solidFill>
                <a:latin typeface="Arial" panose="02080604020202020204" pitchFamily="34" charset="0"/>
                <a:ea typeface="微软雅黑" pitchFamily="34" charset="-122"/>
              </a:rPr>
              <a:t>新增：</a:t>
            </a:r>
            <a:r>
              <a:rPr lang="zh-CN" altLang="en-US" sz="2000" strike="noStrike" noProof="1" dirty="0">
                <a:solidFill>
                  <a:srgbClr val="4B649F"/>
                </a:solidFill>
                <a:latin typeface="Arial" panose="02080604020202020204" pitchFamily="34" charset="0"/>
                <a:ea typeface="微软雅黑" pitchFamily="34" charset="-122"/>
              </a:rPr>
              <a:t>批零单位新增</a:t>
            </a:r>
            <a:r>
              <a:rPr lang="zh-CN" altLang="en-US" sz="2000" strike="noStrike" noProof="1" dirty="0">
                <a:solidFill>
                  <a:srgbClr val="C00000"/>
                </a:solidFill>
                <a:latin typeface="Arial" panose="02080604020202020204" pitchFamily="34" charset="0"/>
                <a:ea typeface="微软雅黑" pitchFamily="34" charset="-122"/>
                <a:sym typeface="+mn-ea"/>
              </a:rPr>
              <a:t>“通过公共网络实现的零售额”</a:t>
            </a:r>
            <a:r>
              <a:rPr lang="zh-CN" altLang="en-US" sz="2000" strike="noStrike" noProof="1" dirty="0">
                <a:solidFill>
                  <a:srgbClr val="4B649F"/>
                </a:solidFill>
                <a:latin typeface="Arial" panose="02080604020202020204" pitchFamily="34" charset="0"/>
                <a:ea typeface="微软雅黑" pitchFamily="34" charset="-122"/>
                <a:sym typeface="+mn-ea"/>
              </a:rPr>
              <a:t>指标，新增</a:t>
            </a:r>
            <a:r>
              <a:rPr lang="zh-CN" altLang="en-US" sz="2000" strike="noStrike" noProof="1" dirty="0">
                <a:solidFill>
                  <a:srgbClr val="C00000"/>
                </a:solidFill>
                <a:latin typeface="Arial" panose="02080604020202020204" pitchFamily="34" charset="0"/>
                <a:ea typeface="微软雅黑" pitchFamily="34" charset="-122"/>
              </a:rPr>
              <a:t>商品分类零售额分组</a:t>
            </a:r>
            <a:r>
              <a:rPr lang="zh-CN" altLang="en-US" sz="2000" strike="noStrike" noProof="1" dirty="0">
                <a:solidFill>
                  <a:srgbClr val="4B649F"/>
                </a:solidFill>
                <a:latin typeface="Arial" panose="02080604020202020204" pitchFamily="34" charset="0"/>
                <a:ea typeface="微软雅黑" pitchFamily="34" charset="-122"/>
              </a:rPr>
              <a:t>；住餐单位新增</a:t>
            </a:r>
            <a:r>
              <a:rPr lang="zh-CN" altLang="en-US" sz="2000" strike="noStrike" noProof="1" dirty="0">
                <a:solidFill>
                  <a:srgbClr val="C00000"/>
                </a:solidFill>
                <a:latin typeface="Arial" panose="02080604020202020204" pitchFamily="34" charset="0"/>
                <a:ea typeface="微软雅黑" pitchFamily="34" charset="-122"/>
                <a:sym typeface="+mn-ea"/>
              </a:rPr>
              <a:t>“通过公共网络实现的客房收入”和</a:t>
            </a:r>
            <a:r>
              <a:rPr lang="zh-CN" altLang="en-US" sz="2000" strike="noStrike" noProof="1" dirty="0">
                <a:solidFill>
                  <a:srgbClr val="C00000"/>
                </a:solidFill>
                <a:latin typeface="Arial" panose="02080604020202020204" pitchFamily="34" charset="0"/>
                <a:ea typeface="微软雅黑" pitchFamily="34" charset="-122"/>
              </a:rPr>
              <a:t>“通过公共网络实现的餐费收入”</a:t>
            </a:r>
            <a:r>
              <a:rPr lang="zh-CN" altLang="en-US" sz="2000" strike="noStrike" noProof="1" dirty="0">
                <a:solidFill>
                  <a:srgbClr val="4B649F"/>
                </a:solidFill>
                <a:latin typeface="Arial" panose="02080604020202020204" pitchFamily="34" charset="0"/>
                <a:ea typeface="微软雅黑" pitchFamily="34" charset="-122"/>
              </a:rPr>
              <a:t>指标。</a:t>
            </a:r>
            <a:endParaRPr lang="zh-CN" altLang="en-US" sz="2000" strike="noStrike" noProof="1" dirty="0">
              <a:solidFill>
                <a:srgbClr val="4B649F"/>
              </a:solidFill>
              <a:latin typeface="Arial" panose="02080604020202020204" pitchFamily="34" charset="0"/>
              <a:ea typeface="微软雅黑" pitchFamily="34" charset="-122"/>
            </a:endParaRPr>
          </a:p>
          <a:p>
            <a:pPr indent="457200" algn="just">
              <a:lnSpc>
                <a:spcPts val="3400"/>
              </a:lnSpc>
            </a:pPr>
            <a:r>
              <a:rPr lang="zh-CN" altLang="en-US" sz="2000" b="1" strike="noStrike" noProof="1" dirty="0">
                <a:solidFill>
                  <a:srgbClr val="4B649F"/>
                </a:solidFill>
                <a:latin typeface="Arial" panose="02080604020202020204" pitchFamily="34" charset="0"/>
                <a:ea typeface="微软雅黑" pitchFamily="34" charset="-122"/>
              </a:rPr>
              <a:t>删除：</a:t>
            </a:r>
            <a:r>
              <a:rPr lang="zh-CN" altLang="en-US" sz="2000" strike="noStrike" noProof="1" dirty="0">
                <a:solidFill>
                  <a:srgbClr val="4B649F"/>
                </a:solidFill>
                <a:latin typeface="Arial" panose="02080604020202020204" pitchFamily="34" charset="0"/>
                <a:ea typeface="微软雅黑" pitchFamily="34" charset="-122"/>
                <a:sym typeface="+mn-ea"/>
              </a:rPr>
              <a:t>住餐单位删除“通过公共网络实现的营业额”指标</a:t>
            </a:r>
            <a:r>
              <a:rPr lang="zh-CN" altLang="en-US" sz="2000" strike="noStrike" noProof="1" dirty="0">
                <a:solidFill>
                  <a:srgbClr val="4B649F"/>
                </a:solidFill>
                <a:latin typeface="Arial" panose="02080604020202020204" pitchFamily="34" charset="0"/>
                <a:ea typeface="微软雅黑" pitchFamily="34" charset="-122"/>
              </a:rPr>
              <a:t>。</a:t>
            </a:r>
            <a:endParaRPr lang="zh-CN" altLang="en-US" sz="2000" strike="noStrike" noProof="1" dirty="0">
              <a:solidFill>
                <a:srgbClr val="4B649F"/>
              </a:solidFill>
              <a:latin typeface="Arial" panose="02080604020202020204" pitchFamily="34" charset="0"/>
              <a:ea typeface="微软雅黑" pitchFamily="34" charset="-122"/>
            </a:endParaRPr>
          </a:p>
          <a:p>
            <a:pPr indent="457200" algn="just">
              <a:lnSpc>
                <a:spcPts val="3400"/>
              </a:lnSpc>
              <a:buClrTx/>
              <a:buSzTx/>
              <a:buNone/>
            </a:pPr>
            <a:r>
              <a:rPr lang="zh-CN" altLang="en-US" sz="2000" b="1" strike="noStrike" noProof="1" dirty="0">
                <a:solidFill>
                  <a:srgbClr val="4B649F"/>
                </a:solidFill>
                <a:latin typeface="Arial" panose="02080604020202020204" pitchFamily="34" charset="0"/>
                <a:ea typeface="微软雅黑" pitchFamily="34" charset="-122"/>
              </a:rPr>
              <a:t>修改：</a:t>
            </a:r>
            <a:r>
              <a:rPr lang="zh-CN" altLang="en-US" sz="2000" strike="noStrike" noProof="1" dirty="0">
                <a:solidFill>
                  <a:srgbClr val="4B649F"/>
                </a:solidFill>
                <a:latin typeface="Arial" panose="02080604020202020204" pitchFamily="34" charset="0"/>
                <a:ea typeface="微软雅黑" pitchFamily="34" charset="-122"/>
              </a:rPr>
              <a:t>与四经普相比，将</a:t>
            </a:r>
            <a:r>
              <a:rPr lang="zh-CN" altLang="en-US" sz="2000" strike="noStrike" noProof="1" dirty="0">
                <a:solidFill>
                  <a:srgbClr val="C00000"/>
                </a:solidFill>
                <a:latin typeface="Arial" panose="02080604020202020204" pitchFamily="34" charset="0"/>
                <a:ea typeface="微软雅黑" pitchFamily="34" charset="-122"/>
              </a:rPr>
              <a:t>“</a:t>
            </a:r>
            <a:r>
              <a:rPr lang="en-US" altLang="zh-CN" sz="2000" strike="noStrike" noProof="1">
                <a:solidFill>
                  <a:srgbClr val="C00000"/>
                </a:solidFill>
                <a:latin typeface="Nimbus Roman No9 L" charset="0"/>
                <a:ea typeface="微软雅黑" pitchFamily="34" charset="-122"/>
                <a:sym typeface="+mn-ea"/>
              </a:rPr>
              <a:t>批发和零售业年末零售营业面积</a:t>
            </a:r>
            <a:r>
              <a:rPr lang="zh-CN" altLang="en-US" sz="2000" strike="noStrike" noProof="1" dirty="0">
                <a:solidFill>
                  <a:srgbClr val="C00000"/>
                </a:solidFill>
                <a:latin typeface="Arial" panose="02080604020202020204" pitchFamily="34" charset="0"/>
                <a:ea typeface="微软雅黑" pitchFamily="34" charset="-122"/>
              </a:rPr>
              <a:t>”</a:t>
            </a:r>
            <a:r>
              <a:rPr lang="zh-CN" altLang="en-US" sz="2000" strike="noStrike" noProof="1" dirty="0">
                <a:solidFill>
                  <a:srgbClr val="4B649F"/>
                </a:solidFill>
                <a:latin typeface="Arial" panose="02080604020202020204" pitchFamily="34" charset="0"/>
                <a:ea typeface="微软雅黑" pitchFamily="34" charset="-122"/>
              </a:rPr>
              <a:t>和</a:t>
            </a:r>
            <a:r>
              <a:rPr lang="zh-CN" altLang="en-US" sz="2000" strike="noStrike" noProof="1" dirty="0">
                <a:solidFill>
                  <a:srgbClr val="C00000"/>
                </a:solidFill>
                <a:latin typeface="Arial" panose="02080604020202020204" pitchFamily="34" charset="0"/>
                <a:ea typeface="微软雅黑" pitchFamily="34" charset="-122"/>
              </a:rPr>
              <a:t>“</a:t>
            </a:r>
            <a:r>
              <a:rPr lang="en-US" altLang="zh-CN" sz="2000" strike="noStrike" noProof="1">
                <a:solidFill>
                  <a:srgbClr val="C00000"/>
                </a:solidFill>
                <a:latin typeface="Nimbus Roman No9 L" charset="0"/>
                <a:ea typeface="微软雅黑" pitchFamily="34" charset="-122"/>
                <a:sym typeface="+mn-ea"/>
              </a:rPr>
              <a:t>住宿和餐饮业年末餐饮营业面积</a:t>
            </a:r>
            <a:r>
              <a:rPr lang="zh-CN" altLang="en-US" sz="2000" strike="noStrike" noProof="1" dirty="0">
                <a:solidFill>
                  <a:srgbClr val="C00000"/>
                </a:solidFill>
                <a:latin typeface="Arial" panose="02080604020202020204" pitchFamily="34" charset="0"/>
                <a:ea typeface="微软雅黑" pitchFamily="34" charset="-122"/>
              </a:rPr>
              <a:t>”</a:t>
            </a:r>
            <a:r>
              <a:rPr lang="zh-CN" altLang="en-US" sz="2000" strike="noStrike" noProof="1" dirty="0">
                <a:solidFill>
                  <a:srgbClr val="4B649F"/>
                </a:solidFill>
                <a:latin typeface="Arial" panose="02080604020202020204" pitchFamily="34" charset="0"/>
                <a:ea typeface="微软雅黑" pitchFamily="34" charset="-122"/>
              </a:rPr>
              <a:t>由基本情况表转移至经营情况部分填报。</a:t>
            </a:r>
            <a:endParaRPr lang="zh-CN" altLang="en-US" sz="2000" strike="noStrike" noProof="1" dirty="0">
              <a:solidFill>
                <a:srgbClr val="4B649F"/>
              </a:solidFill>
              <a:latin typeface="Arial" panose="02080604020202020204" pitchFamily="34" charset="0"/>
              <a:ea typeface="微软雅黑" pitchFamily="34" charset="-122"/>
            </a:endParaRPr>
          </a:p>
        </p:txBody>
      </p:sp>
      <p:graphicFrame>
        <p:nvGraphicFramePr>
          <p:cNvPr id="33799" name="表格 33798"/>
          <p:cNvGraphicFramePr/>
          <p:nvPr/>
        </p:nvGraphicFramePr>
        <p:xfrm>
          <a:off x="5132388" y="820738"/>
          <a:ext cx="6043613" cy="5581650"/>
        </p:xfrm>
        <a:graphic>
          <a:graphicData uri="http://schemas.openxmlformats.org/drawingml/2006/table">
            <a:tbl>
              <a:tblPr/>
              <a:tblGrid>
                <a:gridCol w="3016250"/>
                <a:gridCol w="877888"/>
                <a:gridCol w="877887"/>
                <a:gridCol w="1271588"/>
              </a:tblGrid>
              <a:tr h="290513">
                <a:tc gridSpan="4">
                  <a:txBody>
                    <a:bodyPr/>
                    <a:p>
                      <a:pPr lvl="0" algn="ctr">
                        <a:buSzTx/>
                        <a:buNone/>
                      </a:pPr>
                      <a:r>
                        <a:rPr lang="en-US" altLang="zh-CN" sz="1000" b="1">
                          <a:solidFill>
                            <a:srgbClr val="000000"/>
                          </a:solidFill>
                          <a:latin typeface="宋体" charset="0"/>
                          <a:ea typeface="微软雅黑" pitchFamily="34" charset="-122"/>
                        </a:rPr>
                        <a:t>四、</a:t>
                      </a:r>
                      <a:r>
                        <a:rPr lang="en-US" altLang="zh-CN" sz="1000" b="1">
                          <a:solidFill>
                            <a:srgbClr val="000000"/>
                          </a:solidFill>
                          <a:latin typeface="Nimbus Roman No9 L" charset="0"/>
                          <a:ea typeface="微软雅黑" pitchFamily="34" charset="-122"/>
                        </a:rPr>
                        <a:t>批发和零售业经营情况（仅批发和零售业单位填报）</a:t>
                      </a:r>
                      <a:endParaRPr lang="en-US" altLang="en-US" sz="1000" b="1">
                        <a:solidFill>
                          <a:srgbClr val="000000"/>
                        </a:solidFill>
                        <a:latin typeface="宋体" charset="0"/>
                        <a:ea typeface="宋体" charset="0"/>
                      </a:endParaRPr>
                    </a:p>
                  </a:txBody>
                  <a:tcPr marL="68580" marR="68580" marT="0" marB="0" anchor="ctr" anchorCtr="false">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09550">
                <a:tc>
                  <a:txBody>
                    <a:bodyPr/>
                    <a:p>
                      <a:pPr lvl="0" algn="ctr">
                        <a:buSzTx/>
                        <a:buNone/>
                      </a:pPr>
                      <a:r>
                        <a:rPr lang="en-US" altLang="zh-CN" sz="1000">
                          <a:latin typeface="Nimbus Roman No9 L" charset="0"/>
                          <a:ea typeface="微软雅黑" pitchFamily="34" charset="-122"/>
                        </a:rPr>
                        <a:t>指标名称</a:t>
                      </a:r>
                      <a:endParaRPr lang="en-US" altLang="en-US" sz="1000">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计量单位</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代码</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本年</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7962">
                <a:tc>
                  <a:txBody>
                    <a:bodyPr/>
                    <a:p>
                      <a:pPr lvl="0" algn="ctr">
                        <a:buSzTx/>
                        <a:buNone/>
                      </a:pPr>
                      <a:r>
                        <a:rPr lang="en-US" altLang="zh-CN" sz="1000">
                          <a:solidFill>
                            <a:srgbClr val="000000"/>
                          </a:solidFill>
                          <a:latin typeface="Nimbus Roman No9 L" charset="0"/>
                          <a:ea typeface="微软雅黑" pitchFamily="34" charset="-122"/>
                        </a:rPr>
                        <a:t>甲</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sym typeface="+mn-ea"/>
                        </a:rPr>
                        <a:t>1</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7963">
                <a:tc>
                  <a:txBody>
                    <a:bodyPr/>
                    <a:p>
                      <a:pPr lvl="0">
                        <a:buSzTx/>
                        <a:buNone/>
                      </a:pPr>
                      <a:r>
                        <a:rPr lang="en-US" altLang="zh-CN" sz="1000">
                          <a:solidFill>
                            <a:srgbClr val="000000"/>
                          </a:solidFill>
                          <a:latin typeface="Nimbus Roman No9 L" charset="0"/>
                          <a:ea typeface="微软雅黑" pitchFamily="34" charset="-122"/>
                        </a:rPr>
                        <a:t>商品购进额（含增值税）</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29</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207962">
                <a:tc>
                  <a:txBody>
                    <a:bodyPr/>
                    <a:p>
                      <a:pPr lvl="0">
                        <a:buSzTx/>
                        <a:buNone/>
                      </a:pPr>
                      <a:r>
                        <a:rPr lang="en-US" altLang="zh-CN" sz="1000">
                          <a:solidFill>
                            <a:srgbClr val="000000"/>
                          </a:solidFill>
                          <a:latin typeface="Nimbus Roman No9 L" charset="0"/>
                          <a:ea typeface="微软雅黑" pitchFamily="34" charset="-122"/>
                        </a:rPr>
                        <a:t>商品销售额（含增值税）</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30</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9550">
                <a:tc>
                  <a:txBody>
                    <a:bodyPr/>
                    <a:p>
                      <a:pPr lvl="0">
                        <a:buSzTx/>
                        <a:buNone/>
                      </a:pPr>
                      <a:r>
                        <a:rPr lang="en-US" altLang="zh-CN" sz="1000">
                          <a:solidFill>
                            <a:srgbClr val="000000"/>
                          </a:solidFill>
                          <a:latin typeface="Nimbus Roman No9 L" charset="0"/>
                          <a:ea typeface="微软雅黑" pitchFamily="34" charset="-122"/>
                        </a:rPr>
                        <a:t>其中：通过公共网络实现的商品销售额</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8280">
                <a:tc>
                  <a:txBody>
                    <a:bodyPr/>
                    <a:p>
                      <a:pPr lvl="0">
                        <a:buSzTx/>
                        <a:buNone/>
                      </a:pPr>
                      <a:r>
                        <a:rPr lang="en-US" altLang="zh-CN" sz="1000">
                          <a:solidFill>
                            <a:srgbClr val="000000"/>
                          </a:solidFill>
                          <a:latin typeface="Nimbus Roman No9 L" charset="0"/>
                          <a:ea typeface="微软雅黑" pitchFamily="34" charset="-122"/>
                        </a:rPr>
                        <a:t>其中：零售额</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2">
                <a:tc>
                  <a:txBody>
                    <a:bodyPr/>
                    <a:p>
                      <a:pPr lvl="0">
                        <a:buSzTx/>
                        <a:buNone/>
                      </a:pPr>
                      <a:r>
                        <a:rPr lang="en-US" altLang="zh-CN" sz="1000">
                          <a:solidFill>
                            <a:srgbClr val="C00000"/>
                          </a:solidFill>
                          <a:latin typeface="Nimbus Roman No9 L" charset="0"/>
                          <a:ea typeface="微软雅黑" pitchFamily="34" charset="-122"/>
                        </a:rPr>
                        <a:t>    其中：通过公共网络实现的零售额</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33</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3">
                <a:tc>
                  <a:txBody>
                    <a:bodyPr/>
                    <a:p>
                      <a:pPr lvl="0">
                        <a:buSzTx/>
                        <a:buNone/>
                      </a:pPr>
                      <a:r>
                        <a:rPr lang="en-US" altLang="zh-CN" sz="1000">
                          <a:solidFill>
                            <a:srgbClr val="C00000"/>
                          </a:solidFill>
                          <a:latin typeface="Nimbus Roman No9 L" charset="0"/>
                          <a:ea typeface="微软雅黑" pitchFamily="34" charset="-122"/>
                        </a:rPr>
                        <a:t>    零售额（按商品分类填报）</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Arial" panose="02080604020202020204" pitchFamily="34" charset="0"/>
                          <a:ea typeface="Nimbus Roman No9 L" charset="0"/>
                        </a:rPr>
                        <a:t>—</a:t>
                      </a:r>
                      <a:endParaRPr lang="en-US" altLang="en-US" sz="1000">
                        <a:solidFill>
                          <a:srgbClr val="000000"/>
                        </a:solidFill>
                        <a:latin typeface="Arial" panose="02080604020202020204" pitchFamily="34"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2">
                <a:tc>
                  <a:txBody>
                    <a:bodyPr/>
                    <a:p>
                      <a:pPr lvl="0">
                        <a:buSzTx/>
                        <a:buNone/>
                      </a:pPr>
                      <a:r>
                        <a:rPr lang="en-US" altLang="zh-CN" sz="1000">
                          <a:solidFill>
                            <a:srgbClr val="C00000"/>
                          </a:solidFill>
                          <a:latin typeface="Nimbus Roman No9 L" charset="0"/>
                          <a:ea typeface="微软雅黑" pitchFamily="34" charset="-122"/>
                        </a:rPr>
                        <a:t>        粮油食品、饮料、烟酒类零售额</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3201</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9550">
                <a:tc>
                  <a:txBody>
                    <a:bodyPr/>
                    <a:p>
                      <a:pPr lvl="0">
                        <a:buSzTx/>
                        <a:buNone/>
                      </a:pPr>
                      <a:r>
                        <a:rPr lang="en-US" altLang="zh-CN" sz="1000">
                          <a:solidFill>
                            <a:srgbClr val="C00000"/>
                          </a:solidFill>
                          <a:latin typeface="Nimbus Roman No9 L" charset="0"/>
                          <a:ea typeface="微软雅黑" pitchFamily="34" charset="-122"/>
                        </a:rPr>
                        <a:t>        服装、鞋帽、针纺织品类零售额 </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3202</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3">
                <a:tc>
                  <a:txBody>
                    <a:bodyPr/>
                    <a:p>
                      <a:pPr lvl="0">
                        <a:buSzTx/>
                        <a:buNone/>
                      </a:pPr>
                      <a:r>
                        <a:rPr lang="en-US" altLang="zh-CN" sz="1000">
                          <a:solidFill>
                            <a:srgbClr val="C00000"/>
                          </a:solidFill>
                          <a:latin typeface="Nimbus Roman No9 L" charset="0"/>
                          <a:ea typeface="微软雅黑" pitchFamily="34" charset="-122"/>
                        </a:rPr>
                        <a:t>       家用电器、音像器材及通讯器材类零售额</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3203</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2">
                <a:tc>
                  <a:txBody>
                    <a:bodyPr/>
                    <a:p>
                      <a:pPr lvl="0">
                        <a:buSzTx/>
                        <a:buNone/>
                      </a:pPr>
                      <a:r>
                        <a:rPr lang="en-US" altLang="zh-CN" sz="1000">
                          <a:solidFill>
                            <a:srgbClr val="C00000"/>
                          </a:solidFill>
                          <a:latin typeface="Nimbus Roman No9 L" charset="0"/>
                          <a:ea typeface="微软雅黑" pitchFamily="34" charset="-122"/>
                        </a:rPr>
                        <a:t>       家具、五金电料、建筑及装潢材料类零售额</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3204</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3">
                <a:tc>
                  <a:txBody>
                    <a:bodyPr/>
                    <a:p>
                      <a:pPr lvl="0">
                        <a:buSzTx/>
                        <a:buNone/>
                      </a:pPr>
                      <a:r>
                        <a:rPr lang="en-US" altLang="zh-CN" sz="1000">
                          <a:solidFill>
                            <a:srgbClr val="C00000"/>
                          </a:solidFill>
                          <a:latin typeface="Nimbus Roman No9 L" charset="0"/>
                          <a:ea typeface="微软雅黑" pitchFamily="34" charset="-122"/>
                        </a:rPr>
                        <a:t>       其他未列明商品类零售额</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3209</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2">
                <a:tc>
                  <a:txBody>
                    <a:bodyPr/>
                    <a:p>
                      <a:pPr lvl="0">
                        <a:buSzTx/>
                        <a:buNone/>
                      </a:pPr>
                      <a:r>
                        <a:rPr lang="en-US" altLang="zh-CN" sz="1000">
                          <a:solidFill>
                            <a:srgbClr val="000000"/>
                          </a:solidFill>
                          <a:latin typeface="Nimbus Roman No9 L" charset="0"/>
                          <a:ea typeface="微软雅黑" pitchFamily="34" charset="-122"/>
                        </a:rPr>
                        <a:t>期末商品库存额（含增值税）</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34</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9550">
                <a:tc>
                  <a:txBody>
                    <a:bodyPr/>
                    <a:p>
                      <a:pPr lvl="0">
                        <a:buSzTx/>
                        <a:buNone/>
                      </a:pPr>
                      <a:r>
                        <a:rPr lang="en-US" altLang="zh-CN" sz="1000">
                          <a:solidFill>
                            <a:srgbClr val="000000"/>
                          </a:solidFill>
                          <a:latin typeface="Nimbus Roman No9 L" charset="0"/>
                          <a:ea typeface="微软雅黑" pitchFamily="34" charset="-122"/>
                        </a:rPr>
                        <a:t>服务营业额（含增值税）</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35</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3">
                <a:tc>
                  <a:txBody>
                    <a:bodyPr/>
                    <a:p>
                      <a:pPr lvl="0">
                        <a:buSzTx/>
                        <a:buNone/>
                      </a:pPr>
                      <a:r>
                        <a:rPr lang="en-US" altLang="zh-CN" sz="1000">
                          <a:solidFill>
                            <a:schemeClr val="accent3">
                              <a:lumMod val="50000"/>
                            </a:schemeClr>
                          </a:solidFill>
                          <a:latin typeface="Nimbus Roman No9 L" charset="0"/>
                          <a:ea typeface="微软雅黑" pitchFamily="34" charset="-122"/>
                        </a:rPr>
                        <a:t>批发和零售业年末零售营业面积</a:t>
                      </a:r>
                      <a:endParaRPr lang="en-US" altLang="zh-CN" sz="1000">
                        <a:solidFill>
                          <a:schemeClr val="accent3">
                            <a:lumMod val="50000"/>
                          </a:schemeClr>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平方米</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36</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r>
              <a:tr h="290512">
                <a:tc gridSpan="4">
                  <a:txBody>
                    <a:bodyPr/>
                    <a:p>
                      <a:pPr lvl="0" algn="ctr">
                        <a:buSzTx/>
                        <a:buNone/>
                      </a:pPr>
                      <a:r>
                        <a:rPr lang="en-US" altLang="zh-CN" sz="1000" b="1">
                          <a:solidFill>
                            <a:srgbClr val="000000"/>
                          </a:solidFill>
                          <a:latin typeface="宋体" charset="0"/>
                          <a:ea typeface="微软雅黑" pitchFamily="34" charset="-122"/>
                        </a:rPr>
                        <a:t>五、</a:t>
                      </a:r>
                      <a:r>
                        <a:rPr lang="en-US" altLang="zh-CN" sz="1000" b="1">
                          <a:solidFill>
                            <a:srgbClr val="000000"/>
                          </a:solidFill>
                          <a:latin typeface="Nimbus Roman No9 L" charset="0"/>
                          <a:ea typeface="微软雅黑" pitchFamily="34" charset="-122"/>
                        </a:rPr>
                        <a:t>住宿和餐饮业经营情况（仅住宿和餐饮业单位填报）</a:t>
                      </a:r>
                      <a:endParaRPr lang="en-US" altLang="en-US" sz="1000" b="1">
                        <a:solidFill>
                          <a:srgbClr val="000000"/>
                        </a:solidFill>
                        <a:latin typeface="宋体" charset="0"/>
                        <a:ea typeface="宋体" charset="0"/>
                      </a:endParaRPr>
                    </a:p>
                  </a:txBody>
                  <a:tcPr marL="68580" marR="68580" marT="0" marB="0" anchor="ctr" anchorCtr="false">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09550">
                <a:tc>
                  <a:txBody>
                    <a:bodyPr/>
                    <a:p>
                      <a:pPr lvl="0" algn="ctr">
                        <a:buSzTx/>
                        <a:buNone/>
                      </a:pPr>
                      <a:r>
                        <a:rPr lang="en-US" altLang="zh-CN" sz="1000">
                          <a:solidFill>
                            <a:srgbClr val="000000"/>
                          </a:solidFill>
                          <a:latin typeface="Nimbus Roman No9 L" charset="0"/>
                          <a:ea typeface="微软雅黑" pitchFamily="34" charset="-122"/>
                        </a:rPr>
                        <a:t>指标名称</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计量单位</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代码</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本年</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7963">
                <a:tc>
                  <a:txBody>
                    <a:bodyPr/>
                    <a:p>
                      <a:pPr lvl="0" algn="ctr">
                        <a:buSzTx/>
                        <a:buNone/>
                      </a:pPr>
                      <a:r>
                        <a:rPr lang="en-US" altLang="zh-CN" sz="1000">
                          <a:solidFill>
                            <a:srgbClr val="000000"/>
                          </a:solidFill>
                          <a:latin typeface="Nimbus Roman No9 L" charset="0"/>
                          <a:ea typeface="微软雅黑" pitchFamily="34" charset="-122"/>
                        </a:rPr>
                        <a:t>甲</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sym typeface="+mn-ea"/>
                        </a:rPr>
                        <a:t>1</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7962">
                <a:tc>
                  <a:txBody>
                    <a:bodyPr/>
                    <a:p>
                      <a:pPr lvl="0">
                        <a:buSzTx/>
                        <a:buNone/>
                      </a:pPr>
                      <a:r>
                        <a:rPr lang="en-US" altLang="zh-CN" sz="1000">
                          <a:solidFill>
                            <a:srgbClr val="000000"/>
                          </a:solidFill>
                          <a:latin typeface="Nimbus Roman No9 L" charset="0"/>
                          <a:ea typeface="微软雅黑" pitchFamily="34" charset="-122"/>
                        </a:rPr>
                        <a:t>营业额（含增值税）</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37</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207963">
                <a:tc>
                  <a:txBody>
                    <a:bodyPr/>
                    <a:p>
                      <a:pPr lvl="0">
                        <a:buSzTx/>
                        <a:buNone/>
                      </a:pPr>
                      <a:r>
                        <a:rPr lang="en-US" altLang="zh-CN" sz="1000">
                          <a:solidFill>
                            <a:srgbClr val="000000"/>
                          </a:solidFill>
                          <a:latin typeface="Nimbus Roman No9 L" charset="0"/>
                          <a:ea typeface="微软雅黑" pitchFamily="34" charset="-122"/>
                        </a:rPr>
                        <a:t>其中：客房收入</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38</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2">
                <a:tc>
                  <a:txBody>
                    <a:bodyPr/>
                    <a:p>
                      <a:pPr lvl="0">
                        <a:buSzTx/>
                        <a:buNone/>
                      </a:pPr>
                      <a:r>
                        <a:rPr lang="en-US" altLang="zh-CN" sz="1000">
                          <a:solidFill>
                            <a:srgbClr val="FF0000"/>
                          </a:solidFill>
                          <a:latin typeface="Nimbus Roman No9 L" charset="0"/>
                          <a:ea typeface="微软雅黑" pitchFamily="34" charset="-122"/>
                        </a:rPr>
                        <a:t>   </a:t>
                      </a:r>
                      <a:r>
                        <a:rPr lang="en-US" altLang="zh-CN" sz="1000">
                          <a:solidFill>
                            <a:srgbClr val="C00000"/>
                          </a:solidFill>
                          <a:latin typeface="Nimbus Roman No9 L" charset="0"/>
                          <a:ea typeface="微软雅黑" pitchFamily="34" charset="-122"/>
                        </a:rPr>
                        <a:t> 其中：通过公共网络实现的客房收入</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39</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9550">
                <a:tc>
                  <a:txBody>
                    <a:bodyPr/>
                    <a:p>
                      <a:pPr lvl="0">
                        <a:buSzTx/>
                        <a:buNone/>
                      </a:pPr>
                      <a:r>
                        <a:rPr lang="en-US" altLang="zh-CN" sz="1000">
                          <a:solidFill>
                            <a:srgbClr val="000000"/>
                          </a:solidFill>
                          <a:latin typeface="Nimbus Roman No9 L" charset="0"/>
                          <a:ea typeface="微软雅黑" pitchFamily="34" charset="-122"/>
                        </a:rPr>
                        <a:t>餐费收入</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40</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3">
                <a:tc>
                  <a:txBody>
                    <a:bodyPr/>
                    <a:p>
                      <a:pPr lvl="0">
                        <a:buSzTx/>
                        <a:buNone/>
                      </a:pPr>
                      <a:r>
                        <a:rPr lang="en-US" altLang="zh-CN" sz="1000">
                          <a:solidFill>
                            <a:srgbClr val="C00000"/>
                          </a:solidFill>
                          <a:latin typeface="Nimbus Roman No9 L" charset="0"/>
                          <a:ea typeface="微软雅黑" pitchFamily="34" charset="-122"/>
                        </a:rPr>
                        <a:t>    其中：通过公共网络实现的餐费收入</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41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2">
                <a:tc>
                  <a:txBody>
                    <a:bodyPr/>
                    <a:p>
                      <a:pPr lvl="0">
                        <a:buSzTx/>
                        <a:buNone/>
                      </a:pPr>
                      <a:r>
                        <a:rPr lang="en-US" altLang="zh-CN" sz="1000">
                          <a:solidFill>
                            <a:schemeClr val="accent3">
                              <a:lumMod val="50000"/>
                            </a:schemeClr>
                          </a:solidFill>
                          <a:latin typeface="Nimbus Roman No9 L" charset="0"/>
                          <a:ea typeface="微软雅黑" pitchFamily="34" charset="-122"/>
                        </a:rPr>
                        <a:t>住宿和餐饮业年末餐饮营业面积</a:t>
                      </a:r>
                      <a:endParaRPr lang="en-US" altLang="zh-CN" sz="1000">
                        <a:solidFill>
                          <a:schemeClr val="accent3">
                            <a:lumMod val="50000"/>
                          </a:schemeClr>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平方米</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42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95275" y="821055"/>
            <a:ext cx="4375150" cy="521779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p>
            <a:pPr algn="l">
              <a:lnSpc>
                <a:spcPts val="3400"/>
              </a:lnSpc>
            </a:pPr>
            <a:endParaRPr lang="zh-CN" altLang="en-US" sz="2000" strike="noStrike" noProof="1" dirty="0">
              <a:solidFill>
                <a:srgbClr val="4B649F"/>
              </a:solidFill>
              <a:latin typeface="Arial" panose="02080604020202020204" pitchFamily="34" charset="0"/>
              <a:ea typeface="微软雅黑" pitchFamily="34" charset="-122"/>
            </a:endParaRPr>
          </a:p>
          <a:p>
            <a:pPr indent="457200" algn="just">
              <a:lnSpc>
                <a:spcPts val="3600"/>
              </a:lnSpc>
              <a:spcBef>
                <a:spcPts val="0"/>
              </a:spcBef>
            </a:pPr>
            <a:r>
              <a:rPr lang="zh-CN" altLang="en-US" sz="2000" b="1" strike="noStrike" noProof="1" dirty="0">
                <a:solidFill>
                  <a:srgbClr val="4B649F"/>
                </a:solidFill>
                <a:latin typeface="Arial" panose="02080604020202020204" pitchFamily="34" charset="0"/>
                <a:ea typeface="微软雅黑" pitchFamily="34" charset="-122"/>
              </a:rPr>
              <a:t>（</a:t>
            </a:r>
            <a:r>
              <a:rPr lang="en-US" altLang="zh-CN" sz="2000" b="1" strike="noStrike" noProof="1" dirty="0">
                <a:solidFill>
                  <a:srgbClr val="4B649F"/>
                </a:solidFill>
                <a:latin typeface="Arial" panose="02080604020202020204" pitchFamily="34" charset="0"/>
                <a:ea typeface="微软雅黑" pitchFamily="34" charset="-122"/>
              </a:rPr>
              <a:t>2</a:t>
            </a:r>
            <a:r>
              <a:rPr lang="zh-CN" altLang="en-US" sz="2000" b="1" strike="noStrike" noProof="1" dirty="0">
                <a:solidFill>
                  <a:srgbClr val="4B649F"/>
                </a:solidFill>
                <a:latin typeface="Arial" panose="02080604020202020204" pitchFamily="34" charset="0"/>
                <a:ea typeface="微软雅黑" pitchFamily="34" charset="-122"/>
              </a:rPr>
              <a:t>）</a:t>
            </a:r>
            <a:r>
              <a:rPr lang="en-US" sz="2000" b="1" strike="noStrike" noProof="1" dirty="0">
                <a:solidFill>
                  <a:srgbClr val="4B649F"/>
                </a:solidFill>
                <a:latin typeface="Arial" panose="02080604020202020204" pitchFamily="34" charset="0"/>
                <a:ea typeface="微软雅黑" pitchFamily="34" charset="-122"/>
              </a:rPr>
              <a:t>重点说明：</a:t>
            </a:r>
            <a:endParaRPr lang="en-US" sz="2000" b="1" strike="noStrike" noProof="1" dirty="0">
              <a:solidFill>
                <a:srgbClr val="4B649F"/>
              </a:solidFill>
              <a:latin typeface="Arial" panose="02080604020202020204" pitchFamily="34" charset="0"/>
              <a:ea typeface="微软雅黑" pitchFamily="34" charset="-122"/>
            </a:endParaRPr>
          </a:p>
          <a:p>
            <a:pPr indent="457200" algn="just">
              <a:lnSpc>
                <a:spcPts val="3600"/>
              </a:lnSpc>
              <a:spcBef>
                <a:spcPts val="0"/>
              </a:spcBef>
            </a:pPr>
            <a:r>
              <a:rPr lang="en-US" sz="2000" dirty="0">
                <a:solidFill>
                  <a:srgbClr val="4B649F"/>
                </a:solidFill>
                <a:latin typeface="Arial" panose="02080604020202020204" pitchFamily="34" charset="0"/>
                <a:ea typeface="微软雅黑" pitchFamily="34" charset="-122"/>
                <a:sym typeface="+mn-ea"/>
              </a:rPr>
              <a:t>一是相对专项试点，</a:t>
            </a:r>
            <a:r>
              <a:rPr lang="en-US" sz="2000" strike="noStrike" noProof="1" dirty="0">
                <a:solidFill>
                  <a:srgbClr val="4B649F"/>
                </a:solidFill>
                <a:latin typeface="Arial" panose="02080604020202020204" pitchFamily="34" charset="0"/>
                <a:ea typeface="微软雅黑" pitchFamily="34" charset="-122"/>
              </a:rPr>
              <a:t>按商品分类填报的零售额类别数量已进一步精简</a:t>
            </a:r>
            <a:r>
              <a:rPr lang="zh-CN" altLang="en-US" sz="2000" strike="noStrike" noProof="1" dirty="0">
                <a:solidFill>
                  <a:srgbClr val="4B649F"/>
                </a:solidFill>
                <a:latin typeface="Arial" panose="02080604020202020204" pitchFamily="34" charset="0"/>
                <a:ea typeface="微软雅黑" pitchFamily="34" charset="-122"/>
              </a:rPr>
              <a:t>；</a:t>
            </a:r>
            <a:endParaRPr lang="en-US" sz="2000" strike="noStrike" noProof="1" dirty="0">
              <a:solidFill>
                <a:srgbClr val="4B649F"/>
              </a:solidFill>
              <a:latin typeface="Arial" panose="02080604020202020204" pitchFamily="34" charset="0"/>
              <a:ea typeface="微软雅黑" pitchFamily="34" charset="-122"/>
            </a:endParaRPr>
          </a:p>
          <a:p>
            <a:pPr marL="36195" marR="0" lvl="0" indent="457200" algn="just" defTabSz="914400" rtl="0">
              <a:lnSpc>
                <a:spcPts val="3600"/>
              </a:lnSpc>
              <a:spcBef>
                <a:spcPts val="0"/>
              </a:spcBef>
              <a:spcAft>
                <a:spcPct val="0"/>
              </a:spcAft>
              <a:buClrTx/>
              <a:buSzTx/>
              <a:buFontTx/>
              <a:buNone/>
              <a:defRPr/>
            </a:pPr>
            <a:r>
              <a:rPr lang="en-US" sz="2000" dirty="0">
                <a:solidFill>
                  <a:srgbClr val="4B649F"/>
                </a:solidFill>
                <a:latin typeface="Arial" panose="02080604020202020204" pitchFamily="34" charset="0"/>
                <a:ea typeface="微软雅黑" pitchFamily="34" charset="-122"/>
                <a:sym typeface="+mn-ea"/>
              </a:rPr>
              <a:t>二是商品分类各分项之和应等于零售额；</a:t>
            </a:r>
            <a:endParaRPr lang="en-US" sz="2000" dirty="0">
              <a:solidFill>
                <a:srgbClr val="4B649F"/>
              </a:solidFill>
              <a:latin typeface="Arial" panose="02080604020202020204" pitchFamily="34" charset="0"/>
              <a:ea typeface="微软雅黑" pitchFamily="34" charset="-122"/>
              <a:sym typeface="+mn-ea"/>
            </a:endParaRPr>
          </a:p>
          <a:p>
            <a:pPr marL="0" marR="0" lvl="0" indent="457200" algn="just" defTabSz="914400" rtl="0">
              <a:lnSpc>
                <a:spcPts val="3600"/>
              </a:lnSpc>
              <a:spcBef>
                <a:spcPts val="0"/>
              </a:spcBef>
              <a:spcAft>
                <a:spcPct val="0"/>
              </a:spcAft>
              <a:buClrTx/>
              <a:buSzTx/>
              <a:buFontTx/>
              <a:buNone/>
              <a:defRPr/>
            </a:pPr>
            <a:r>
              <a:rPr lang="en-US" sz="2000" dirty="0">
                <a:solidFill>
                  <a:srgbClr val="4B649F"/>
                </a:solidFill>
                <a:latin typeface="Arial" panose="02080604020202020204" pitchFamily="34" charset="0"/>
                <a:ea typeface="微软雅黑" pitchFamily="34" charset="-122"/>
                <a:sym typeface="+mn-ea"/>
              </a:rPr>
              <a:t>三是行业代码应与商品类值相匹配，如行业代码前缀为“522食品、饮料及烟草制品专门零售”，则粮油食品、饮料、烟酒类填报零售额应大于0</a:t>
            </a:r>
            <a:r>
              <a:rPr lang="zh-CN" altLang="en-US" sz="2000" dirty="0">
                <a:solidFill>
                  <a:srgbClr val="4B649F"/>
                </a:solidFill>
                <a:latin typeface="Arial" panose="02080604020202020204" pitchFamily="34" charset="0"/>
                <a:ea typeface="微软雅黑" pitchFamily="34" charset="-122"/>
                <a:sym typeface="+mn-ea"/>
              </a:rPr>
              <a:t>。</a:t>
            </a:r>
            <a:endParaRPr lang="zh-CN" altLang="en-US" sz="2000" strike="noStrike" noProof="1" dirty="0">
              <a:solidFill>
                <a:srgbClr val="4B649F"/>
              </a:solidFill>
              <a:latin typeface="Arial" panose="02080604020202020204" pitchFamily="34" charset="0"/>
              <a:ea typeface="微软雅黑" pitchFamily="34" charset="-122"/>
            </a:endParaRPr>
          </a:p>
          <a:p>
            <a:pPr algn="l">
              <a:lnSpc>
                <a:spcPts val="3400"/>
              </a:lnSpc>
            </a:pPr>
            <a:endParaRPr lang="zh-CN" altLang="en-US" sz="2000" strike="noStrike" noProof="1" dirty="0">
              <a:solidFill>
                <a:srgbClr val="4B649F"/>
              </a:solidFill>
              <a:latin typeface="Arial" panose="02080604020202020204" pitchFamily="34" charset="0"/>
              <a:ea typeface="微软雅黑" pitchFamily="34" charset="-122"/>
            </a:endParaRPr>
          </a:p>
        </p:txBody>
      </p:sp>
      <p:graphicFrame>
        <p:nvGraphicFramePr>
          <p:cNvPr id="33799" name="表格 33798"/>
          <p:cNvGraphicFramePr/>
          <p:nvPr/>
        </p:nvGraphicFramePr>
        <p:xfrm>
          <a:off x="5132388" y="820738"/>
          <a:ext cx="6043613" cy="5581650"/>
        </p:xfrm>
        <a:graphic>
          <a:graphicData uri="http://schemas.openxmlformats.org/drawingml/2006/table">
            <a:tbl>
              <a:tblPr/>
              <a:tblGrid>
                <a:gridCol w="3016250"/>
                <a:gridCol w="877888"/>
                <a:gridCol w="877887"/>
                <a:gridCol w="1271588"/>
              </a:tblGrid>
              <a:tr h="290513">
                <a:tc gridSpan="4">
                  <a:txBody>
                    <a:bodyPr/>
                    <a:p>
                      <a:pPr lvl="0" algn="ctr">
                        <a:buSzTx/>
                        <a:buNone/>
                      </a:pPr>
                      <a:r>
                        <a:rPr lang="en-US" altLang="zh-CN" sz="1000" b="1">
                          <a:solidFill>
                            <a:srgbClr val="000000"/>
                          </a:solidFill>
                          <a:latin typeface="宋体" charset="0"/>
                          <a:ea typeface="微软雅黑" pitchFamily="34" charset="-122"/>
                        </a:rPr>
                        <a:t>四、</a:t>
                      </a:r>
                      <a:r>
                        <a:rPr lang="en-US" altLang="zh-CN" sz="1000" b="1">
                          <a:solidFill>
                            <a:srgbClr val="000000"/>
                          </a:solidFill>
                          <a:latin typeface="Nimbus Roman No9 L" charset="0"/>
                          <a:ea typeface="微软雅黑" pitchFamily="34" charset="-122"/>
                        </a:rPr>
                        <a:t>批发和零售业经营情况（仅批发和零售业单位填报）</a:t>
                      </a:r>
                      <a:endParaRPr lang="en-US" altLang="en-US" sz="1000" b="1">
                        <a:solidFill>
                          <a:srgbClr val="000000"/>
                        </a:solidFill>
                        <a:latin typeface="宋体" charset="0"/>
                        <a:ea typeface="宋体" charset="0"/>
                      </a:endParaRPr>
                    </a:p>
                  </a:txBody>
                  <a:tcPr marL="68580" marR="68580" marT="0" marB="0" anchor="ctr" anchorCtr="false">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09550">
                <a:tc>
                  <a:txBody>
                    <a:bodyPr/>
                    <a:p>
                      <a:pPr lvl="0" algn="ctr">
                        <a:buSzTx/>
                        <a:buNone/>
                      </a:pPr>
                      <a:r>
                        <a:rPr lang="en-US" altLang="zh-CN" sz="1000">
                          <a:latin typeface="Nimbus Roman No9 L" charset="0"/>
                          <a:ea typeface="微软雅黑" pitchFamily="34" charset="-122"/>
                        </a:rPr>
                        <a:t>指标名称</a:t>
                      </a:r>
                      <a:endParaRPr lang="en-US" altLang="en-US" sz="1000">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计量单位</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代码</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本年</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7962">
                <a:tc>
                  <a:txBody>
                    <a:bodyPr/>
                    <a:p>
                      <a:pPr lvl="0" algn="ctr">
                        <a:buSzTx/>
                        <a:buNone/>
                      </a:pPr>
                      <a:r>
                        <a:rPr lang="en-US" altLang="zh-CN" sz="1000">
                          <a:solidFill>
                            <a:srgbClr val="000000"/>
                          </a:solidFill>
                          <a:latin typeface="Nimbus Roman No9 L" charset="0"/>
                          <a:ea typeface="微软雅黑" pitchFamily="34" charset="-122"/>
                        </a:rPr>
                        <a:t>甲</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sym typeface="+mn-ea"/>
                        </a:rPr>
                        <a:t>1</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7963">
                <a:tc>
                  <a:txBody>
                    <a:bodyPr/>
                    <a:p>
                      <a:pPr lvl="0">
                        <a:buSzTx/>
                        <a:buNone/>
                      </a:pPr>
                      <a:r>
                        <a:rPr lang="en-US" altLang="zh-CN" sz="1000">
                          <a:solidFill>
                            <a:srgbClr val="000000"/>
                          </a:solidFill>
                          <a:latin typeface="Nimbus Roman No9 L" charset="0"/>
                          <a:ea typeface="微软雅黑" pitchFamily="34" charset="-122"/>
                        </a:rPr>
                        <a:t>商品购进额（含增值税）</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29</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207962">
                <a:tc>
                  <a:txBody>
                    <a:bodyPr/>
                    <a:p>
                      <a:pPr lvl="0">
                        <a:buSzTx/>
                        <a:buNone/>
                      </a:pPr>
                      <a:r>
                        <a:rPr lang="en-US" altLang="zh-CN" sz="1000">
                          <a:solidFill>
                            <a:srgbClr val="000000"/>
                          </a:solidFill>
                          <a:latin typeface="Nimbus Roman No9 L" charset="0"/>
                          <a:ea typeface="微软雅黑" pitchFamily="34" charset="-122"/>
                        </a:rPr>
                        <a:t>商品销售额（含增值税）</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30</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9550">
                <a:tc>
                  <a:txBody>
                    <a:bodyPr/>
                    <a:p>
                      <a:pPr lvl="0">
                        <a:buSzTx/>
                        <a:buNone/>
                      </a:pPr>
                      <a:r>
                        <a:rPr lang="en-US" altLang="zh-CN" sz="1000">
                          <a:solidFill>
                            <a:srgbClr val="000000"/>
                          </a:solidFill>
                          <a:latin typeface="Nimbus Roman No9 L" charset="0"/>
                          <a:ea typeface="微软雅黑" pitchFamily="34" charset="-122"/>
                        </a:rPr>
                        <a:t>其中：通过公共网络实现的商品销售额</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3">
                <a:tc>
                  <a:txBody>
                    <a:bodyPr/>
                    <a:p>
                      <a:pPr lvl="0">
                        <a:buSzTx/>
                        <a:buNone/>
                      </a:pPr>
                      <a:r>
                        <a:rPr lang="en-US" altLang="zh-CN" sz="1000">
                          <a:solidFill>
                            <a:srgbClr val="000000"/>
                          </a:solidFill>
                          <a:latin typeface="Nimbus Roman No9 L" charset="0"/>
                          <a:ea typeface="微软雅黑" pitchFamily="34" charset="-122"/>
                        </a:rPr>
                        <a:t>其中：零售额</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2">
                <a:tc>
                  <a:txBody>
                    <a:bodyPr/>
                    <a:p>
                      <a:pPr lvl="0">
                        <a:buSzTx/>
                        <a:buNone/>
                      </a:pPr>
                      <a:r>
                        <a:rPr lang="en-US" altLang="zh-CN" sz="1000">
                          <a:solidFill>
                            <a:srgbClr val="C00000"/>
                          </a:solidFill>
                          <a:latin typeface="Nimbus Roman No9 L" charset="0"/>
                          <a:ea typeface="微软雅黑" pitchFamily="34" charset="-122"/>
                        </a:rPr>
                        <a:t>    其中：通过公共网络实现的零售额</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33</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3">
                <a:tc>
                  <a:txBody>
                    <a:bodyPr/>
                    <a:p>
                      <a:pPr lvl="0">
                        <a:buSzTx/>
                        <a:buNone/>
                      </a:pPr>
                      <a:r>
                        <a:rPr lang="en-US" altLang="zh-CN" sz="1000">
                          <a:solidFill>
                            <a:srgbClr val="C00000"/>
                          </a:solidFill>
                          <a:latin typeface="Nimbus Roman No9 L" charset="0"/>
                          <a:ea typeface="微软雅黑" pitchFamily="34" charset="-122"/>
                        </a:rPr>
                        <a:t>    零售额（按商品分类填报）</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Arial" panose="02080604020202020204" pitchFamily="34" charset="0"/>
                          <a:ea typeface="Nimbus Roman No9 L" charset="0"/>
                        </a:rPr>
                        <a:t>—</a:t>
                      </a:r>
                      <a:endParaRPr lang="en-US" altLang="en-US" sz="1000">
                        <a:solidFill>
                          <a:srgbClr val="000000"/>
                        </a:solidFill>
                        <a:latin typeface="Arial" panose="02080604020202020204" pitchFamily="34"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2">
                <a:tc>
                  <a:txBody>
                    <a:bodyPr/>
                    <a:p>
                      <a:pPr lvl="0">
                        <a:buSzTx/>
                        <a:buNone/>
                      </a:pPr>
                      <a:r>
                        <a:rPr lang="en-US" altLang="zh-CN" sz="1000">
                          <a:solidFill>
                            <a:srgbClr val="C00000"/>
                          </a:solidFill>
                          <a:latin typeface="Nimbus Roman No9 L" charset="0"/>
                          <a:ea typeface="微软雅黑" pitchFamily="34" charset="-122"/>
                        </a:rPr>
                        <a:t>        粮油食品、饮料、烟酒类零售额</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3201</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9550">
                <a:tc>
                  <a:txBody>
                    <a:bodyPr/>
                    <a:p>
                      <a:pPr lvl="0">
                        <a:buSzTx/>
                        <a:buNone/>
                      </a:pPr>
                      <a:r>
                        <a:rPr lang="en-US" altLang="zh-CN" sz="1000">
                          <a:solidFill>
                            <a:srgbClr val="C00000"/>
                          </a:solidFill>
                          <a:latin typeface="Nimbus Roman No9 L" charset="0"/>
                          <a:ea typeface="微软雅黑" pitchFamily="34" charset="-122"/>
                        </a:rPr>
                        <a:t>        服装、鞋帽、针纺织品类零售额 </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3202</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3">
                <a:tc>
                  <a:txBody>
                    <a:bodyPr/>
                    <a:p>
                      <a:pPr lvl="0">
                        <a:buSzTx/>
                        <a:buNone/>
                      </a:pPr>
                      <a:r>
                        <a:rPr lang="en-US" altLang="zh-CN" sz="1000">
                          <a:solidFill>
                            <a:srgbClr val="C00000"/>
                          </a:solidFill>
                          <a:latin typeface="Nimbus Roman No9 L" charset="0"/>
                          <a:ea typeface="微软雅黑" pitchFamily="34" charset="-122"/>
                        </a:rPr>
                        <a:t>       家用电器、音像器材及通讯器材类零售额</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3203</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2">
                <a:tc>
                  <a:txBody>
                    <a:bodyPr/>
                    <a:p>
                      <a:pPr lvl="0">
                        <a:buSzTx/>
                        <a:buNone/>
                      </a:pPr>
                      <a:r>
                        <a:rPr lang="en-US" altLang="zh-CN" sz="1000">
                          <a:solidFill>
                            <a:srgbClr val="C00000"/>
                          </a:solidFill>
                          <a:latin typeface="Nimbus Roman No9 L" charset="0"/>
                          <a:ea typeface="微软雅黑" pitchFamily="34" charset="-122"/>
                        </a:rPr>
                        <a:t>       家具、五金电料、建筑及装潢材料类零售额</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3204</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3">
                <a:tc>
                  <a:txBody>
                    <a:bodyPr/>
                    <a:p>
                      <a:pPr lvl="0">
                        <a:buSzTx/>
                        <a:buNone/>
                      </a:pPr>
                      <a:r>
                        <a:rPr lang="en-US" altLang="zh-CN" sz="1000">
                          <a:solidFill>
                            <a:srgbClr val="C00000"/>
                          </a:solidFill>
                          <a:latin typeface="Nimbus Roman No9 L" charset="0"/>
                          <a:ea typeface="微软雅黑" pitchFamily="34" charset="-122"/>
                        </a:rPr>
                        <a:t>       其他未列明商品类零售额</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3209</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2">
                <a:tc>
                  <a:txBody>
                    <a:bodyPr/>
                    <a:p>
                      <a:pPr lvl="0">
                        <a:buSzTx/>
                        <a:buNone/>
                      </a:pPr>
                      <a:r>
                        <a:rPr lang="en-US" altLang="zh-CN" sz="1000">
                          <a:solidFill>
                            <a:srgbClr val="000000"/>
                          </a:solidFill>
                          <a:latin typeface="Nimbus Roman No9 L" charset="0"/>
                          <a:ea typeface="微软雅黑" pitchFamily="34" charset="-122"/>
                        </a:rPr>
                        <a:t>期末商品库存额（含增值税）</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34</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9550">
                <a:tc>
                  <a:txBody>
                    <a:bodyPr/>
                    <a:p>
                      <a:pPr lvl="0">
                        <a:buSzTx/>
                        <a:buNone/>
                      </a:pPr>
                      <a:r>
                        <a:rPr lang="en-US" altLang="zh-CN" sz="1000">
                          <a:solidFill>
                            <a:srgbClr val="000000"/>
                          </a:solidFill>
                          <a:latin typeface="Nimbus Roman No9 L" charset="0"/>
                          <a:ea typeface="微软雅黑" pitchFamily="34" charset="-122"/>
                        </a:rPr>
                        <a:t>服务营业额（含增值税）</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35</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3">
                <a:tc>
                  <a:txBody>
                    <a:bodyPr/>
                    <a:p>
                      <a:pPr lvl="0">
                        <a:buSzTx/>
                        <a:buNone/>
                      </a:pPr>
                      <a:r>
                        <a:rPr lang="en-US" altLang="zh-CN" sz="1000">
                          <a:solidFill>
                            <a:schemeClr val="accent3">
                              <a:lumMod val="50000"/>
                            </a:schemeClr>
                          </a:solidFill>
                          <a:latin typeface="Nimbus Roman No9 L" charset="0"/>
                          <a:ea typeface="微软雅黑" pitchFamily="34" charset="-122"/>
                        </a:rPr>
                        <a:t>批发和零售业年末零售营业面积</a:t>
                      </a:r>
                      <a:endParaRPr lang="en-US" altLang="zh-CN" sz="1000">
                        <a:solidFill>
                          <a:schemeClr val="accent3">
                            <a:lumMod val="50000"/>
                          </a:schemeClr>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平方米</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36</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r>
              <a:tr h="290512">
                <a:tc gridSpan="4">
                  <a:txBody>
                    <a:bodyPr/>
                    <a:p>
                      <a:pPr lvl="0" algn="ctr">
                        <a:buSzTx/>
                        <a:buNone/>
                      </a:pPr>
                      <a:r>
                        <a:rPr lang="en-US" altLang="zh-CN" sz="1000" b="1">
                          <a:solidFill>
                            <a:srgbClr val="000000"/>
                          </a:solidFill>
                          <a:latin typeface="宋体" charset="0"/>
                          <a:ea typeface="微软雅黑" pitchFamily="34" charset="-122"/>
                        </a:rPr>
                        <a:t>五、</a:t>
                      </a:r>
                      <a:r>
                        <a:rPr lang="en-US" altLang="zh-CN" sz="1000" b="1">
                          <a:solidFill>
                            <a:srgbClr val="000000"/>
                          </a:solidFill>
                          <a:latin typeface="Nimbus Roman No9 L" charset="0"/>
                          <a:ea typeface="微软雅黑" pitchFamily="34" charset="-122"/>
                        </a:rPr>
                        <a:t>住宿和餐饮业经营情况（仅住宿和餐饮业单位填报）</a:t>
                      </a:r>
                      <a:endParaRPr lang="en-US" altLang="en-US" sz="1000" b="1">
                        <a:solidFill>
                          <a:srgbClr val="000000"/>
                        </a:solidFill>
                        <a:latin typeface="宋体" charset="0"/>
                        <a:ea typeface="宋体" charset="0"/>
                      </a:endParaRPr>
                    </a:p>
                  </a:txBody>
                  <a:tcPr marL="68580" marR="68580" marT="0" marB="0" anchor="ctr" anchorCtr="false">
                    <a:lnL cap="flat">
                      <a:noFill/>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true">
                  <a:tcPr>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09550">
                <a:tc>
                  <a:txBody>
                    <a:bodyPr/>
                    <a:p>
                      <a:pPr lvl="0" algn="ctr">
                        <a:buSzTx/>
                        <a:buNone/>
                      </a:pPr>
                      <a:r>
                        <a:rPr lang="en-US" altLang="zh-CN" sz="1000">
                          <a:solidFill>
                            <a:srgbClr val="000000"/>
                          </a:solidFill>
                          <a:latin typeface="Nimbus Roman No9 L" charset="0"/>
                          <a:ea typeface="微软雅黑" pitchFamily="34" charset="-122"/>
                        </a:rPr>
                        <a:t>指标名称</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计量单位</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代码</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本年</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7963">
                <a:tc>
                  <a:txBody>
                    <a:bodyPr/>
                    <a:p>
                      <a:pPr lvl="0" algn="ctr">
                        <a:buSzTx/>
                        <a:buNone/>
                      </a:pPr>
                      <a:r>
                        <a:rPr lang="en-US" altLang="zh-CN" sz="1000">
                          <a:solidFill>
                            <a:srgbClr val="000000"/>
                          </a:solidFill>
                          <a:latin typeface="Nimbus Roman No9 L" charset="0"/>
                          <a:ea typeface="微软雅黑" pitchFamily="34" charset="-122"/>
                        </a:rPr>
                        <a:t>甲</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sym typeface="+mn-ea"/>
                        </a:rPr>
                        <a:t>1</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07962">
                <a:tc>
                  <a:txBody>
                    <a:bodyPr/>
                    <a:p>
                      <a:pPr lvl="0">
                        <a:buSzTx/>
                        <a:buNone/>
                      </a:pPr>
                      <a:r>
                        <a:rPr lang="en-US" altLang="zh-CN" sz="1000">
                          <a:solidFill>
                            <a:srgbClr val="000000"/>
                          </a:solidFill>
                          <a:latin typeface="Nimbus Roman No9 L" charset="0"/>
                          <a:ea typeface="微软雅黑" pitchFamily="34" charset="-122"/>
                        </a:rPr>
                        <a:t>营业额（含增值税）</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37</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207963">
                <a:tc>
                  <a:txBody>
                    <a:bodyPr/>
                    <a:p>
                      <a:pPr lvl="0">
                        <a:buSzTx/>
                        <a:buNone/>
                      </a:pPr>
                      <a:r>
                        <a:rPr lang="en-US" altLang="zh-CN" sz="1000">
                          <a:solidFill>
                            <a:srgbClr val="000000"/>
                          </a:solidFill>
                          <a:latin typeface="Nimbus Roman No9 L" charset="0"/>
                          <a:ea typeface="微软雅黑" pitchFamily="34" charset="-122"/>
                        </a:rPr>
                        <a:t>其中：客房收入</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38</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2">
                <a:tc>
                  <a:txBody>
                    <a:bodyPr/>
                    <a:p>
                      <a:pPr lvl="0">
                        <a:buSzTx/>
                        <a:buNone/>
                      </a:pPr>
                      <a:r>
                        <a:rPr lang="en-US" altLang="zh-CN" sz="1000">
                          <a:solidFill>
                            <a:srgbClr val="FF0000"/>
                          </a:solidFill>
                          <a:latin typeface="Nimbus Roman No9 L" charset="0"/>
                          <a:ea typeface="微软雅黑" pitchFamily="34" charset="-122"/>
                        </a:rPr>
                        <a:t>   </a:t>
                      </a:r>
                      <a:r>
                        <a:rPr lang="en-US" altLang="zh-CN" sz="1000">
                          <a:solidFill>
                            <a:srgbClr val="C00000"/>
                          </a:solidFill>
                          <a:latin typeface="Nimbus Roman No9 L" charset="0"/>
                          <a:ea typeface="微软雅黑" pitchFamily="34" charset="-122"/>
                        </a:rPr>
                        <a:t> 其中：通过公共网络实现的客房收入</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39</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9550">
                <a:tc>
                  <a:txBody>
                    <a:bodyPr/>
                    <a:p>
                      <a:pPr lvl="0">
                        <a:buSzTx/>
                        <a:buNone/>
                      </a:pPr>
                      <a:r>
                        <a:rPr lang="en-US" altLang="zh-CN" sz="1000">
                          <a:solidFill>
                            <a:srgbClr val="000000"/>
                          </a:solidFill>
                          <a:latin typeface="Nimbus Roman No9 L" charset="0"/>
                          <a:ea typeface="微软雅黑" pitchFamily="34" charset="-122"/>
                        </a:rPr>
                        <a:t>餐费收入</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40</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3">
                <a:tc>
                  <a:txBody>
                    <a:bodyPr/>
                    <a:p>
                      <a:pPr lvl="0">
                        <a:buSzTx/>
                        <a:buNone/>
                      </a:pPr>
                      <a:r>
                        <a:rPr lang="en-US" altLang="zh-CN" sz="1000">
                          <a:solidFill>
                            <a:srgbClr val="C00000"/>
                          </a:solidFill>
                          <a:latin typeface="Nimbus Roman No9 L" charset="0"/>
                          <a:ea typeface="微软雅黑" pitchFamily="34" charset="-122"/>
                        </a:rPr>
                        <a:t>    其中：通过公共网络实现的餐费收入</a:t>
                      </a:r>
                      <a:endParaRPr lang="en-US" altLang="zh-CN" sz="1000">
                        <a:solidFill>
                          <a:srgbClr val="C00000"/>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千元</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41</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 </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207962">
                <a:tc>
                  <a:txBody>
                    <a:bodyPr/>
                    <a:p>
                      <a:pPr lvl="0">
                        <a:buSzTx/>
                        <a:buNone/>
                      </a:pPr>
                      <a:r>
                        <a:rPr lang="en-US" altLang="zh-CN" sz="1000">
                          <a:solidFill>
                            <a:schemeClr val="accent3">
                              <a:lumMod val="50000"/>
                            </a:schemeClr>
                          </a:solidFill>
                          <a:latin typeface="Nimbus Roman No9 L" charset="0"/>
                          <a:ea typeface="微软雅黑" pitchFamily="34" charset="-122"/>
                        </a:rPr>
                        <a:t>住宿和餐饮业年末餐饮营业面积</a:t>
                      </a:r>
                      <a:endParaRPr lang="en-US" altLang="zh-CN" sz="1000">
                        <a:solidFill>
                          <a:schemeClr val="accent3">
                            <a:lumMod val="50000"/>
                          </a:schemeClr>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平方米</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42</a:t>
                      </a:r>
                      <a:endParaRPr lang="en-US" altLang="zh-CN"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330200" y="1006475"/>
            <a:ext cx="9578975" cy="53771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p>
            <a:pPr indent="457200" algn="just">
              <a:lnSpc>
                <a:spcPts val="4000"/>
              </a:lnSpc>
            </a:pPr>
            <a:r>
              <a:rPr lang="zh-CN" altLang="en-US" sz="2400" b="1" dirty="0">
                <a:solidFill>
                  <a:srgbClr val="4B649F"/>
                </a:solidFill>
                <a:latin typeface="Arial" panose="02080604020202020204" pitchFamily="34" charset="0"/>
                <a:ea typeface="微软雅黑" pitchFamily="34" charset="-122"/>
                <a:sym typeface="微软雅黑" pitchFamily="34" charset="-122"/>
              </a:rPr>
              <a:t>个体经营户调查</a:t>
            </a:r>
            <a:endParaRPr lang="en-US" altLang="zh-CN" sz="2400" b="1" strike="noStrike" noProof="1" dirty="0">
              <a:solidFill>
                <a:srgbClr val="4B649F"/>
              </a:solidFill>
              <a:latin typeface="Arial" panose="02080604020202020204" pitchFamily="34" charset="0"/>
              <a:ea typeface="微软雅黑" pitchFamily="34" charset="-122"/>
              <a:sym typeface="+mn-ea"/>
            </a:endParaRPr>
          </a:p>
          <a:p>
            <a:pPr indent="457200" algn="just">
              <a:lnSpc>
                <a:spcPts val="4000"/>
              </a:lnSpc>
            </a:pPr>
            <a:r>
              <a:rPr lang="en-US" altLang="zh-CN" sz="2400" b="1" strike="noStrike" noProof="1" dirty="0">
                <a:solidFill>
                  <a:srgbClr val="4B649F"/>
                </a:solidFill>
                <a:latin typeface="Arial" panose="02080604020202020204" pitchFamily="34" charset="0"/>
                <a:ea typeface="微软雅黑" pitchFamily="34" charset="-122"/>
                <a:sym typeface="+mn-ea"/>
              </a:rPr>
              <a:t>1.</a:t>
            </a:r>
            <a:r>
              <a:rPr lang="zh-CN" altLang="en-US" sz="2400" b="1" strike="noStrike" noProof="1" dirty="0">
                <a:solidFill>
                  <a:srgbClr val="4B649F"/>
                </a:solidFill>
                <a:latin typeface="Arial" panose="02080604020202020204" pitchFamily="34" charset="0"/>
                <a:ea typeface="微软雅黑" pitchFamily="34" charset="-122"/>
                <a:sym typeface="+mn-ea"/>
              </a:rPr>
              <a:t>变化情况：</a:t>
            </a:r>
            <a:endParaRPr lang="zh-CN" altLang="en-US" sz="2400" b="1" strike="noStrike" noProof="1" dirty="0">
              <a:solidFill>
                <a:srgbClr val="4B649F"/>
              </a:solidFill>
              <a:latin typeface="Arial" panose="02080604020202020204" pitchFamily="34" charset="0"/>
              <a:ea typeface="微软雅黑" pitchFamily="34" charset="-122"/>
              <a:sym typeface="+mn-ea"/>
            </a:endParaRPr>
          </a:p>
          <a:p>
            <a:pPr indent="457200" algn="just">
              <a:lnSpc>
                <a:spcPts val="4000"/>
              </a:lnSpc>
            </a:pPr>
            <a:r>
              <a:rPr lang="zh-CN" altLang="en-US" sz="2400" b="1" strike="noStrike" noProof="1" dirty="0">
                <a:solidFill>
                  <a:srgbClr val="4B649F"/>
                </a:solidFill>
                <a:latin typeface="Arial" panose="02080604020202020204" pitchFamily="34" charset="0"/>
                <a:ea typeface="微软雅黑" pitchFamily="34" charset="-122"/>
                <a:sym typeface="+mn-ea"/>
              </a:rPr>
              <a:t>（</a:t>
            </a:r>
            <a:r>
              <a:rPr lang="en-US" altLang="zh-CN" sz="2400" b="1" strike="noStrike" noProof="1" dirty="0">
                <a:solidFill>
                  <a:srgbClr val="4B649F"/>
                </a:solidFill>
                <a:latin typeface="Arial" panose="02080604020202020204" pitchFamily="34" charset="0"/>
                <a:ea typeface="微软雅黑" pitchFamily="34" charset="-122"/>
                <a:sym typeface="+mn-ea"/>
              </a:rPr>
              <a:t>1</a:t>
            </a:r>
            <a:r>
              <a:rPr lang="zh-CN" altLang="en-US" sz="2400" b="1" strike="noStrike" noProof="1" dirty="0">
                <a:solidFill>
                  <a:srgbClr val="4B649F"/>
                </a:solidFill>
                <a:latin typeface="Arial" panose="02080604020202020204" pitchFamily="34" charset="0"/>
                <a:ea typeface="微软雅黑" pitchFamily="34" charset="-122"/>
                <a:sym typeface="+mn-ea"/>
              </a:rPr>
              <a:t>）抽样方案</a:t>
            </a:r>
            <a:endParaRPr lang="zh-CN" altLang="en-US" sz="2400" strike="noStrike" noProof="1" dirty="0">
              <a:solidFill>
                <a:srgbClr val="4B649F"/>
              </a:solidFill>
              <a:latin typeface="Arial" panose="02080604020202020204" pitchFamily="34" charset="0"/>
              <a:ea typeface="微软雅黑" pitchFamily="34" charset="-122"/>
              <a:sym typeface="+mn-ea"/>
            </a:endParaRPr>
          </a:p>
          <a:p>
            <a:pPr indent="457200" algn="just">
              <a:lnSpc>
                <a:spcPts val="4000"/>
              </a:lnSpc>
            </a:pPr>
            <a:r>
              <a:rPr lang="zh-CN" altLang="en-US" sz="2400" strike="noStrike" noProof="1" dirty="0">
                <a:solidFill>
                  <a:srgbClr val="4B649F"/>
                </a:solidFill>
                <a:latin typeface="Arial" panose="02080604020202020204" pitchFamily="34" charset="0"/>
                <a:ea typeface="微软雅黑" pitchFamily="34" charset="-122"/>
                <a:sym typeface="+mn-ea"/>
              </a:rPr>
              <a:t>抽样方法由以省为总体改为</a:t>
            </a:r>
            <a:r>
              <a:rPr lang="zh-CN" altLang="en-US" sz="2400" strike="noStrike" noProof="1" dirty="0">
                <a:solidFill>
                  <a:srgbClr val="C00000"/>
                </a:solidFill>
                <a:latin typeface="Arial" panose="02080604020202020204" pitchFamily="34" charset="0"/>
                <a:ea typeface="微软雅黑" pitchFamily="34" charset="-122"/>
                <a:sym typeface="+mn-ea"/>
              </a:rPr>
              <a:t>按照专业分出子总体后</a:t>
            </a:r>
            <a:r>
              <a:rPr lang="zh-CN" altLang="en-US" sz="2400" strike="noStrike" noProof="1" dirty="0">
                <a:solidFill>
                  <a:srgbClr val="4B649F"/>
                </a:solidFill>
                <a:latin typeface="Arial" panose="02080604020202020204" pitchFamily="34" charset="0"/>
                <a:ea typeface="微软雅黑" pitchFamily="34" charset="-122"/>
                <a:sym typeface="+mn-ea"/>
              </a:rPr>
              <a:t>再进行后续抽取</a:t>
            </a:r>
            <a:endParaRPr lang="zh-CN" altLang="en-US" sz="2400" strike="noStrike" noProof="1" dirty="0">
              <a:solidFill>
                <a:srgbClr val="4B649F"/>
              </a:solidFill>
              <a:latin typeface="Arial" panose="02080604020202020204" pitchFamily="34" charset="0"/>
              <a:ea typeface="微软雅黑" pitchFamily="34" charset="-122"/>
              <a:sym typeface="+mn-ea"/>
            </a:endParaRPr>
          </a:p>
          <a:p>
            <a:pPr indent="457200" algn="just">
              <a:lnSpc>
                <a:spcPts val="4000"/>
              </a:lnSpc>
            </a:pPr>
            <a:r>
              <a:rPr lang="zh-CN" altLang="en-US" sz="2400" strike="noStrike" noProof="1" dirty="0">
                <a:solidFill>
                  <a:srgbClr val="4B649F"/>
                </a:solidFill>
                <a:latin typeface="Arial" panose="02080604020202020204" pitchFamily="34" charset="0"/>
                <a:ea typeface="微软雅黑" pitchFamily="34" charset="-122"/>
                <a:sym typeface="+mn-ea"/>
              </a:rPr>
              <a:t>进一步优化抽样代表性的问题</a:t>
            </a:r>
            <a:endParaRPr lang="zh-CN" altLang="en-US" sz="2400" strike="noStrike" noProof="1" dirty="0">
              <a:solidFill>
                <a:srgbClr val="4B649F"/>
              </a:solidFill>
              <a:latin typeface="Arial" panose="02080604020202020204" pitchFamily="34" charset="0"/>
              <a:ea typeface="微软雅黑" pitchFamily="34" charset="-122"/>
              <a:sym typeface="+mn-ea"/>
            </a:endParaRPr>
          </a:p>
          <a:p>
            <a:pPr indent="457200" algn="just">
              <a:lnSpc>
                <a:spcPts val="4000"/>
              </a:lnSpc>
            </a:pPr>
            <a:r>
              <a:rPr lang="zh-CN" altLang="en-US" sz="2400" b="1" strike="noStrike" noProof="1" dirty="0">
                <a:solidFill>
                  <a:srgbClr val="4B649F"/>
                </a:solidFill>
                <a:latin typeface="Arial" panose="02080604020202020204" pitchFamily="34" charset="0"/>
                <a:ea typeface="微软雅黑" pitchFamily="34" charset="-122"/>
                <a:sym typeface="+mn-ea"/>
              </a:rPr>
              <a:t>（</a:t>
            </a:r>
            <a:r>
              <a:rPr lang="en-US" altLang="zh-CN" sz="2400" b="1" strike="noStrike" noProof="1" dirty="0">
                <a:solidFill>
                  <a:srgbClr val="4B649F"/>
                </a:solidFill>
                <a:latin typeface="Arial" panose="02080604020202020204" pitchFamily="34" charset="0"/>
                <a:ea typeface="微软雅黑" pitchFamily="34" charset="-122"/>
                <a:sym typeface="+mn-ea"/>
              </a:rPr>
              <a:t>2</a:t>
            </a:r>
            <a:r>
              <a:rPr lang="zh-CN" altLang="en-US" sz="2400" b="1" strike="noStrike" noProof="1" dirty="0">
                <a:solidFill>
                  <a:srgbClr val="4B649F"/>
                </a:solidFill>
                <a:latin typeface="Arial" panose="02080604020202020204" pitchFamily="34" charset="0"/>
                <a:ea typeface="微软雅黑" pitchFamily="34" charset="-122"/>
                <a:sym typeface="+mn-ea"/>
              </a:rPr>
              <a:t>）调查表式</a:t>
            </a:r>
            <a:endParaRPr lang="zh-CN" altLang="en-US" sz="2400" strike="noStrike" noProof="1" dirty="0">
              <a:solidFill>
                <a:srgbClr val="4B649F"/>
              </a:solidFill>
              <a:latin typeface="Arial" panose="02080604020202020204" pitchFamily="34" charset="0"/>
              <a:ea typeface="微软雅黑" pitchFamily="34" charset="-122"/>
            </a:endParaRPr>
          </a:p>
          <a:p>
            <a:pPr indent="457200" algn="just">
              <a:lnSpc>
                <a:spcPts val="4000"/>
              </a:lnSpc>
            </a:pPr>
            <a:r>
              <a:rPr lang="zh-CN" altLang="en-US" sz="2400" strike="noStrike" noProof="1" dirty="0">
                <a:solidFill>
                  <a:srgbClr val="4B649F"/>
                </a:solidFill>
                <a:latin typeface="Arial" panose="02080604020202020204" pitchFamily="34" charset="0"/>
                <a:ea typeface="微软雅黑" pitchFamily="34" charset="-122"/>
              </a:rPr>
              <a:t>个体经营户抽样调查表（</a:t>
            </a:r>
            <a:r>
              <a:rPr lang="en-US" altLang="zh-CN" sz="2400" strike="noStrike" noProof="1" dirty="0">
                <a:solidFill>
                  <a:srgbClr val="4B649F"/>
                </a:solidFill>
                <a:latin typeface="Arial" panose="02080604020202020204" pitchFamily="34" charset="0"/>
                <a:ea typeface="微软雅黑" pitchFamily="34" charset="-122"/>
                <a:sym typeface="+mn-ea"/>
              </a:rPr>
              <a:t>7</a:t>
            </a:r>
            <a:r>
              <a:rPr lang="zh-CN" altLang="en-US" sz="2400" strike="noStrike" noProof="1" dirty="0">
                <a:solidFill>
                  <a:srgbClr val="4B649F"/>
                </a:solidFill>
                <a:latin typeface="Arial" panose="02080604020202020204" pitchFamily="34" charset="0"/>
                <a:ea typeface="微软雅黑" pitchFamily="34" charset="-122"/>
                <a:sym typeface="+mn-ea"/>
              </a:rPr>
              <a:t>12</a:t>
            </a:r>
            <a:r>
              <a:rPr lang="zh-CN" altLang="en-US" sz="2400" strike="noStrike" noProof="1" dirty="0">
                <a:solidFill>
                  <a:srgbClr val="4B649F"/>
                </a:solidFill>
                <a:latin typeface="Arial" panose="02080604020202020204" pitchFamily="34" charset="0"/>
                <a:ea typeface="微软雅黑" pitchFamily="34" charset="-122"/>
              </a:rPr>
              <a:t>）</a:t>
            </a:r>
            <a:endParaRPr lang="zh-CN" altLang="en-US" sz="2400" strike="noStrike" noProof="1" dirty="0">
              <a:solidFill>
                <a:srgbClr val="4B649F"/>
              </a:solidFill>
              <a:latin typeface="Arial" panose="02080604020202020204" pitchFamily="34" charset="0"/>
              <a:ea typeface="微软雅黑" pitchFamily="34" charset="-122"/>
            </a:endParaRPr>
          </a:p>
          <a:p>
            <a:pPr indent="457200" algn="just">
              <a:lnSpc>
                <a:spcPts val="4000"/>
              </a:lnSpc>
            </a:pPr>
            <a:r>
              <a:rPr lang="zh-CN" altLang="en-US" sz="2400" strike="noStrike" noProof="1" dirty="0">
                <a:solidFill>
                  <a:srgbClr val="4B649F"/>
                </a:solidFill>
                <a:latin typeface="Arial" panose="02080604020202020204" pitchFamily="34" charset="0"/>
                <a:ea typeface="微软雅黑" pitchFamily="34" charset="-122"/>
              </a:rPr>
              <a:t>一是调整指标顺序；</a:t>
            </a:r>
            <a:endParaRPr lang="zh-CN" altLang="en-US" sz="2400" strike="noStrike" noProof="1" dirty="0">
              <a:solidFill>
                <a:srgbClr val="4B649F"/>
              </a:solidFill>
              <a:latin typeface="Arial" panose="02080604020202020204" pitchFamily="34" charset="0"/>
              <a:ea typeface="微软雅黑" pitchFamily="34" charset="-122"/>
            </a:endParaRPr>
          </a:p>
          <a:p>
            <a:pPr indent="457200" algn="just">
              <a:lnSpc>
                <a:spcPts val="4000"/>
              </a:lnSpc>
            </a:pPr>
            <a:r>
              <a:rPr lang="zh-CN" altLang="en-US" sz="2400" strike="noStrike" noProof="1" dirty="0">
                <a:solidFill>
                  <a:srgbClr val="4B649F"/>
                </a:solidFill>
                <a:latin typeface="Arial" panose="02080604020202020204" pitchFamily="34" charset="0"/>
                <a:ea typeface="微软雅黑" pitchFamily="34" charset="-122"/>
              </a:rPr>
              <a:t>二是全年营业收入其中项由“通过网络实现的销售额”改为“通过网络实现的营业收入”。</a:t>
            </a:r>
            <a:r>
              <a:rPr lang="zh-CN" altLang="en-US" sz="2400" strike="noStrike" noProof="1" dirty="0">
                <a:solidFill>
                  <a:srgbClr val="C00000"/>
                </a:solidFill>
                <a:latin typeface="Arial" panose="02080604020202020204" pitchFamily="34" charset="0"/>
                <a:ea typeface="微软雅黑" pitchFamily="34" charset="-122"/>
              </a:rPr>
              <a:t>注意！</a:t>
            </a:r>
            <a:r>
              <a:rPr lang="zh-CN" altLang="en-US" sz="2400" strike="noStrike" noProof="1" dirty="0">
                <a:solidFill>
                  <a:srgbClr val="4B649F"/>
                </a:solidFill>
                <a:latin typeface="Arial" panose="02080604020202020204" pitchFamily="34" charset="0"/>
                <a:ea typeface="微软雅黑" pitchFamily="34" charset="-122"/>
              </a:rPr>
              <a:t>两个指标均为不含税口径！</a:t>
            </a:r>
            <a:endParaRPr lang="zh-CN" altLang="en-US" sz="2000" strike="noStrike" noProof="1" dirty="0">
              <a:solidFill>
                <a:srgbClr val="4B649F"/>
              </a:solidFill>
              <a:latin typeface="Arial" panose="02080604020202020204" pitchFamily="34" charset="0"/>
              <a:ea typeface="微软雅黑" pitchFamily="34" charset="-122"/>
            </a:endParaRPr>
          </a:p>
          <a:p>
            <a:pPr algn="l" fontAlgn="base"/>
            <a:endParaRPr lang="zh-CN" altLang="en-US" sz="2000" strike="noStrike" noProof="1" dirty="0">
              <a:solidFill>
                <a:srgbClr val="4B649F"/>
              </a:solidFill>
              <a:latin typeface="Arial" panose="02080604020202020204" pitchFamily="34" charset="0"/>
              <a:ea typeface="微软雅黑"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aphicFrame>
        <p:nvGraphicFramePr>
          <p:cNvPr id="2" name="表格 1"/>
          <p:cNvGraphicFramePr/>
          <p:nvPr/>
        </p:nvGraphicFramePr>
        <p:xfrm>
          <a:off x="937260" y="1339215"/>
          <a:ext cx="9706610" cy="4975225"/>
        </p:xfrm>
        <a:graphic>
          <a:graphicData uri="http://schemas.openxmlformats.org/drawingml/2006/table">
            <a:tbl>
              <a:tblPr firstRow="true" bandRow="true">
                <a:tableStyleId>{5940675A-B579-460E-94D1-54222C63F5DA}</a:tableStyleId>
              </a:tblPr>
              <a:tblGrid>
                <a:gridCol w="9706610"/>
              </a:tblGrid>
              <a:tr h="433070">
                <a:tc>
                  <a:txBody>
                    <a:bodyPr/>
                    <a:p>
                      <a:pPr indent="0" algn="ctr">
                        <a:buNone/>
                      </a:pPr>
                      <a:r>
                        <a:rPr lang="zh-CN" altLang="en-US" sz="2000" b="1" dirty="0">
                          <a:solidFill>
                            <a:srgbClr val="4B649F"/>
                          </a:solidFill>
                          <a:latin typeface="Arial" panose="02080604020202020204" pitchFamily="34" charset="0"/>
                          <a:ea typeface="微软雅黑" pitchFamily="34" charset="-122"/>
                        </a:rPr>
                        <a:t>个体经营户经营情况</a:t>
                      </a:r>
                      <a:endParaRPr lang="zh-CN" altLang="en-US" sz="2000" b="1" dirty="0">
                        <a:solidFill>
                          <a:srgbClr val="4B649F"/>
                        </a:solidFill>
                        <a:latin typeface="Arial" panose="02080604020202020204" pitchFamily="34" charset="0"/>
                        <a:ea typeface="微软雅黑" pitchFamily="34" charset="-122"/>
                      </a:endParaRPr>
                    </a:p>
                  </a:txBody>
                  <a:tcPr marL="17780" marR="17780" marT="0" marB="0" vert="horz" anchor="ctr" anchorCtr="false">
                    <a:lnL>
                      <a:noFill/>
                    </a:lnL>
                    <a:lnR>
                      <a:noFill/>
                    </a:lnR>
                    <a:lnT w="12700">
                      <a:solidFill>
                        <a:schemeClr val="tx1"/>
                      </a:solidFill>
                      <a:prstDash val="solid"/>
                    </a:lnT>
                    <a:lnB w="12700">
                      <a:solidFill>
                        <a:schemeClr val="tx1"/>
                      </a:solidFill>
                      <a:prstDash val="solid"/>
                    </a:lnB>
                    <a:lnTlToBr>
                      <a:noFill/>
                    </a:lnTlToBr>
                    <a:lnBlToTr>
                      <a:noFill/>
                    </a:lnBlToTr>
                    <a:noFill/>
                  </a:tcPr>
                </a:tc>
              </a:tr>
              <a:tr h="2520950">
                <a:tc>
                  <a:txBody>
                    <a:bodyPr/>
                    <a:p>
                      <a:pPr indent="457200" algn="just" fontAlgn="auto">
                        <a:lnSpc>
                          <a:spcPts val="3000"/>
                        </a:lnSpc>
                        <a:buNone/>
                      </a:pPr>
                      <a:r>
                        <a:rPr lang="zh-CN" altLang="en-US" sz="2000" dirty="0">
                          <a:solidFill>
                            <a:srgbClr val="4B649F"/>
                          </a:solidFill>
                          <a:latin typeface="Arial" panose="02080604020202020204" pitchFamily="34" charset="0"/>
                          <a:ea typeface="微软雅黑" pitchFamily="34" charset="-122"/>
                          <a:sym typeface="+mn-ea"/>
                        </a:rPr>
                        <a:t>3.您全年与经营相关的总支出一共是       千元，其中，全年缴纳的各种税费一共是       千元（经营相关的总支出包括个体经营户采购商品支出，购置原材料、燃气和动力支出，雇佣雇员支出，以及缴纳的各种税费和缴纳的房租等，应当大于等于1、2项</a:t>
                      </a:r>
                      <a:r>
                        <a:rPr lang="en-US" altLang="zh-CN" sz="2000" dirty="0">
                          <a:solidFill>
                            <a:srgbClr val="4B649F"/>
                          </a:solidFill>
                          <a:latin typeface="Arial" panose="02080604020202020204" pitchFamily="34" charset="0"/>
                          <a:ea typeface="微软雅黑" pitchFamily="34" charset="-122"/>
                          <a:sym typeface="+mn-ea"/>
                        </a:rPr>
                        <a:t>&lt;</a:t>
                      </a:r>
                      <a:r>
                        <a:rPr lang="zh-CN" altLang="en-US" sz="2000" dirty="0">
                          <a:solidFill>
                            <a:srgbClr val="4B649F"/>
                          </a:solidFill>
                          <a:latin typeface="Arial" panose="02080604020202020204" pitchFamily="34" charset="0"/>
                          <a:ea typeface="微软雅黑" pitchFamily="34" charset="-122"/>
                          <a:sym typeface="+mn-ea"/>
                        </a:rPr>
                        <a:t>即雇佣雇员和房租支出</a:t>
                      </a:r>
                      <a:r>
                        <a:rPr lang="en-US" altLang="zh-CN" sz="2000" dirty="0">
                          <a:solidFill>
                            <a:srgbClr val="4B649F"/>
                          </a:solidFill>
                          <a:latin typeface="Arial" panose="02080604020202020204" pitchFamily="34" charset="0"/>
                          <a:ea typeface="微软雅黑" pitchFamily="34" charset="-122"/>
                          <a:sym typeface="+mn-ea"/>
                        </a:rPr>
                        <a:t>&gt;</a:t>
                      </a:r>
                      <a:r>
                        <a:rPr lang="zh-CN" altLang="en-US" sz="2000" dirty="0">
                          <a:solidFill>
                            <a:srgbClr val="4B649F"/>
                          </a:solidFill>
                          <a:latin typeface="Arial" panose="02080604020202020204" pitchFamily="34" charset="0"/>
                          <a:ea typeface="微软雅黑" pitchFamily="34" charset="-122"/>
                          <a:sym typeface="+mn-ea"/>
                        </a:rPr>
                        <a:t>的合计）。 </a:t>
                      </a:r>
                      <a:endParaRPr lang="zh-CN" altLang="en-US" sz="2000" b="0" dirty="0">
                        <a:solidFill>
                          <a:srgbClr val="4B649F"/>
                        </a:solidFill>
                        <a:latin typeface="Arial" panose="02080604020202020204" pitchFamily="34" charset="0"/>
                        <a:ea typeface="微软雅黑" pitchFamily="34" charset="-122"/>
                      </a:endParaRPr>
                    </a:p>
                    <a:p>
                      <a:pPr indent="457200" algn="just" fontAlgn="auto">
                        <a:lnSpc>
                          <a:spcPts val="3000"/>
                        </a:lnSpc>
                        <a:buNone/>
                      </a:pPr>
                      <a:r>
                        <a:rPr lang="zh-CN" altLang="en-US" sz="2000" dirty="0">
                          <a:solidFill>
                            <a:srgbClr val="C00000"/>
                          </a:solidFill>
                          <a:latin typeface="Arial" panose="02080604020202020204" pitchFamily="34" charset="0"/>
                          <a:ea typeface="微软雅黑" pitchFamily="34" charset="-122"/>
                          <a:sym typeface="+mn-ea"/>
                        </a:rPr>
                        <a:t>注意：“总支出”</a:t>
                      </a:r>
                      <a:r>
                        <a:rPr lang="zh-CN" altLang="en-US" sz="2000" dirty="0">
                          <a:solidFill>
                            <a:srgbClr val="4B649F"/>
                          </a:solidFill>
                          <a:latin typeface="Arial" panose="02080604020202020204" pitchFamily="34" charset="0"/>
                          <a:ea typeface="微软雅黑" pitchFamily="34" charset="-122"/>
                          <a:sym typeface="+mn-ea"/>
                        </a:rPr>
                        <a:t>的概念</a:t>
                      </a:r>
                      <a:r>
                        <a:rPr lang="zh-CN" altLang="en-US" sz="2000" dirty="0">
                          <a:solidFill>
                            <a:srgbClr val="C00000"/>
                          </a:solidFill>
                          <a:latin typeface="Arial" panose="02080604020202020204" pitchFamily="34" charset="0"/>
                          <a:ea typeface="微软雅黑" pitchFamily="34" charset="-122"/>
                          <a:sym typeface="+mn-ea"/>
                        </a:rPr>
                        <a:t>包括成本和费用</a:t>
                      </a:r>
                      <a:r>
                        <a:rPr lang="zh-CN" altLang="en-US" sz="2000" dirty="0">
                          <a:solidFill>
                            <a:srgbClr val="4B649F"/>
                          </a:solidFill>
                          <a:latin typeface="Arial" panose="02080604020202020204" pitchFamily="34" charset="0"/>
                          <a:ea typeface="微软雅黑" pitchFamily="34" charset="-122"/>
                          <a:sym typeface="+mn-ea"/>
                        </a:rPr>
                        <a:t>，填报时可以分两部分询问，保障支出数据填写较为全面。</a:t>
                      </a:r>
                      <a:endParaRPr lang="zh-CN" altLang="en-US" sz="2000" b="0" dirty="0">
                        <a:solidFill>
                          <a:srgbClr val="4B649F"/>
                        </a:solidFill>
                        <a:latin typeface="Arial" panose="02080604020202020204" pitchFamily="34" charset="0"/>
                        <a:ea typeface="微软雅黑" pitchFamily="34" charset="-122"/>
                      </a:endParaRPr>
                    </a:p>
                  </a:txBody>
                  <a:tcPr marL="68580" marR="68580" marT="0" marB="0" vert="horz" anchor="ctr" anchorCtr="false">
                    <a:lnL>
                      <a:noFill/>
                    </a:lnL>
                    <a:lnR>
                      <a:noFill/>
                    </a:lnR>
                    <a:lnT w="12700">
                      <a:solidFill>
                        <a:schemeClr val="tx1"/>
                      </a:solidFill>
                      <a:prstDash val="solid"/>
                    </a:lnT>
                    <a:lnB w="12700">
                      <a:solidFill>
                        <a:schemeClr val="tx1"/>
                      </a:solidFill>
                      <a:prstDash val="solid"/>
                    </a:lnB>
                    <a:lnTlToBr>
                      <a:noFill/>
                    </a:lnTlToBr>
                    <a:lnBlToTr>
                      <a:noFill/>
                    </a:lnBlToTr>
                    <a:noFill/>
                  </a:tcPr>
                </a:tc>
              </a:tr>
              <a:tr h="2021205">
                <a:tc>
                  <a:txBody>
                    <a:bodyPr/>
                    <a:p>
                      <a:pPr indent="457200" algn="just" fontAlgn="auto">
                        <a:lnSpc>
                          <a:spcPts val="3200"/>
                        </a:lnSpc>
                        <a:buNone/>
                      </a:pPr>
                      <a:r>
                        <a:rPr lang="zh-CN" altLang="en-US" sz="2000" dirty="0">
                          <a:solidFill>
                            <a:srgbClr val="4B649F"/>
                          </a:solidFill>
                          <a:latin typeface="Arial" panose="02080604020202020204" pitchFamily="34" charset="0"/>
                          <a:ea typeface="微软雅黑" pitchFamily="34" charset="-122"/>
                          <a:sym typeface="+mn-ea"/>
                        </a:rPr>
                        <a:t>5.您全年的营业收入一共是       千元，</a:t>
                      </a:r>
                      <a:r>
                        <a:rPr lang="zh-CN" altLang="en-US" sz="2000" dirty="0">
                          <a:solidFill>
                            <a:srgbClr val="C00000"/>
                          </a:solidFill>
                          <a:latin typeface="Arial" panose="02080604020202020204" pitchFamily="34" charset="0"/>
                          <a:ea typeface="微软雅黑" pitchFamily="34" charset="-122"/>
                          <a:sym typeface="+mn-ea"/>
                        </a:rPr>
                        <a:t>其中，通过网络实现的营业收入</a:t>
                      </a:r>
                      <a:r>
                        <a:rPr lang="zh-CN" altLang="en-US" sz="2000" dirty="0">
                          <a:solidFill>
                            <a:srgbClr val="4B649F"/>
                          </a:solidFill>
                          <a:latin typeface="Arial" panose="02080604020202020204" pitchFamily="34" charset="0"/>
                          <a:ea typeface="微软雅黑" pitchFamily="34" charset="-122"/>
                          <a:sym typeface="+mn-ea"/>
                        </a:rPr>
                        <a:t>是        千元（全年在生产经营过程中取得的全部收入，如批发零售业个体经营户营业收入是指商品销售实现收入等）。</a:t>
                      </a:r>
                      <a:endParaRPr lang="zh-CN" altLang="en-US" sz="2000" b="0" dirty="0">
                        <a:solidFill>
                          <a:srgbClr val="4B649F"/>
                        </a:solidFill>
                        <a:latin typeface="Arial" panose="02080604020202020204" pitchFamily="34" charset="0"/>
                        <a:ea typeface="微软雅黑" pitchFamily="34" charset="-122"/>
                      </a:endParaRPr>
                    </a:p>
                    <a:p>
                      <a:pPr indent="457200" algn="just" fontAlgn="auto">
                        <a:lnSpc>
                          <a:spcPts val="3200"/>
                        </a:lnSpc>
                        <a:buNone/>
                      </a:pPr>
                      <a:r>
                        <a:rPr lang="zh-CN" altLang="en-US" sz="2000" dirty="0">
                          <a:solidFill>
                            <a:srgbClr val="C00000"/>
                          </a:solidFill>
                          <a:latin typeface="Arial" panose="02080604020202020204" pitchFamily="34" charset="0"/>
                          <a:ea typeface="微软雅黑" pitchFamily="34" charset="-122"/>
                          <a:sym typeface="+mn-ea"/>
                        </a:rPr>
                        <a:t>注意：</a:t>
                      </a:r>
                      <a:r>
                        <a:rPr lang="en-US" altLang="zh-CN" sz="2000" dirty="0">
                          <a:solidFill>
                            <a:srgbClr val="4B649F"/>
                          </a:solidFill>
                          <a:latin typeface="Arial" panose="02080604020202020204" pitchFamily="34" charset="0"/>
                          <a:ea typeface="微软雅黑" pitchFamily="34" charset="-122"/>
                          <a:sym typeface="+mn-ea"/>
                        </a:rPr>
                        <a:t>1.</a:t>
                      </a:r>
                      <a:r>
                        <a:rPr lang="zh-CN" altLang="en-US" sz="2000" dirty="0">
                          <a:solidFill>
                            <a:srgbClr val="4B649F"/>
                          </a:solidFill>
                          <a:latin typeface="Arial" panose="02080604020202020204" pitchFamily="34" charset="0"/>
                          <a:ea typeface="微软雅黑" pitchFamily="34" charset="-122"/>
                          <a:sym typeface="+mn-ea"/>
                        </a:rPr>
                        <a:t>营业收入为全部收入而非净收入；</a:t>
                      </a:r>
                      <a:r>
                        <a:rPr lang="en-US" altLang="zh-CN" sz="2000" dirty="0">
                          <a:solidFill>
                            <a:srgbClr val="4B649F"/>
                          </a:solidFill>
                          <a:latin typeface="Arial" panose="02080604020202020204" pitchFamily="34" charset="0"/>
                          <a:ea typeface="微软雅黑" pitchFamily="34" charset="-122"/>
                          <a:sym typeface="+mn-ea"/>
                        </a:rPr>
                        <a:t>2.</a:t>
                      </a:r>
                      <a:r>
                        <a:rPr lang="zh-CN" altLang="en-US" sz="2000" dirty="0">
                          <a:solidFill>
                            <a:srgbClr val="4B649F"/>
                          </a:solidFill>
                          <a:latin typeface="Arial" panose="02080604020202020204" pitchFamily="34" charset="0"/>
                          <a:ea typeface="微软雅黑" pitchFamily="34" charset="-122"/>
                          <a:sym typeface="+mn-ea"/>
                        </a:rPr>
                        <a:t>其中项有修改，两者均不含税。</a:t>
                      </a:r>
                      <a:endParaRPr lang="zh-CN" altLang="en-US" sz="2000" b="0" dirty="0">
                        <a:solidFill>
                          <a:srgbClr val="4B649F"/>
                        </a:solidFill>
                        <a:latin typeface="Arial" panose="02080604020202020204" pitchFamily="34" charset="0"/>
                        <a:ea typeface="微软雅黑" pitchFamily="34" charset="-122"/>
                      </a:endParaRPr>
                    </a:p>
                  </a:txBody>
                  <a:tcPr marL="68580" marR="68580" marT="0" marB="0" vert="horz" anchor="ctr" anchorCtr="false">
                    <a:lnL>
                      <a:noFill/>
                    </a:lnL>
                    <a:lnR>
                      <a:noFill/>
                    </a:lnR>
                    <a:lnT w="12700">
                      <a:solidFill>
                        <a:schemeClr val="tx1"/>
                      </a:solidFill>
                      <a:prstDash val="solid"/>
                    </a:lnT>
                    <a:lnB w="12700">
                      <a:solidFill>
                        <a:schemeClr val="tx1"/>
                      </a:solidFill>
                      <a:prstDash val="solid"/>
                    </a:lnB>
                    <a:lnTlToBr>
                      <a:noFill/>
                    </a:lnTlToBr>
                    <a:lnBlToTr>
                      <a:noFill/>
                    </a:lnBlToTr>
                    <a:noFill/>
                  </a:tcPr>
                </a:tc>
              </a:tr>
            </a:tbl>
          </a:graphicData>
        </a:graphic>
      </p:graphicFrame>
      <p:sp>
        <p:nvSpPr>
          <p:cNvPr id="3" name="文本框 2"/>
          <p:cNvSpPr txBox="true"/>
          <p:nvPr/>
        </p:nvSpPr>
        <p:spPr>
          <a:xfrm>
            <a:off x="800735" y="755650"/>
            <a:ext cx="1941830" cy="460375"/>
          </a:xfrm>
          <a:prstGeom prst="rect">
            <a:avLst/>
          </a:prstGeom>
          <a:noFill/>
        </p:spPr>
        <p:txBody>
          <a:bodyPr wrap="none" rtlCol="0" anchor="t">
            <a:spAutoFit/>
          </a:bodyPr>
          <a:p>
            <a:r>
              <a:rPr lang="en-US" sz="2400" b="1" dirty="0">
                <a:solidFill>
                  <a:srgbClr val="4B649F"/>
                </a:solidFill>
                <a:sym typeface="+mn-ea"/>
              </a:rPr>
              <a:t>2.</a:t>
            </a:r>
            <a:r>
              <a:rPr lang="zh-CN" altLang="en-US" sz="2400" b="1" dirty="0">
                <a:solidFill>
                  <a:srgbClr val="4B649F"/>
                </a:solidFill>
                <a:sym typeface="+mn-ea"/>
              </a:rPr>
              <a:t>重点说明：</a:t>
            </a:r>
            <a:endParaRPr lang="zh-CN" altLang="en-US"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true"/>
          <p:nvPr/>
        </p:nvSpPr>
        <p:spPr>
          <a:xfrm>
            <a:off x="3040063" y="2216150"/>
            <a:ext cx="5708650" cy="1198563"/>
          </a:xfrm>
          <a:prstGeom prst="rect">
            <a:avLst/>
          </a:prstGeom>
          <a:noFill/>
          <a:ln w="9525">
            <a:noFill/>
          </a:ln>
        </p:spPr>
        <p:txBody>
          <a:bodyPr wrap="square" anchor="t" anchorCtr="false">
            <a:spAutoFit/>
          </a:bodyPr>
          <a:p>
            <a:pPr algn="ctr">
              <a:lnSpc>
                <a:spcPct val="150000"/>
              </a:lnSpc>
            </a:pPr>
            <a:r>
              <a:rPr lang="zh-CN" altLang="en-US" sz="4800" dirty="0">
                <a:solidFill>
                  <a:srgbClr val="4B649F"/>
                </a:solidFill>
                <a:latin typeface="Arial" panose="02080604020202020204" pitchFamily="34" charset="0"/>
                <a:ea typeface="微软雅黑" pitchFamily="34" charset="-122"/>
              </a:rPr>
              <a:t>第一部分</a:t>
            </a:r>
            <a:endParaRPr lang="zh-CN" altLang="en-US" sz="4800" dirty="0">
              <a:solidFill>
                <a:srgbClr val="4B649F"/>
              </a:solidFill>
              <a:latin typeface="Arial" panose="02080604020202020204" pitchFamily="34" charset="0"/>
              <a:ea typeface="微软雅黑"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3305175" y="3615055"/>
            <a:ext cx="5370830" cy="829945"/>
          </a:xfrm>
          <a:prstGeom prst="rect">
            <a:avLst/>
          </a:prstGeom>
          <a:noFill/>
          <a:ln w="9525">
            <a:noFill/>
          </a:ln>
        </p:spPr>
        <p:txBody>
          <a:bodyPr wrap="square" anchor="t" anchorCtr="false">
            <a:spAutoFit/>
          </a:bodyPr>
          <a:p>
            <a:pPr algn="ctr"/>
            <a:r>
              <a:rPr lang="zh-CN" altLang="en-US" sz="4800" dirty="0">
                <a:solidFill>
                  <a:srgbClr val="336699"/>
                </a:solidFill>
                <a:latin typeface="微软雅黑" pitchFamily="34" charset="-122"/>
                <a:ea typeface="微软雅黑" pitchFamily="34" charset="-122"/>
                <a:sym typeface="微软雅黑" pitchFamily="34" charset="-122"/>
              </a:rPr>
              <a:t>综合试点的目的</a:t>
            </a:r>
            <a:endParaRPr lang="zh-CN" altLang="en-US" sz="4800" b="1" dirty="0">
              <a:solidFill>
                <a:srgbClr val="336699"/>
              </a:solidFill>
              <a:latin typeface="微软雅黑" pitchFamily="34" charset="-122"/>
              <a:ea typeface="微软雅黑" pitchFamily="34" charset="-122"/>
              <a:sym typeface="微软雅黑"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true"/>
          <p:nvPr/>
        </p:nvSpPr>
        <p:spPr>
          <a:xfrm>
            <a:off x="3040063" y="2216150"/>
            <a:ext cx="5708650" cy="1198880"/>
          </a:xfrm>
          <a:prstGeom prst="rect">
            <a:avLst/>
          </a:prstGeom>
          <a:noFill/>
          <a:ln w="9525">
            <a:noFill/>
          </a:ln>
        </p:spPr>
        <p:txBody>
          <a:bodyPr wrap="square" anchor="t" anchorCtr="false">
            <a:spAutoFit/>
          </a:bodyPr>
          <a:p>
            <a:pPr algn="ctr">
              <a:lnSpc>
                <a:spcPct val="150000"/>
              </a:lnSpc>
            </a:pPr>
            <a:r>
              <a:rPr lang="zh-CN" altLang="en-US" sz="4800" dirty="0">
                <a:solidFill>
                  <a:srgbClr val="4B649F"/>
                </a:solidFill>
                <a:latin typeface="Arial" panose="02080604020202020204" pitchFamily="34" charset="0"/>
                <a:ea typeface="微软雅黑" pitchFamily="34" charset="-122"/>
              </a:rPr>
              <a:t>第四部分</a:t>
            </a:r>
            <a:endParaRPr lang="zh-CN" altLang="en-US" sz="4800" dirty="0">
              <a:solidFill>
                <a:srgbClr val="4B649F"/>
              </a:solidFill>
              <a:latin typeface="Arial" panose="02080604020202020204" pitchFamily="34" charset="0"/>
              <a:ea typeface="微软雅黑"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2967355" y="3614738"/>
            <a:ext cx="5708650" cy="829945"/>
          </a:xfrm>
          <a:prstGeom prst="rect">
            <a:avLst/>
          </a:prstGeom>
          <a:noFill/>
          <a:ln w="9525">
            <a:noFill/>
          </a:ln>
        </p:spPr>
        <p:txBody>
          <a:bodyPr anchor="t" anchorCtr="false">
            <a:spAutoFit/>
          </a:bodyPr>
          <a:p>
            <a:pPr algn="ctr"/>
            <a:r>
              <a:rPr lang="zh-CN" altLang="en-US" sz="4800" dirty="0">
                <a:solidFill>
                  <a:srgbClr val="336699"/>
                </a:solidFill>
                <a:latin typeface="微软雅黑" pitchFamily="34" charset="-122"/>
                <a:ea typeface="微软雅黑" pitchFamily="34" charset="-122"/>
                <a:sym typeface="微软雅黑" pitchFamily="34" charset="-122"/>
              </a:rPr>
              <a:t>需重点关注的问题</a:t>
            </a:r>
            <a:endParaRPr lang="zh-CN" altLang="en-US" sz="4800" b="1" dirty="0">
              <a:solidFill>
                <a:srgbClr val="336699"/>
              </a:solidFill>
              <a:latin typeface="微软雅黑" pitchFamily="34" charset="-122"/>
              <a:ea typeface="微软雅黑" pitchFamily="34" charset="-122"/>
              <a:sym typeface="微软雅黑"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37895" name="文本框 2"/>
          <p:cNvSpPr txBox="true"/>
          <p:nvPr/>
        </p:nvSpPr>
        <p:spPr>
          <a:xfrm>
            <a:off x="649288" y="938213"/>
            <a:ext cx="9720262" cy="5285105"/>
          </a:xfrm>
          <a:prstGeom prst="rect">
            <a:avLst/>
          </a:prstGeom>
          <a:noFill/>
          <a:ln w="9525">
            <a:noFill/>
          </a:ln>
        </p:spPr>
        <p:txBody>
          <a:bodyPr wrap="square" anchor="t" anchorCtr="false">
            <a:spAutoFit/>
          </a:bodyPr>
          <a:p>
            <a:pPr>
              <a:lnSpc>
                <a:spcPts val="4500"/>
              </a:lnSpc>
            </a:pPr>
            <a:r>
              <a:rPr lang="en-US" altLang="zh-CN" sz="2400" b="1" dirty="0">
                <a:solidFill>
                  <a:srgbClr val="4B649F"/>
                </a:solidFill>
                <a:latin typeface="Arial" panose="02080604020202020204" pitchFamily="34" charset="0"/>
                <a:ea typeface="微软雅黑" pitchFamily="34" charset="-122"/>
                <a:sym typeface="微软雅黑" pitchFamily="34" charset="-122"/>
              </a:rPr>
              <a:t>1.</a:t>
            </a:r>
            <a:r>
              <a:rPr lang="zh-CN" altLang="en-US" sz="2400" b="1" dirty="0">
                <a:solidFill>
                  <a:srgbClr val="4B649F"/>
                </a:solidFill>
                <a:latin typeface="Arial" panose="02080604020202020204" pitchFamily="34" charset="0"/>
                <a:ea typeface="微软雅黑" pitchFamily="34" charset="-122"/>
                <a:sym typeface="微软雅黑" pitchFamily="34" charset="-122"/>
              </a:rPr>
              <a:t>个体经营户清查表（722）</a:t>
            </a:r>
            <a:endParaRPr lang="zh-CN" altLang="zh-CN" sz="2400" b="1" dirty="0">
              <a:solidFill>
                <a:srgbClr val="404040"/>
              </a:solidFill>
              <a:latin typeface="微软雅黑" pitchFamily="34" charset="-122"/>
              <a:ea typeface="微软雅黑" pitchFamily="34" charset="-122"/>
              <a:sym typeface="微软雅黑" pitchFamily="34" charset="-122"/>
            </a:endParaRPr>
          </a:p>
          <a:p>
            <a:pPr>
              <a:lnSpc>
                <a:spcPts val="4500"/>
              </a:lnSpc>
            </a:pPr>
            <a:r>
              <a:rPr lang="zh-CN" altLang="en-US" sz="2400" dirty="0">
                <a:solidFill>
                  <a:srgbClr val="C00000"/>
                </a:solidFill>
                <a:latin typeface="Arial" panose="02080604020202020204" pitchFamily="34" charset="0"/>
                <a:ea typeface="微软雅黑" pitchFamily="34" charset="-122"/>
                <a:sym typeface="微软雅黑" pitchFamily="34" charset="-122"/>
              </a:rPr>
              <a:t>新增营业收入分组指标</a:t>
            </a:r>
            <a:endParaRPr lang="zh-CN" altLang="en-US" sz="2400" b="1" dirty="0">
              <a:solidFill>
                <a:srgbClr val="404040"/>
              </a:solidFill>
              <a:latin typeface="微软雅黑" pitchFamily="34" charset="-122"/>
              <a:ea typeface="微软雅黑" pitchFamily="34" charset="-122"/>
              <a:sym typeface="微软雅黑" pitchFamily="34" charset="-122"/>
            </a:endParaRPr>
          </a:p>
          <a:p>
            <a:pPr>
              <a:lnSpc>
                <a:spcPts val="4500"/>
              </a:lnSpc>
            </a:pPr>
            <a:r>
              <a:rPr lang="zh-CN" altLang="en-US" sz="2400" b="1" dirty="0">
                <a:solidFill>
                  <a:srgbClr val="4B649F"/>
                </a:solidFill>
                <a:latin typeface="Arial" panose="02080604020202020204" pitchFamily="34" charset="0"/>
                <a:ea typeface="微软雅黑" pitchFamily="34" charset="-122"/>
                <a:sym typeface="微软雅黑" pitchFamily="34" charset="-122"/>
              </a:rPr>
              <a:t>预计今年营业收入为：  </a:t>
            </a:r>
            <a:endParaRPr lang="zh-CN" altLang="en-US" sz="2400" b="1" dirty="0">
              <a:solidFill>
                <a:srgbClr val="4B649F"/>
              </a:solidFill>
              <a:latin typeface="Arial" panose="02080604020202020204" pitchFamily="34" charset="0"/>
              <a:ea typeface="微软雅黑" pitchFamily="34" charset="-122"/>
              <a:sym typeface="微软雅黑" pitchFamily="34" charset="-122"/>
            </a:endParaRPr>
          </a:p>
          <a:p>
            <a:pPr>
              <a:lnSpc>
                <a:spcPts val="4500"/>
              </a:lnSpc>
            </a:pPr>
            <a:r>
              <a:rPr lang="zh-CN" altLang="en-US" sz="2400" b="1" dirty="0">
                <a:solidFill>
                  <a:srgbClr val="4B649F"/>
                </a:solidFill>
                <a:latin typeface="Arial" panose="02080604020202020204" pitchFamily="34" charset="0"/>
                <a:ea typeface="微软雅黑" pitchFamily="34" charset="-122"/>
                <a:sym typeface="微软雅黑" pitchFamily="34" charset="-122"/>
              </a:rPr>
              <a:t>①营业收入＜200万元  ②200万元≤营业收入＜500万元  ③500万元≤营业收入＜1000万元 </a:t>
            </a:r>
            <a:endParaRPr lang="zh-CN" altLang="en-US" sz="2400" b="1" dirty="0">
              <a:solidFill>
                <a:srgbClr val="4B649F"/>
              </a:solidFill>
              <a:latin typeface="Arial" panose="02080604020202020204" pitchFamily="34" charset="0"/>
              <a:ea typeface="微软雅黑" pitchFamily="34" charset="-122"/>
              <a:sym typeface="微软雅黑" pitchFamily="34" charset="-122"/>
            </a:endParaRPr>
          </a:p>
          <a:p>
            <a:pPr>
              <a:lnSpc>
                <a:spcPts val="4500"/>
              </a:lnSpc>
            </a:pPr>
            <a:r>
              <a:rPr lang="zh-CN" altLang="en-US" sz="2400" b="1" dirty="0">
                <a:solidFill>
                  <a:srgbClr val="4B649F"/>
                </a:solidFill>
                <a:latin typeface="Arial" panose="02080604020202020204" pitchFamily="34" charset="0"/>
                <a:ea typeface="微软雅黑" pitchFamily="34" charset="-122"/>
                <a:sym typeface="微软雅黑" pitchFamily="34" charset="-122"/>
              </a:rPr>
              <a:t>④1000万元≤营业收入＜2000万元 ⑤营业收入≥2000万元</a:t>
            </a:r>
            <a:endParaRPr lang="zh-CN" altLang="en-US" sz="2400" b="1" dirty="0">
              <a:solidFill>
                <a:srgbClr val="404040"/>
              </a:solidFill>
              <a:latin typeface="微软雅黑" pitchFamily="34" charset="-122"/>
              <a:ea typeface="微软雅黑" pitchFamily="34" charset="-122"/>
              <a:sym typeface="微软雅黑" pitchFamily="34" charset="-122"/>
            </a:endParaRPr>
          </a:p>
          <a:p>
            <a:pPr>
              <a:lnSpc>
                <a:spcPts val="4500"/>
              </a:lnSpc>
            </a:pPr>
            <a:r>
              <a:rPr lang="zh-CN" altLang="en-US" sz="2400" b="1" dirty="0">
                <a:solidFill>
                  <a:srgbClr val="4B649F"/>
                </a:solidFill>
                <a:latin typeface="Arial" panose="02080604020202020204" pitchFamily="34" charset="0"/>
                <a:ea typeface="微软雅黑" pitchFamily="34" charset="-122"/>
              </a:rPr>
              <a:t>目的：</a:t>
            </a:r>
            <a:r>
              <a:rPr lang="zh-CN" altLang="en-US" sz="2400" dirty="0">
                <a:solidFill>
                  <a:srgbClr val="4B649F"/>
                </a:solidFill>
                <a:latin typeface="Arial" panose="02080604020202020204" pitchFamily="34" charset="0"/>
                <a:ea typeface="微软雅黑" pitchFamily="34" charset="-122"/>
              </a:rPr>
              <a:t>用于判断个体经营户是否纳入全面调查层</a:t>
            </a:r>
            <a:endParaRPr lang="zh-CN" altLang="en-US" sz="2400" dirty="0">
              <a:solidFill>
                <a:srgbClr val="4B649F"/>
              </a:solidFill>
              <a:latin typeface="Arial" panose="02080604020202020204" pitchFamily="34" charset="0"/>
              <a:ea typeface="微软雅黑" pitchFamily="34" charset="-122"/>
            </a:endParaRPr>
          </a:p>
          <a:p>
            <a:pPr>
              <a:lnSpc>
                <a:spcPts val="4500"/>
              </a:lnSpc>
            </a:pPr>
            <a:r>
              <a:rPr lang="zh-CN" altLang="en-US" sz="2400" b="1" dirty="0">
                <a:solidFill>
                  <a:srgbClr val="C00000"/>
                </a:solidFill>
                <a:latin typeface="Arial" panose="02080604020202020204" pitchFamily="34" charset="0"/>
                <a:ea typeface="微软雅黑" pitchFamily="34" charset="-122"/>
              </a:rPr>
              <a:t>填报注意事项：</a:t>
            </a:r>
            <a:r>
              <a:rPr lang="zh-CN" altLang="en-US" sz="2400" dirty="0">
                <a:solidFill>
                  <a:srgbClr val="4B649F"/>
                </a:solidFill>
                <a:latin typeface="Arial" panose="02080604020202020204" pitchFamily="34" charset="0"/>
                <a:ea typeface="微软雅黑" pitchFamily="34" charset="-122"/>
              </a:rPr>
              <a:t>询问个体经营者预计全年营业收入后要注意核实。</a:t>
            </a:r>
            <a:r>
              <a:rPr lang="zh-CN" altLang="en-US" sz="2400" dirty="0">
                <a:solidFill>
                  <a:srgbClr val="4B649F"/>
                </a:solidFill>
                <a:latin typeface="Arial" panose="02080604020202020204" pitchFamily="34" charset="0"/>
                <a:ea typeface="微软雅黑" pitchFamily="34" charset="-122"/>
                <a:sym typeface="微软雅黑" pitchFamily="34" charset="-122"/>
              </a:rPr>
              <a:t>可结合门店的客流量、营业面积等相关指标判断校准。</a:t>
            </a:r>
            <a:endParaRPr lang="zh-CN" altLang="en-US" sz="2400" dirty="0">
              <a:solidFill>
                <a:srgbClr val="4B649F"/>
              </a:solidFill>
              <a:latin typeface="Arial" panose="02080604020202020204" pitchFamily="34" charset="0"/>
              <a:ea typeface="微软雅黑" pitchFamily="3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38919" name="文本框 2"/>
          <p:cNvSpPr txBox="true"/>
          <p:nvPr/>
        </p:nvSpPr>
        <p:spPr>
          <a:xfrm>
            <a:off x="630238" y="722313"/>
            <a:ext cx="9720262" cy="6015990"/>
          </a:xfrm>
          <a:prstGeom prst="rect">
            <a:avLst/>
          </a:prstGeom>
          <a:noFill/>
          <a:ln w="9525">
            <a:noFill/>
          </a:ln>
        </p:spPr>
        <p:txBody>
          <a:bodyPr wrap="square" anchor="t" anchorCtr="false">
            <a:spAutoFit/>
          </a:bodyPr>
          <a:p>
            <a:pPr indent="457200" algn="just">
              <a:lnSpc>
                <a:spcPts val="4200"/>
              </a:lnSpc>
            </a:pPr>
            <a:r>
              <a:rPr lang="en-US" altLang="zh-CN" sz="2400" b="1" dirty="0">
                <a:solidFill>
                  <a:srgbClr val="336699"/>
                </a:solidFill>
                <a:latin typeface="微软雅黑" pitchFamily="34" charset="-122"/>
                <a:sym typeface="微软雅黑" pitchFamily="34" charset="-122"/>
              </a:rPr>
              <a:t>2.</a:t>
            </a:r>
            <a:r>
              <a:rPr lang="zh-CN" altLang="en-US" sz="2400" b="1" dirty="0">
                <a:solidFill>
                  <a:srgbClr val="336699"/>
                </a:solidFill>
                <a:latin typeface="微软雅黑" pitchFamily="34" charset="-122"/>
                <a:sym typeface="微软雅黑" pitchFamily="34" charset="-122"/>
              </a:rPr>
              <a:t>探索非一套表单位、个体户填报依据</a:t>
            </a:r>
            <a:endParaRPr lang="zh-CN" altLang="en-US" sz="2400" dirty="0">
              <a:solidFill>
                <a:srgbClr val="4B649F"/>
              </a:solidFill>
              <a:latin typeface="Arial" panose="02080604020202020204" pitchFamily="34" charset="0"/>
              <a:ea typeface="微软雅黑" pitchFamily="34" charset="-122"/>
              <a:sym typeface="微软雅黑" pitchFamily="34" charset="-122"/>
            </a:endParaRPr>
          </a:p>
          <a:p>
            <a:pPr indent="457200" algn="just">
              <a:lnSpc>
                <a:spcPts val="4200"/>
              </a:lnSpc>
            </a:pPr>
            <a:r>
              <a:rPr lang="zh-CN" altLang="en-US" sz="2400" dirty="0">
                <a:solidFill>
                  <a:srgbClr val="4B649F"/>
                </a:solidFill>
                <a:latin typeface="Arial" panose="02080604020202020204" pitchFamily="34" charset="0"/>
                <a:ea typeface="微软雅黑" pitchFamily="34" charset="-122"/>
                <a:sym typeface="微软雅黑" pitchFamily="34" charset="-122"/>
              </a:rPr>
              <a:t>综合试点结束后，参与试点或有基础的省份</a:t>
            </a:r>
            <a:r>
              <a:rPr lang="zh-CN" altLang="en-US" sz="2400" dirty="0">
                <a:solidFill>
                  <a:schemeClr val="tx1"/>
                </a:solidFill>
                <a:effectLst>
                  <a:outerShdw blurRad="38100" dist="19050" dir="2700000" algn="tl" rotWithShape="0">
                    <a:schemeClr val="dk1">
                      <a:alpha val="40000"/>
                    </a:schemeClr>
                  </a:outerShdw>
                </a:effectLst>
                <a:latin typeface="Arial" panose="02080604020202020204" pitchFamily="34" charset="0"/>
                <a:ea typeface="微软雅黑" pitchFamily="34" charset="-122"/>
                <a:sym typeface="微软雅黑" pitchFamily="34" charset="-122"/>
              </a:rPr>
              <a:t>提交</a:t>
            </a:r>
            <a:r>
              <a:rPr lang="zh-CN" altLang="en-US" sz="2400" dirty="0">
                <a:solidFill>
                  <a:srgbClr val="4B649F"/>
                </a:solidFill>
                <a:latin typeface="Arial" panose="02080604020202020204" pitchFamily="34" charset="0"/>
                <a:ea typeface="微软雅黑" pitchFamily="34" charset="-122"/>
                <a:sym typeface="微软雅黑" pitchFamily="34" charset="-122"/>
              </a:rPr>
              <a:t>一份非一套表单位</a:t>
            </a:r>
            <a:r>
              <a:rPr lang="zh-CN" altLang="en-US" sz="2400" dirty="0">
                <a:solidFill>
                  <a:srgbClr val="336699"/>
                </a:solidFill>
                <a:latin typeface="微软雅黑" pitchFamily="34" charset="-122"/>
                <a:sym typeface="微软雅黑" pitchFamily="34" charset="-122"/>
              </a:rPr>
              <a:t>、个体户</a:t>
            </a:r>
            <a:r>
              <a:rPr lang="zh-CN" altLang="en-US" sz="2400" dirty="0">
                <a:solidFill>
                  <a:srgbClr val="4B649F"/>
                </a:solidFill>
                <a:latin typeface="Arial" panose="02080604020202020204" pitchFamily="34" charset="0"/>
                <a:ea typeface="微软雅黑" pitchFamily="34" charset="-122"/>
                <a:sym typeface="微软雅黑" pitchFamily="34" charset="-122"/>
              </a:rPr>
              <a:t>简</a:t>
            </a:r>
            <a:r>
              <a:rPr lang="zh-CN" altLang="en-US" sz="2400" dirty="0">
                <a:solidFill>
                  <a:srgbClr val="4B649F"/>
                </a:solidFill>
                <a:latin typeface="Arial" panose="02080604020202020204" pitchFamily="34" charset="0"/>
                <a:ea typeface="微软雅黑" pitchFamily="34" charset="-122"/>
                <a:sym typeface="方正兰亭黑_GBK" pitchFamily="2" charset="-122"/>
              </a:rPr>
              <a:t>易可行且有一定依据的数据采集流程。</a:t>
            </a:r>
            <a:endParaRPr lang="zh-CN" altLang="en-US" sz="2400" dirty="0">
              <a:solidFill>
                <a:srgbClr val="4B649F"/>
              </a:solidFill>
              <a:latin typeface="Arial" panose="02080604020202020204" pitchFamily="34" charset="0"/>
              <a:ea typeface="微软雅黑" pitchFamily="34" charset="-122"/>
              <a:sym typeface="方正兰亭黑_GBK" pitchFamily="2" charset="-122"/>
            </a:endParaRPr>
          </a:p>
          <a:p>
            <a:pPr indent="457200" algn="just">
              <a:lnSpc>
                <a:spcPts val="4200"/>
              </a:lnSpc>
            </a:pPr>
            <a:r>
              <a:rPr lang="zh-CN" altLang="en-US" sz="2400" dirty="0">
                <a:solidFill>
                  <a:srgbClr val="4B649F"/>
                </a:solidFill>
                <a:latin typeface="Arial" panose="02080604020202020204" pitchFamily="34" charset="0"/>
                <a:ea typeface="微软雅黑" pitchFamily="34" charset="-122"/>
                <a:sym typeface="方正兰亭黑_GBK" pitchFamily="2" charset="-122"/>
              </a:rPr>
              <a:t>清查和普查登记阶段，非一套表单位存在的最大难题</a:t>
            </a:r>
            <a:r>
              <a:rPr lang="en-US" altLang="zh-CN" sz="2400" dirty="0">
                <a:solidFill>
                  <a:srgbClr val="4B649F"/>
                </a:solidFill>
                <a:latin typeface="Arial" panose="02080604020202020204" pitchFamily="34" charset="0"/>
                <a:ea typeface="微软雅黑" pitchFamily="34" charset="-122"/>
                <a:sym typeface="方正兰亭黑_GBK" pitchFamily="2" charset="-122"/>
              </a:rPr>
              <a:t>——</a:t>
            </a:r>
            <a:r>
              <a:rPr lang="zh-CN" altLang="en-US" sz="2400" dirty="0">
                <a:solidFill>
                  <a:srgbClr val="4B649F"/>
                </a:solidFill>
                <a:latin typeface="Arial" panose="02080604020202020204" pitchFamily="34" charset="0"/>
                <a:ea typeface="微软雅黑" pitchFamily="34" charset="-122"/>
                <a:sym typeface="方正兰亭黑_GBK" pitchFamily="2" charset="-122"/>
              </a:rPr>
              <a:t>填报依据难寻。</a:t>
            </a:r>
            <a:endParaRPr lang="zh-CN" altLang="en-US" sz="2400" dirty="0">
              <a:solidFill>
                <a:srgbClr val="4B649F"/>
              </a:solidFill>
              <a:latin typeface="Arial" panose="02080604020202020204" pitchFamily="34" charset="0"/>
              <a:ea typeface="微软雅黑" pitchFamily="34" charset="-122"/>
              <a:sym typeface="方正兰亭黑_GBK" pitchFamily="2" charset="-122"/>
            </a:endParaRPr>
          </a:p>
          <a:p>
            <a:pPr indent="457200" algn="just">
              <a:lnSpc>
                <a:spcPts val="4200"/>
              </a:lnSpc>
            </a:pPr>
            <a:r>
              <a:rPr lang="zh-CN" altLang="en-US" sz="2400" dirty="0">
                <a:solidFill>
                  <a:srgbClr val="4B649F"/>
                </a:solidFill>
                <a:latin typeface="Arial" panose="02080604020202020204" pitchFamily="34" charset="0"/>
                <a:ea typeface="微软雅黑" pitchFamily="34" charset="-122"/>
                <a:sym typeface="方正兰亭黑_GBK" pitchFamily="2" charset="-122"/>
              </a:rPr>
              <a:t>可参考但不限于：</a:t>
            </a:r>
            <a:endParaRPr lang="zh-CN" altLang="en-US" sz="2400" dirty="0">
              <a:solidFill>
                <a:srgbClr val="4B649F"/>
              </a:solidFill>
              <a:latin typeface="Arial" panose="02080604020202020204" pitchFamily="34" charset="0"/>
              <a:ea typeface="微软雅黑" pitchFamily="34" charset="-122"/>
              <a:sym typeface="方正兰亭黑_GBK" pitchFamily="2" charset="-122"/>
            </a:endParaRPr>
          </a:p>
          <a:p>
            <a:pPr indent="457200" algn="just">
              <a:lnSpc>
                <a:spcPts val="4200"/>
              </a:lnSpc>
            </a:pPr>
            <a:r>
              <a:rPr lang="zh-CN" altLang="en-US" sz="2400" dirty="0">
                <a:solidFill>
                  <a:srgbClr val="4B649F"/>
                </a:solidFill>
                <a:latin typeface="Arial" panose="02080604020202020204" pitchFamily="34" charset="0"/>
                <a:ea typeface="微软雅黑" pitchFamily="34" charset="-122"/>
              </a:rPr>
              <a:t>批发和零售业单位：进货单、出货单、收银系统；</a:t>
            </a:r>
            <a:endParaRPr lang="zh-CN" altLang="en-US" sz="2400" dirty="0">
              <a:solidFill>
                <a:srgbClr val="4B649F"/>
              </a:solidFill>
              <a:latin typeface="Arial" panose="02080604020202020204" pitchFamily="34" charset="0"/>
              <a:ea typeface="微软雅黑" pitchFamily="34" charset="-122"/>
            </a:endParaRPr>
          </a:p>
          <a:p>
            <a:pPr indent="457200" algn="just">
              <a:lnSpc>
                <a:spcPts val="4200"/>
              </a:lnSpc>
            </a:pPr>
            <a:r>
              <a:rPr lang="zh-CN" altLang="en-US" sz="2400" dirty="0">
                <a:solidFill>
                  <a:srgbClr val="4B649F"/>
                </a:solidFill>
                <a:latin typeface="Arial" panose="02080604020202020204" pitchFamily="34" charset="0"/>
                <a:ea typeface="微软雅黑" pitchFamily="34" charset="-122"/>
              </a:rPr>
              <a:t>住宿业单位：登记系统与平均价格结合；</a:t>
            </a:r>
            <a:endParaRPr lang="zh-CN" altLang="en-US" sz="2400" dirty="0">
              <a:solidFill>
                <a:srgbClr val="4B649F"/>
              </a:solidFill>
              <a:latin typeface="Arial" panose="02080604020202020204" pitchFamily="34" charset="0"/>
              <a:ea typeface="微软雅黑" pitchFamily="34" charset="-122"/>
            </a:endParaRPr>
          </a:p>
          <a:p>
            <a:pPr indent="457200" algn="just">
              <a:lnSpc>
                <a:spcPts val="4200"/>
              </a:lnSpc>
            </a:pPr>
            <a:r>
              <a:rPr lang="zh-CN" altLang="en-US" sz="2400" dirty="0">
                <a:solidFill>
                  <a:srgbClr val="4B649F"/>
                </a:solidFill>
                <a:latin typeface="Arial" panose="02080604020202020204" pitchFamily="34" charset="0"/>
                <a:ea typeface="微软雅黑" pitchFamily="34" charset="-122"/>
              </a:rPr>
              <a:t>餐饮业单位：点菜单、餐位数、客流量等；</a:t>
            </a:r>
            <a:endParaRPr lang="zh-CN" altLang="en-US" sz="2400" dirty="0">
              <a:solidFill>
                <a:srgbClr val="4B649F"/>
              </a:solidFill>
              <a:latin typeface="Arial" panose="02080604020202020204" pitchFamily="34" charset="0"/>
              <a:ea typeface="微软雅黑" pitchFamily="34" charset="-122"/>
            </a:endParaRPr>
          </a:p>
          <a:p>
            <a:pPr indent="457200" algn="just">
              <a:lnSpc>
                <a:spcPts val="4200"/>
              </a:lnSpc>
            </a:pPr>
            <a:r>
              <a:rPr lang="zh-CN" altLang="en-US" sz="2400" dirty="0">
                <a:solidFill>
                  <a:srgbClr val="4B649F"/>
                </a:solidFill>
                <a:latin typeface="Arial" panose="02080604020202020204" pitchFamily="34" charset="0"/>
                <a:ea typeface="微软雅黑" pitchFamily="34" charset="-122"/>
              </a:rPr>
              <a:t>希望相关地区在综合试点或日常工作中能摸索出一套针对非一套表单位，尤其是个体经营户的易操作、可推广、有依据的数据采集流程。</a:t>
            </a:r>
            <a:endParaRPr lang="zh-CN" altLang="en-US" sz="2400" dirty="0">
              <a:solidFill>
                <a:srgbClr val="4B649F"/>
              </a:solidFill>
              <a:latin typeface="Arial" panose="02080604020202020204" pitchFamily="34" charset="0"/>
              <a:ea typeface="微软雅黑"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39941" name="文本框 12"/>
          <p:cNvSpPr txBox="true"/>
          <p:nvPr/>
        </p:nvSpPr>
        <p:spPr>
          <a:xfrm>
            <a:off x="293370" y="610870"/>
            <a:ext cx="8606790" cy="6247130"/>
          </a:xfrm>
          <a:prstGeom prst="rect">
            <a:avLst/>
          </a:prstGeom>
          <a:noFill/>
          <a:ln w="9525">
            <a:noFill/>
          </a:ln>
        </p:spPr>
        <p:txBody>
          <a:bodyPr wrap="square" anchor="t" anchorCtr="false">
            <a:spAutoFit/>
          </a:bodyPr>
          <a:p>
            <a:pPr indent="457200" algn="just">
              <a:lnSpc>
                <a:spcPts val="4000"/>
              </a:lnSpc>
              <a:buClrTx/>
              <a:buSzPct val="85000"/>
            </a:pPr>
            <a:r>
              <a:rPr lang="en-US" altLang="zh-CN" sz="2000" b="1" dirty="0">
                <a:solidFill>
                  <a:srgbClr val="4B649F"/>
                </a:solidFill>
                <a:sym typeface="微软雅黑" pitchFamily="34" charset="-122"/>
              </a:rPr>
              <a:t>3.</a:t>
            </a:r>
            <a:r>
              <a:rPr lang="zh-CN" altLang="en-US" sz="2000" b="1" dirty="0">
                <a:solidFill>
                  <a:srgbClr val="4B649F"/>
                </a:solidFill>
                <a:sym typeface="微软雅黑" pitchFamily="34" charset="-122"/>
              </a:rPr>
              <a:t>智能赋码</a:t>
            </a:r>
            <a:r>
              <a:rPr lang="en-US" altLang="zh-CN" sz="2000" b="1" dirty="0">
                <a:solidFill>
                  <a:srgbClr val="4B649F"/>
                </a:solidFill>
                <a:sym typeface="微软雅黑" pitchFamily="34" charset="-122"/>
              </a:rPr>
              <a:t>-</a:t>
            </a:r>
            <a:r>
              <a:rPr lang="zh-CN" altLang="en-US" sz="2000" b="1" dirty="0">
                <a:solidFill>
                  <a:srgbClr val="4B649F"/>
                </a:solidFill>
                <a:sym typeface="微软雅黑" pitchFamily="34" charset="-122"/>
              </a:rPr>
              <a:t>填写主要业务活动（</a:t>
            </a:r>
            <a:r>
              <a:rPr lang="zh-CN" altLang="en-US" sz="2000" b="1" dirty="0">
                <a:solidFill>
                  <a:schemeClr val="tx1"/>
                </a:solidFill>
                <a:effectLst>
                  <a:outerShdw blurRad="38100" dist="19050" dir="2700000" algn="tl" rotWithShape="0">
                    <a:schemeClr val="dk1">
                      <a:alpha val="40000"/>
                    </a:schemeClr>
                  </a:outerShdw>
                </a:effectLst>
                <a:sym typeface="微软雅黑" pitchFamily="34" charset="-122"/>
              </a:rPr>
              <a:t>重点</a:t>
            </a:r>
            <a:r>
              <a:rPr lang="zh-CN" altLang="en-US" sz="2000" b="1" dirty="0">
                <a:solidFill>
                  <a:srgbClr val="4B649F"/>
                </a:solidFill>
                <a:sym typeface="微软雅黑" pitchFamily="34" charset="-122"/>
              </a:rPr>
              <a:t>）</a:t>
            </a:r>
            <a:endParaRPr lang="zh-CN" altLang="en-US" sz="2000" dirty="0">
              <a:solidFill>
                <a:srgbClr val="4B649F"/>
              </a:solidFill>
              <a:latin typeface="Arial" panose="02080604020202020204" pitchFamily="34" charset="0"/>
              <a:ea typeface="微软雅黑" pitchFamily="34" charset="-122"/>
            </a:endParaRPr>
          </a:p>
          <a:p>
            <a:pPr indent="457200" algn="just">
              <a:lnSpc>
                <a:spcPts val="4000"/>
              </a:lnSpc>
              <a:buClrTx/>
              <a:buSzPct val="85000"/>
            </a:pPr>
            <a:r>
              <a:rPr lang="zh-CN" altLang="en-US" sz="2000" dirty="0">
                <a:solidFill>
                  <a:srgbClr val="4B649F"/>
                </a:solidFill>
                <a:latin typeface="Arial" panose="02080604020202020204" pitchFamily="34" charset="0"/>
                <a:ea typeface="微软雅黑" pitchFamily="34" charset="-122"/>
              </a:rPr>
              <a:t>行业活动填写有效是保障赋码正确的关键</a:t>
            </a:r>
            <a:endParaRPr lang="zh-CN" altLang="en-US" sz="2000" dirty="0">
              <a:solidFill>
                <a:srgbClr val="4B649F"/>
              </a:solidFill>
              <a:latin typeface="Arial" panose="02080604020202020204" pitchFamily="34" charset="0"/>
              <a:ea typeface="微软雅黑" pitchFamily="34" charset="-122"/>
            </a:endParaRPr>
          </a:p>
          <a:p>
            <a:pPr indent="457200" algn="just">
              <a:lnSpc>
                <a:spcPts val="4000"/>
              </a:lnSpc>
              <a:buClrTx/>
              <a:buSzPct val="85000"/>
            </a:pPr>
            <a:r>
              <a:rPr lang="zh-CN" altLang="en-US" sz="2000" dirty="0">
                <a:solidFill>
                  <a:srgbClr val="C00000"/>
                </a:solidFill>
                <a:latin typeface="Arial" panose="02080604020202020204" pitchFamily="34" charset="0"/>
                <a:ea typeface="微软雅黑" pitchFamily="34" charset="-122"/>
              </a:rPr>
              <a:t>！！！！注意：</a:t>
            </a:r>
            <a:endParaRPr lang="zh-CN" altLang="en-US" sz="2000" dirty="0">
              <a:solidFill>
                <a:srgbClr val="4B649F"/>
              </a:solidFill>
              <a:latin typeface="Arial" panose="02080604020202020204" pitchFamily="34" charset="0"/>
              <a:ea typeface="微软雅黑" pitchFamily="34" charset="-122"/>
            </a:endParaRPr>
          </a:p>
          <a:p>
            <a:pPr indent="457200" algn="just">
              <a:lnSpc>
                <a:spcPts val="4000"/>
              </a:lnSpc>
              <a:buClrTx/>
              <a:buSzPct val="85000"/>
            </a:pPr>
            <a:r>
              <a:rPr lang="zh-CN" altLang="en-US" sz="2000" dirty="0">
                <a:solidFill>
                  <a:srgbClr val="4B649F"/>
                </a:solidFill>
                <a:latin typeface="Arial" panose="02080604020202020204" pitchFamily="34" charset="0"/>
                <a:ea typeface="微软雅黑" pitchFamily="34" charset="-122"/>
                <a:sym typeface="微软雅黑" pitchFamily="34" charset="-122"/>
              </a:rPr>
              <a:t>1.主要业务活动不能出现的词条：销售，出售，经营，经销，买卖，卖**，无法确认行业属批发还是零售；</a:t>
            </a:r>
            <a:endParaRPr lang="zh-CN" altLang="en-US" sz="2000" dirty="0">
              <a:solidFill>
                <a:srgbClr val="4B649F"/>
              </a:solidFill>
              <a:latin typeface="Arial" panose="02080604020202020204" pitchFamily="34" charset="0"/>
              <a:ea typeface="微软雅黑" pitchFamily="34" charset="-122"/>
              <a:sym typeface="微软雅黑" pitchFamily="34" charset="-122"/>
            </a:endParaRPr>
          </a:p>
          <a:p>
            <a:pPr indent="457200" algn="just">
              <a:lnSpc>
                <a:spcPts val="4000"/>
              </a:lnSpc>
              <a:buClrTx/>
              <a:buSzPct val="85000"/>
            </a:pPr>
            <a:r>
              <a:rPr lang="zh-CN" altLang="en-US" sz="2000" dirty="0">
                <a:solidFill>
                  <a:srgbClr val="4B649F"/>
                </a:solidFill>
                <a:latin typeface="Arial" panose="02080604020202020204" pitchFamily="34" charset="0"/>
                <a:ea typeface="微软雅黑" pitchFamily="34" charset="-122"/>
                <a:sym typeface="微软雅黑" pitchFamily="34" charset="-122"/>
              </a:rPr>
              <a:t>2.同一个</a:t>
            </a:r>
            <a:r>
              <a:rPr lang="zh-CN" altLang="en-US" sz="2000" dirty="0">
                <a:solidFill>
                  <a:srgbClr val="4B649F"/>
                </a:solidFill>
                <a:sym typeface="微软雅黑" pitchFamily="34" charset="-122"/>
              </a:rPr>
              <a:t>主要业务活动</a:t>
            </a:r>
            <a:r>
              <a:rPr lang="zh-CN" altLang="en-US" sz="2000" dirty="0">
                <a:solidFill>
                  <a:srgbClr val="4B649F"/>
                </a:solidFill>
                <a:latin typeface="Arial" panose="02080604020202020204" pitchFamily="34" charset="0"/>
                <a:ea typeface="微软雅黑" pitchFamily="34" charset="-122"/>
                <a:sym typeface="微软雅黑" pitchFamily="34" charset="-122"/>
              </a:rPr>
              <a:t>描述中不能同时出现两类及以上活动类型，如同时出现批发和零售，批发和制造，加工和零售，餐饮住宿，餐饮会议，餐饮及冷饮服务等，可按照重要程度、增加值或者营业收入比重依次填写</a:t>
            </a:r>
            <a:r>
              <a:rPr lang="en-US" altLang="zh-CN" sz="2000" dirty="0">
                <a:solidFill>
                  <a:srgbClr val="4B649F"/>
                </a:solidFill>
                <a:latin typeface="Arial" panose="02080604020202020204" pitchFamily="34" charset="0"/>
                <a:ea typeface="微软雅黑" pitchFamily="34" charset="-122"/>
                <a:sym typeface="微软雅黑" pitchFamily="34" charset="-122"/>
              </a:rPr>
              <a:t>1-3</a:t>
            </a:r>
            <a:r>
              <a:rPr lang="zh-CN" altLang="en-US" sz="2000" dirty="0">
                <a:solidFill>
                  <a:srgbClr val="4B649F"/>
                </a:solidFill>
                <a:latin typeface="Arial" panose="02080604020202020204" pitchFamily="34" charset="0"/>
                <a:ea typeface="微软雅黑" pitchFamily="34" charset="-122"/>
                <a:sym typeface="微软雅黑" pitchFamily="34" charset="-122"/>
              </a:rPr>
              <a:t>种活动；</a:t>
            </a:r>
            <a:endParaRPr lang="zh-CN" altLang="en-US" sz="2000" dirty="0">
              <a:solidFill>
                <a:srgbClr val="4B649F"/>
              </a:solidFill>
              <a:latin typeface="Arial" panose="02080604020202020204" pitchFamily="34" charset="0"/>
              <a:ea typeface="微软雅黑" pitchFamily="34" charset="-122"/>
            </a:endParaRPr>
          </a:p>
          <a:p>
            <a:pPr indent="457200" algn="just">
              <a:lnSpc>
                <a:spcPts val="4000"/>
              </a:lnSpc>
              <a:buClrTx/>
              <a:buSzPct val="85000"/>
            </a:pPr>
            <a:r>
              <a:rPr lang="zh-CN" altLang="en-US" sz="2000" dirty="0">
                <a:solidFill>
                  <a:srgbClr val="4B649F"/>
                </a:solidFill>
                <a:latin typeface="Arial" panose="02080604020202020204" pitchFamily="34" charset="0"/>
                <a:ea typeface="微软雅黑" pitchFamily="34" charset="-122"/>
                <a:sym typeface="微软雅黑" pitchFamily="34" charset="-122"/>
              </a:rPr>
              <a:t>3.商品名称应具体不宜笼统，如出现“农作物”、“农资”、“农贸市场”、“农林牧渔批发”等词，应具体至何种类型农作物；“进出口”业务应列明何种商品的进出口；“餐饮业服务”应列明何种服务。</a:t>
            </a:r>
            <a:endParaRPr lang="zh-CN" altLang="en-US" sz="2000" dirty="0">
              <a:solidFill>
                <a:srgbClr val="336699"/>
              </a:solidFill>
              <a:latin typeface="微软雅黑" pitchFamily="34" charset="-122"/>
              <a:ea typeface="微软雅黑" pitchFamily="34" charset="-122"/>
              <a:sym typeface="微软雅黑" pitchFamily="34" charset="-122"/>
            </a:endParaRPr>
          </a:p>
        </p:txBody>
      </p:sp>
      <p:sp>
        <p:nvSpPr>
          <p:cNvPr id="5" name="内容占位符 2"/>
          <p:cNvSpPr>
            <a:spLocks noGrp="true"/>
          </p:cNvSpPr>
          <p:nvPr/>
        </p:nvSpPr>
        <p:spPr>
          <a:xfrm>
            <a:off x="8900160" y="696595"/>
            <a:ext cx="3239135" cy="5975350"/>
          </a:xfrm>
          <a:prstGeom prst="rect">
            <a:avLst/>
          </a:prstGeom>
        </p:spPr>
        <p:txBody>
          <a:bodyPr vert="horz" lIns="91440" tIns="45720" rIns="91440" bIns="45720" rtlCol="0"/>
          <a:lst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a:lstStyle>
          <a:p>
            <a:pPr>
              <a:buFont typeface="Wingdings" panose="05000000000000000000" charset="0"/>
              <a:buChar char="p"/>
            </a:pPr>
            <a:r>
              <a:rPr lang="zh-CN" altLang="zh-CN" dirty="0"/>
              <a:t>“主要业务活动”栏应以企业的实际经营活动为准，并区分批发和零售业务。</a:t>
            </a:r>
            <a:endParaRPr lang="en-US" altLang="zh-CN" dirty="0"/>
          </a:p>
          <a:p>
            <a:pPr>
              <a:buFont typeface="Wingdings" panose="05000000000000000000" charset="0"/>
              <a:buChar char="p"/>
            </a:pPr>
            <a:r>
              <a:rPr lang="zh-CN" altLang="zh-CN" dirty="0"/>
              <a:t>例如：</a:t>
            </a:r>
            <a:r>
              <a:rPr lang="en-US" altLang="zh-CN" dirty="0"/>
              <a:t>4S</a:t>
            </a:r>
            <a:r>
              <a:rPr lang="zh-CN" altLang="en-US" dirty="0"/>
              <a:t>店</a:t>
            </a:r>
            <a:endParaRPr lang="en-US" altLang="zh-CN" dirty="0"/>
          </a:p>
          <a:p>
            <a:pPr lvl="1">
              <a:buFont typeface="Wingdings" panose="05000000000000000000" charset="0"/>
              <a:buChar char="l"/>
            </a:pPr>
            <a:r>
              <a:rPr lang="zh-CN" altLang="zh-CN" sz="1800" dirty="0"/>
              <a:t>“主要业务活动”可以填</a:t>
            </a:r>
            <a:r>
              <a:rPr lang="zh-CN" altLang="en-US" sz="1800" dirty="0"/>
              <a:t>：“销售”吗？</a:t>
            </a:r>
            <a:endParaRPr lang="en-US" altLang="zh-CN" sz="1800" dirty="0"/>
          </a:p>
          <a:p>
            <a:pPr lvl="1">
              <a:buFont typeface="Wingdings" panose="05000000000000000000" charset="0"/>
              <a:buChar char="l"/>
            </a:pPr>
            <a:r>
              <a:rPr lang="zh-CN" altLang="en-US" sz="1800" dirty="0"/>
              <a:t>没有错误，但是不能体现业务活动，</a:t>
            </a:r>
            <a:r>
              <a:rPr lang="zh-CN" altLang="en-US" sz="1800" dirty="0">
                <a:solidFill>
                  <a:srgbClr val="FF0000"/>
                </a:solidFill>
              </a:rPr>
              <a:t>不能区分“零售”和“批发”</a:t>
            </a:r>
            <a:endParaRPr lang="zh-CN" altLang="en-US" sz="1800" dirty="0">
              <a:solidFill>
                <a:srgbClr val="FF0000"/>
              </a:solidFill>
            </a:endParaRPr>
          </a:p>
          <a:p>
            <a:pPr lvl="1">
              <a:buFont typeface="Wingdings" panose="05000000000000000000" charset="0"/>
              <a:buChar char="l"/>
            </a:pPr>
            <a:r>
              <a:rPr lang="zh-CN" altLang="zh-CN" sz="1800" dirty="0"/>
              <a:t>“汽车零售”</a:t>
            </a:r>
            <a:r>
              <a:rPr lang="zh-CN" altLang="en-US" sz="1800" dirty="0"/>
              <a:t>可以吗？</a:t>
            </a:r>
            <a:r>
              <a:rPr lang="zh-CN" altLang="en-US" sz="1800" dirty="0">
                <a:solidFill>
                  <a:srgbClr val="FF0000"/>
                </a:solidFill>
              </a:rPr>
              <a:t>不能区分新车还是二手车</a:t>
            </a:r>
            <a:endParaRPr lang="en-US" altLang="zh-CN" sz="1800" dirty="0">
              <a:solidFill>
                <a:srgbClr val="FF0000"/>
              </a:solidFill>
            </a:endParaRPr>
          </a:p>
          <a:p>
            <a:pPr lvl="1">
              <a:buFont typeface="Wingdings" panose="05000000000000000000" charset="0"/>
              <a:buChar char="l"/>
            </a:pPr>
            <a:r>
              <a:rPr lang="zh-CN" altLang="en-US" sz="1800" dirty="0"/>
              <a:t>比较完整的描述：</a:t>
            </a:r>
            <a:r>
              <a:rPr lang="zh-CN" altLang="en-US" sz="1800" dirty="0">
                <a:solidFill>
                  <a:srgbClr val="FF0000"/>
                </a:solidFill>
              </a:rPr>
              <a:t>“汽车新车零售”</a:t>
            </a:r>
            <a:endParaRPr lang="en-US" altLang="zh-CN" sz="1800" dirty="0">
              <a:solidFill>
                <a:srgbClr val="FF0000"/>
              </a:solidFill>
            </a:endParaRPr>
          </a:p>
          <a:p>
            <a:pPr>
              <a:buFont typeface="Wingdings" panose="05000000000000000000" charset="0"/>
              <a:buChar char="p"/>
            </a:pPr>
            <a:r>
              <a:rPr lang="zh-CN" altLang="en-US" dirty="0"/>
              <a:t>例如：</a:t>
            </a:r>
            <a:endParaRPr lang="en-US" altLang="zh-CN" dirty="0"/>
          </a:p>
          <a:p>
            <a:pPr lvl="1">
              <a:buFont typeface="Wingdings" panose="05000000000000000000" charset="0"/>
              <a:buChar char="l"/>
            </a:pPr>
            <a:r>
              <a:rPr lang="zh-CN" altLang="en-US" sz="1800" dirty="0">
                <a:solidFill>
                  <a:srgbClr val="FF0000"/>
                </a:solidFill>
              </a:rPr>
              <a:t>“以树脂为主的化工原材料批发”</a:t>
            </a:r>
            <a:endParaRPr lang="en-US" altLang="zh-CN" sz="1800" dirty="0">
              <a:solidFill>
                <a:srgbClr val="FF0000"/>
              </a:solidFill>
            </a:endParaRPr>
          </a:p>
          <a:p>
            <a:pPr lvl="1">
              <a:buFont typeface="Wingdings" panose="05000000000000000000" charset="0"/>
              <a:buChar char="l"/>
            </a:pPr>
            <a:r>
              <a:rPr lang="zh-CN" altLang="en-US" sz="1800" dirty="0">
                <a:solidFill>
                  <a:srgbClr val="FF0000"/>
                </a:solidFill>
              </a:rPr>
              <a:t>“女装零售”</a:t>
            </a:r>
            <a:endParaRPr lang="en-US" altLang="zh-CN" sz="1800" dirty="0">
              <a:solidFill>
                <a:srgbClr val="FF0000"/>
              </a:solidFill>
            </a:endParaRPr>
          </a:p>
          <a:p>
            <a:endParaRPr lang="en-US" altLang="zh-CN" sz="1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5" name="图片 6"/>
          <p:cNvPicPr>
            <a:picLocks noChangeAspect="true"/>
          </p:cNvPicPr>
          <p:nvPr/>
        </p:nvPicPr>
        <p:blipFill>
          <a:blip r:embed="rId1"/>
          <a:stretch>
            <a:fillRect/>
          </a:stretch>
        </p:blipFill>
        <p:spPr>
          <a:xfrm>
            <a:off x="6326188" y="5200650"/>
            <a:ext cx="5865812" cy="1657350"/>
          </a:xfrm>
          <a:prstGeom prst="rect">
            <a:avLst/>
          </a:prstGeom>
          <a:noFill/>
          <a:ln w="9525">
            <a:noFill/>
          </a:ln>
        </p:spPr>
      </p:pic>
      <p:sp>
        <p:nvSpPr>
          <p:cNvPr id="16388" name="文本框 62"/>
          <p:cNvSpPr txBox="true"/>
          <p:nvPr/>
        </p:nvSpPr>
        <p:spPr>
          <a:xfrm>
            <a:off x="4441825" y="2686050"/>
            <a:ext cx="4214813" cy="1322388"/>
          </a:xfrm>
          <a:prstGeom prst="rect">
            <a:avLst/>
          </a:prstGeom>
          <a:noFill/>
          <a:ln w="9525">
            <a:noFill/>
          </a:ln>
        </p:spPr>
        <p:txBody>
          <a:bodyPr wrap="none" anchor="t" anchorCtr="false">
            <a:spAutoFit/>
          </a:bodyPr>
          <a:p>
            <a:r>
              <a:rPr lang="zh-CN" altLang="en-US" sz="8000" b="1" dirty="0">
                <a:solidFill>
                  <a:srgbClr val="4B649F"/>
                </a:solidFill>
                <a:latin typeface="Arial" panose="02080604020202020204" pitchFamily="34" charset="0"/>
                <a:ea typeface="微软雅黑" pitchFamily="34" charset="-122"/>
              </a:rPr>
              <a:t>谢</a:t>
            </a:r>
            <a:r>
              <a:rPr lang="en-US" altLang="zh-CN" sz="8000" b="1" dirty="0">
                <a:solidFill>
                  <a:srgbClr val="4B649F"/>
                </a:solidFill>
                <a:latin typeface="Arial" panose="02080604020202020204" pitchFamily="34" charset="0"/>
                <a:ea typeface="微软雅黑" pitchFamily="34" charset="-122"/>
              </a:rPr>
              <a:t>   </a:t>
            </a:r>
            <a:r>
              <a:rPr lang="zh-CN" altLang="en-US" sz="8000" b="1" dirty="0">
                <a:solidFill>
                  <a:srgbClr val="4B649F"/>
                </a:solidFill>
                <a:latin typeface="Arial" panose="02080604020202020204" pitchFamily="34" charset="0"/>
                <a:ea typeface="微软雅黑" pitchFamily="34" charset="-122"/>
              </a:rPr>
              <a:t>谢！</a:t>
            </a:r>
            <a:r>
              <a:rPr lang="zh-CN" altLang="en-US" sz="6600" b="1" dirty="0">
                <a:solidFill>
                  <a:srgbClr val="4B649F"/>
                </a:solidFill>
                <a:latin typeface="Arial" panose="02080604020202020204" pitchFamily="34" charset="0"/>
                <a:ea typeface="微软雅黑" pitchFamily="34" charset="-122"/>
              </a:rPr>
              <a:t> </a:t>
            </a:r>
            <a:endParaRPr lang="zh-CN" altLang="en-US" sz="6600" b="1" dirty="0">
              <a:solidFill>
                <a:srgbClr val="4B649F"/>
              </a:solidFill>
              <a:latin typeface="Arial" panose="02080604020202020204" pitchFamily="34" charset="0"/>
              <a:ea typeface="微软雅黑" pitchFamily="34" charset="-122"/>
            </a:endParaRPr>
          </a:p>
        </p:txBody>
      </p:sp>
      <p:sp>
        <p:nvSpPr>
          <p:cNvPr id="1069" name="矩形 1068"/>
          <p:cNvSpPr/>
          <p:nvPr/>
        </p:nvSpPr>
        <p:spPr>
          <a:xfrm>
            <a:off x="10906125" y="42370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10637838" y="4008438"/>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1262063" y="214630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1460500" y="2386013"/>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pic>
        <p:nvPicPr>
          <p:cNvPr id="4" name="图片 3" descr="五经普LOGO透明底（长）"/>
          <p:cNvPicPr>
            <a:picLocks noChangeAspect="true"/>
          </p:cNvPicPr>
          <p:nvPr/>
        </p:nvPicPr>
        <p:blipFill>
          <a:blip r:embed="rId2"/>
          <a:stretch>
            <a:fillRect/>
          </a:stretch>
        </p:blipFill>
        <p:spPr>
          <a:xfrm>
            <a:off x="-95250" y="-224790"/>
            <a:ext cx="3695065" cy="11550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119698" y="801370"/>
            <a:ext cx="243840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177006" y="917258"/>
            <a:ext cx="232537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综合试点的目的</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356235" y="1493520"/>
            <a:ext cx="10116185" cy="5053965"/>
          </a:xfrm>
          <a:prstGeom prst="rect">
            <a:avLst/>
          </a:prstGeom>
          <a:noFill/>
        </p:spPr>
        <p:txBody>
          <a:bodyPr wrap="square" rtlCol="0">
            <a:spAutoFit/>
          </a:bodyPr>
          <a:p>
            <a:pPr marR="0" algn="just" defTabSz="914400">
              <a:lnSpc>
                <a:spcPts val="4300"/>
              </a:lnSpc>
              <a:spcBef>
                <a:spcPts val="0"/>
              </a:spcBef>
              <a:buClrTx/>
              <a:buSzTx/>
              <a:buFont typeface="Wingdings" panose="05000000000000000000" charset="0"/>
              <a:buChar char="Ø"/>
              <a:defRPr/>
            </a:pPr>
            <a:r>
              <a:rPr lang="zh-CN" altLang="en-US" sz="2400" b="1" dirty="0" smtClean="0">
                <a:solidFill>
                  <a:srgbClr val="336699"/>
                </a:solidFill>
                <a:latin typeface="微软雅黑" pitchFamily="34" charset="-122"/>
                <a:sym typeface="+mn-ea"/>
              </a:rPr>
              <a:t>研究新增指标可获性和准确性</a:t>
            </a:r>
            <a:endParaRPr lang="zh-CN" altLang="en-US" sz="2400" strike="noStrike" noProof="1" dirty="0" smtClean="0">
              <a:solidFill>
                <a:srgbClr val="336699"/>
              </a:solidFill>
              <a:latin typeface="微软雅黑" pitchFamily="34" charset="-122"/>
              <a:ea typeface="微软雅黑" pitchFamily="34" charset="-122"/>
              <a:sym typeface="+mn-ea"/>
            </a:endParaRPr>
          </a:p>
          <a:p>
            <a:pPr marL="342900" marR="0" algn="just" defTabSz="914400">
              <a:lnSpc>
                <a:spcPts val="4300"/>
              </a:lnSpc>
              <a:spcBef>
                <a:spcPts val="0"/>
              </a:spcBef>
              <a:buClrTx/>
              <a:buSzTx/>
              <a:buFont typeface="Wingdings" panose="05000000000000000000" charset="0"/>
              <a:defRPr/>
            </a:pPr>
            <a:r>
              <a:rPr lang="en-US" altLang="zh-CN" sz="2400" dirty="0" smtClean="0">
                <a:solidFill>
                  <a:srgbClr val="336699"/>
                </a:solidFill>
                <a:latin typeface="微软雅黑" pitchFamily="34" charset="-122"/>
                <a:sym typeface="+mn-ea"/>
              </a:rPr>
              <a:t> </a:t>
            </a:r>
            <a:r>
              <a:rPr lang="zh-CN" altLang="en-US" sz="2400" dirty="0" smtClean="0">
                <a:solidFill>
                  <a:srgbClr val="336699"/>
                </a:solidFill>
                <a:latin typeface="微软雅黑" pitchFamily="34" charset="-122"/>
                <a:sym typeface="+mn-ea"/>
              </a:rPr>
              <a:t>财务指标、网上零售情况、商品零售类值等</a:t>
            </a:r>
            <a:endParaRPr lang="zh-CN" altLang="en-US" sz="2400" strike="noStrike" kern="1200" cap="none" spc="0" normalizeH="0" baseline="0" noProof="1" dirty="0" smtClean="0">
              <a:solidFill>
                <a:srgbClr val="336699"/>
              </a:solidFill>
              <a:latin typeface="微软雅黑" pitchFamily="34" charset="-122"/>
              <a:ea typeface="微软雅黑" pitchFamily="34" charset="-122"/>
              <a:cs typeface="+mn-cs"/>
              <a:sym typeface="+mn-ea"/>
            </a:endParaRPr>
          </a:p>
          <a:p>
            <a:pPr marR="0" algn="just" defTabSz="914400">
              <a:lnSpc>
                <a:spcPts val="4300"/>
              </a:lnSpc>
              <a:spcBef>
                <a:spcPts val="0"/>
              </a:spcBef>
              <a:buClrTx/>
              <a:buSzTx/>
              <a:buFont typeface="Wingdings" panose="05000000000000000000" charset="0"/>
              <a:buChar char="Ø"/>
              <a:defRPr/>
            </a:pPr>
            <a:r>
              <a:rPr lang="zh-CN" altLang="en-US" sz="2400" b="1" dirty="0" smtClean="0">
                <a:solidFill>
                  <a:srgbClr val="336699"/>
                </a:solidFill>
                <a:latin typeface="微软雅黑" pitchFamily="34" charset="-122"/>
                <a:sym typeface="+mn-ea"/>
              </a:rPr>
              <a:t>研究新增表式填报的可行性，评估数据质量</a:t>
            </a:r>
            <a:endParaRPr lang="zh-CN" altLang="en-US" sz="2400" strike="noStrike" noProof="1" dirty="0" smtClean="0">
              <a:solidFill>
                <a:srgbClr val="336699"/>
              </a:solidFill>
              <a:latin typeface="微软雅黑" pitchFamily="34" charset="-122"/>
              <a:ea typeface="微软雅黑" pitchFamily="34" charset="-122"/>
              <a:sym typeface="+mn-ea"/>
            </a:endParaRPr>
          </a:p>
          <a:p>
            <a:pPr marL="342900" marR="0" algn="just" defTabSz="914400">
              <a:lnSpc>
                <a:spcPts val="4300"/>
              </a:lnSpc>
              <a:spcBef>
                <a:spcPts val="0"/>
              </a:spcBef>
              <a:buClrTx/>
              <a:buSzTx/>
              <a:buFont typeface="Wingdings" panose="05000000000000000000" charset="0"/>
              <a:defRPr/>
            </a:pPr>
            <a:r>
              <a:rPr lang="en-US" altLang="zh-CN" sz="2400" dirty="0" smtClean="0">
                <a:solidFill>
                  <a:srgbClr val="336699"/>
                </a:solidFill>
                <a:latin typeface="微软雅黑" pitchFamily="34" charset="-122"/>
                <a:sym typeface="+mn-ea"/>
              </a:rPr>
              <a:t> </a:t>
            </a:r>
            <a:r>
              <a:rPr lang="zh-CN" altLang="en-US" sz="2400" dirty="0" smtClean="0">
                <a:solidFill>
                  <a:srgbClr val="336699"/>
                </a:solidFill>
                <a:latin typeface="微软雅黑" pitchFamily="34" charset="-122"/>
                <a:sym typeface="+mn-ea"/>
              </a:rPr>
              <a:t>数字经济活动情况、主要业务活动营业收入等</a:t>
            </a:r>
            <a:endParaRPr lang="zh-CN" altLang="en-US" sz="2400" strike="noStrike" kern="1200" cap="none" spc="0" normalizeH="0" baseline="0" noProof="1" dirty="0" smtClean="0">
              <a:solidFill>
                <a:srgbClr val="336699"/>
              </a:solidFill>
              <a:latin typeface="微软雅黑" pitchFamily="34" charset="-122"/>
              <a:ea typeface="微软雅黑" pitchFamily="34" charset="-122"/>
              <a:cs typeface="+mn-cs"/>
              <a:sym typeface="+mn-ea"/>
            </a:endParaRPr>
          </a:p>
          <a:p>
            <a:pPr marR="0" algn="just" defTabSz="914400">
              <a:lnSpc>
                <a:spcPts val="4300"/>
              </a:lnSpc>
              <a:spcBef>
                <a:spcPts val="0"/>
              </a:spcBef>
              <a:buClrTx/>
              <a:buSzTx/>
              <a:buFont typeface="Wingdings" panose="05000000000000000000" charset="0"/>
              <a:buChar char="Ø"/>
              <a:defRPr/>
            </a:pPr>
            <a:r>
              <a:rPr lang="zh-CN" altLang="en-US" sz="2400" b="1" dirty="0" smtClean="0">
                <a:solidFill>
                  <a:srgbClr val="336699"/>
                </a:solidFill>
                <a:latin typeface="微软雅黑" pitchFamily="34" charset="-122"/>
                <a:sym typeface="+mn-ea"/>
              </a:rPr>
              <a:t>对完善表式、指标和审核关系提出意见建议</a:t>
            </a:r>
            <a:endParaRPr lang="zh-CN" altLang="en-US" sz="2400" strike="noStrike" noProof="1" dirty="0" smtClean="0">
              <a:solidFill>
                <a:srgbClr val="336699"/>
              </a:solidFill>
              <a:latin typeface="微软雅黑" pitchFamily="34" charset="-122"/>
              <a:ea typeface="微软雅黑" pitchFamily="34" charset="-122"/>
              <a:sym typeface="+mn-ea"/>
            </a:endParaRPr>
          </a:p>
          <a:p>
            <a:pPr marR="0" algn="just" defTabSz="914400">
              <a:lnSpc>
                <a:spcPts val="4300"/>
              </a:lnSpc>
              <a:spcBef>
                <a:spcPts val="0"/>
              </a:spcBef>
              <a:buClrTx/>
              <a:buSzTx/>
              <a:buFont typeface="Wingdings" panose="05000000000000000000" charset="0"/>
              <a:defRPr/>
            </a:pPr>
            <a:r>
              <a:rPr lang="en-US" altLang="zh-CN" sz="2400" dirty="0" smtClean="0">
                <a:solidFill>
                  <a:srgbClr val="336699"/>
                </a:solidFill>
                <a:latin typeface="微软雅黑" pitchFamily="34" charset="-122"/>
                <a:sym typeface="+mn-ea"/>
              </a:rPr>
              <a:t>   </a:t>
            </a:r>
            <a:r>
              <a:rPr lang="zh-CN" altLang="en-US" sz="2400" dirty="0" smtClean="0">
                <a:solidFill>
                  <a:srgbClr val="336699"/>
                </a:solidFill>
                <a:latin typeface="微软雅黑" pitchFamily="34" charset="-122"/>
                <a:sym typeface="+mn-ea"/>
              </a:rPr>
              <a:t>新增表或指标（例如，数字经济活动情况中指标解释的易操作性）</a:t>
            </a:r>
            <a:r>
              <a:rPr lang="en-US" altLang="zh-CN" sz="2400" dirty="0" smtClean="0">
                <a:solidFill>
                  <a:srgbClr val="336699"/>
                </a:solidFill>
                <a:latin typeface="微软雅黑" pitchFamily="34" charset="-122"/>
                <a:sym typeface="+mn-ea"/>
              </a:rPr>
              <a:t>+</a:t>
            </a:r>
            <a:r>
              <a:rPr lang="zh-CN" altLang="en-US" sz="2400" dirty="0" smtClean="0">
                <a:solidFill>
                  <a:srgbClr val="336699"/>
                </a:solidFill>
                <a:latin typeface="微软雅黑" pitchFamily="34" charset="-122"/>
                <a:sym typeface="+mn-ea"/>
              </a:rPr>
              <a:t>原有表或指标</a:t>
            </a:r>
            <a:endParaRPr lang="zh-CN" altLang="en-US" sz="2400" strike="noStrike" noProof="1" dirty="0" smtClean="0">
              <a:solidFill>
                <a:srgbClr val="336699"/>
              </a:solidFill>
              <a:latin typeface="微软雅黑" pitchFamily="34" charset="-122"/>
              <a:ea typeface="微软雅黑" pitchFamily="34" charset="-122"/>
              <a:sym typeface="+mn-ea"/>
            </a:endParaRPr>
          </a:p>
          <a:p>
            <a:pPr marR="0" algn="just" defTabSz="914400">
              <a:lnSpc>
                <a:spcPts val="4300"/>
              </a:lnSpc>
              <a:spcBef>
                <a:spcPts val="0"/>
              </a:spcBef>
              <a:buClrTx/>
              <a:buSzTx/>
              <a:buFont typeface="Wingdings" panose="05000000000000000000" charset="0"/>
              <a:buChar char="Ø"/>
              <a:defRPr/>
            </a:pPr>
            <a:r>
              <a:rPr lang="zh-CN" altLang="en-US" sz="2400" b="1" dirty="0" smtClean="0">
                <a:solidFill>
                  <a:srgbClr val="336699"/>
                </a:solidFill>
                <a:latin typeface="微软雅黑" pitchFamily="34" charset="-122"/>
                <a:sym typeface="方正兰亭黑_GBK" pitchFamily="2" charset="-122"/>
              </a:rPr>
              <a:t>针对非一套表单位、个体户，探索出一套简易可行且有一定依据的数据采集流程</a:t>
            </a:r>
            <a:endParaRPr lang="zh-CN" altLang="en-US" sz="24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true"/>
          <p:nvPr/>
        </p:nvSpPr>
        <p:spPr>
          <a:xfrm>
            <a:off x="3040063" y="2216150"/>
            <a:ext cx="5708650" cy="1198880"/>
          </a:xfrm>
          <a:prstGeom prst="rect">
            <a:avLst/>
          </a:prstGeom>
          <a:noFill/>
          <a:ln w="9525">
            <a:noFill/>
          </a:ln>
        </p:spPr>
        <p:txBody>
          <a:bodyPr wrap="square" anchor="t" anchorCtr="false">
            <a:spAutoFit/>
          </a:bodyPr>
          <a:p>
            <a:pPr algn="ctr">
              <a:lnSpc>
                <a:spcPct val="150000"/>
              </a:lnSpc>
            </a:pPr>
            <a:r>
              <a:rPr lang="zh-CN" altLang="en-US" sz="4800" dirty="0">
                <a:solidFill>
                  <a:srgbClr val="4B649F"/>
                </a:solidFill>
                <a:latin typeface="Arial" panose="02080604020202020204" pitchFamily="34" charset="0"/>
                <a:ea typeface="微软雅黑" pitchFamily="34" charset="-122"/>
              </a:rPr>
              <a:t>第二部分</a:t>
            </a:r>
            <a:endParaRPr lang="zh-CN" altLang="en-US" sz="4800" dirty="0">
              <a:solidFill>
                <a:srgbClr val="4B649F"/>
              </a:solidFill>
              <a:latin typeface="Arial" panose="02080604020202020204" pitchFamily="34" charset="0"/>
              <a:ea typeface="微软雅黑"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2265680" y="3606165"/>
            <a:ext cx="7433310" cy="829945"/>
          </a:xfrm>
          <a:prstGeom prst="rect">
            <a:avLst/>
          </a:prstGeom>
          <a:noFill/>
          <a:ln w="9525">
            <a:noFill/>
          </a:ln>
        </p:spPr>
        <p:txBody>
          <a:bodyPr wrap="square" anchor="t" anchorCtr="false">
            <a:spAutoFit/>
          </a:bodyPr>
          <a:p>
            <a:pPr algn="ctr"/>
            <a:r>
              <a:rPr lang="zh-CN" altLang="en-US" sz="4800" dirty="0">
                <a:solidFill>
                  <a:srgbClr val="336699"/>
                </a:solidFill>
                <a:latin typeface="微软雅黑" pitchFamily="34" charset="-122"/>
                <a:ea typeface="微软雅黑" pitchFamily="34" charset="-122"/>
                <a:sym typeface="微软雅黑" pitchFamily="34" charset="-122"/>
              </a:rPr>
              <a:t>表式及填报范围</a:t>
            </a:r>
            <a:endParaRPr lang="zh-CN" altLang="en-US" sz="4800" b="1" dirty="0">
              <a:solidFill>
                <a:srgbClr val="336699"/>
              </a:solidFill>
              <a:latin typeface="微软雅黑" pitchFamily="34" charset="-122"/>
              <a:ea typeface="微软雅黑" pitchFamily="34" charset="-122"/>
              <a:sym typeface="微软雅黑"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文本框 16"/>
          <p:cNvSpPr txBox="true"/>
          <p:nvPr/>
        </p:nvSpPr>
        <p:spPr>
          <a:xfrm>
            <a:off x="169545" y="700405"/>
            <a:ext cx="2211705" cy="368300"/>
          </a:xfrm>
          <a:prstGeom prst="rect">
            <a:avLst/>
          </a:prstGeom>
          <a:noFill/>
          <a:ln w="9525">
            <a:noFill/>
          </a:ln>
        </p:spPr>
        <p:txBody>
          <a:bodyPr wrap="square" anchor="t" anchorCtr="false">
            <a:spAutoFit/>
          </a:bodyPr>
          <a:p>
            <a:pPr algn="ctr"/>
            <a:r>
              <a:rPr lang="zh-CN" altLang="en-US" sz="1800" b="1" dirty="0" smtClean="0">
                <a:solidFill>
                  <a:srgbClr val="336699"/>
                </a:solidFill>
                <a:latin typeface="微软雅黑" pitchFamily="34" charset="-122"/>
                <a:ea typeface="微软雅黑" pitchFamily="34" charset="-122"/>
              </a:rPr>
              <a:t>一套表单位调查表</a:t>
            </a:r>
            <a:endParaRPr lang="zh-CN" altLang="en-US" sz="1800" b="1" dirty="0" smtClean="0">
              <a:solidFill>
                <a:srgbClr val="336699"/>
              </a:solidFill>
              <a:latin typeface="微软雅黑" pitchFamily="34" charset="-122"/>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aphicFrame>
        <p:nvGraphicFramePr>
          <p:cNvPr id="9" name="表格 8"/>
          <p:cNvGraphicFramePr>
            <a:graphicFrameLocks noGrp="true"/>
          </p:cNvGraphicFramePr>
          <p:nvPr/>
        </p:nvGraphicFramePr>
        <p:xfrm>
          <a:off x="912495" y="1068705"/>
          <a:ext cx="7698384" cy="5516880"/>
        </p:xfrm>
        <a:graphic>
          <a:graphicData uri="http://schemas.openxmlformats.org/drawingml/2006/table">
            <a:tbl>
              <a:tblPr firstRow="true" bandRow="true">
                <a:tableStyleId>{5C22544A-7EE6-4342-B048-85BDC9FD1C3A}</a:tableStyleId>
              </a:tblPr>
              <a:tblGrid>
                <a:gridCol w="2199005"/>
                <a:gridCol w="1496974"/>
                <a:gridCol w="4002405"/>
              </a:tblGrid>
              <a:tr h="383540">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dirty="0" smtClean="0">
                          <a:latin typeface="微软雅黑" pitchFamily="34" charset="-122"/>
                          <a:ea typeface="微软雅黑" pitchFamily="34" charset="-122"/>
                        </a:rPr>
                        <a:t>调查对象</a:t>
                      </a:r>
                      <a:endParaRPr lang="zh-CN" altLang="en-US" dirty="0">
                        <a:latin typeface="微软雅黑" pitchFamily="34" charset="-122"/>
                        <a:ea typeface="微软雅黑" pitchFamily="34" charset="-122"/>
                      </a:endParaRPr>
                    </a:p>
                  </a:txBody>
                  <a:tcPr>
                    <a:solidFill>
                      <a:schemeClr val="tx2">
                        <a:lumMod val="40000"/>
                        <a:lumOff val="60000"/>
                      </a:schemeClr>
                    </a:solidFill>
                  </a:tcPr>
                </a:tc>
                <a:tc>
                  <a:txBody>
                    <a:bodyPr/>
                    <a:p>
                      <a:pPr algn="ctr"/>
                      <a:r>
                        <a:rPr lang="zh-CN" altLang="en-US" dirty="0" smtClean="0">
                          <a:latin typeface="微软雅黑" pitchFamily="34" charset="-122"/>
                          <a:ea typeface="微软雅黑" pitchFamily="34" charset="-122"/>
                        </a:rPr>
                        <a:t>表号</a:t>
                      </a:r>
                      <a:endParaRPr lang="zh-CN" altLang="en-US" dirty="0">
                        <a:latin typeface="微软雅黑" pitchFamily="34" charset="-122"/>
                        <a:ea typeface="微软雅黑" pitchFamily="34" charset="-122"/>
                      </a:endParaRPr>
                    </a:p>
                  </a:txBody>
                  <a:tcPr>
                    <a:solidFill>
                      <a:schemeClr val="tx2">
                        <a:lumMod val="40000"/>
                        <a:lumOff val="60000"/>
                      </a:schemeClr>
                    </a:solidFill>
                  </a:tcPr>
                </a:tc>
                <a:tc>
                  <a:txBody>
                    <a:bodyPr/>
                    <a:p>
                      <a:pPr algn="ctr"/>
                      <a:r>
                        <a:rPr lang="zh-CN" altLang="en-US" dirty="0" smtClean="0">
                          <a:latin typeface="微软雅黑" pitchFamily="34" charset="-122"/>
                          <a:ea typeface="微软雅黑" pitchFamily="34" charset="-122"/>
                        </a:rPr>
                        <a:t>表名</a:t>
                      </a:r>
                      <a:endParaRPr lang="zh-CN" altLang="en-US" dirty="0">
                        <a:latin typeface="微软雅黑" pitchFamily="34" charset="-122"/>
                        <a:ea typeface="微软雅黑" pitchFamily="34" charset="-122"/>
                      </a:endParaRPr>
                    </a:p>
                  </a:txBody>
                  <a:tcPr>
                    <a:solidFill>
                      <a:schemeClr val="tx2">
                        <a:lumMod val="40000"/>
                        <a:lumOff val="60000"/>
                      </a:schemeClr>
                    </a:solidFill>
                  </a:tcPr>
                </a:tc>
              </a:tr>
              <a:tr h="365760">
                <a:tc rowSpan="14">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smtClean="0">
                          <a:solidFill>
                            <a:schemeClr val="accent5">
                              <a:lumMod val="75000"/>
                            </a:schemeClr>
                          </a:solidFill>
                          <a:latin typeface="微软雅黑" pitchFamily="34" charset="-122"/>
                          <a:ea typeface="微软雅黑" pitchFamily="34" charset="-122"/>
                        </a:rPr>
                        <a:t>限额以上批零住餐</a:t>
                      </a:r>
                      <a:endParaRPr lang="en-US" altLang="zh-CN" sz="1200" dirty="0" smtClean="0">
                        <a:solidFill>
                          <a:schemeClr val="accent5">
                            <a:lumMod val="75000"/>
                          </a:schemeClr>
                        </a:solidFill>
                        <a:latin typeface="微软雅黑" pitchFamily="34" charset="-122"/>
                        <a:ea typeface="微软雅黑"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smtClean="0">
                          <a:solidFill>
                            <a:schemeClr val="accent5">
                              <a:lumMod val="75000"/>
                            </a:schemeClr>
                          </a:solidFill>
                          <a:latin typeface="微软雅黑" pitchFamily="34" charset="-122"/>
                          <a:ea typeface="微软雅黑" pitchFamily="34" charset="-122"/>
                        </a:rPr>
                        <a:t>法人企业</a:t>
                      </a:r>
                      <a:endParaRPr lang="zh-CN" altLang="en-US" sz="1200" dirty="0" smtClean="0">
                        <a:solidFill>
                          <a:schemeClr val="accent5">
                            <a:lumMod val="75000"/>
                          </a:schemeClr>
                        </a:solidFill>
                        <a:latin typeface="微软雅黑" pitchFamily="34" charset="-122"/>
                        <a:ea typeface="微软雅黑"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smtClean="0">
                          <a:solidFill>
                            <a:srgbClr val="C00000"/>
                          </a:solidFill>
                          <a:latin typeface="微软雅黑" pitchFamily="34" charset="-122"/>
                          <a:ea typeface="微软雅黑" pitchFamily="34" charset="-122"/>
                          <a:sym typeface="+mn-ea"/>
                        </a:rPr>
                        <a:t>每个单位填报</a:t>
                      </a:r>
                      <a:r>
                        <a:rPr lang="en-US" altLang="zh-CN" sz="1200" dirty="0" smtClean="0">
                          <a:solidFill>
                            <a:srgbClr val="C00000"/>
                          </a:solidFill>
                          <a:latin typeface="微软雅黑" pitchFamily="34" charset="-122"/>
                          <a:ea typeface="微软雅黑" pitchFamily="34" charset="-122"/>
                          <a:sym typeface="+mn-ea"/>
                        </a:rPr>
                        <a:t>14</a:t>
                      </a:r>
                      <a:r>
                        <a:rPr lang="zh-CN" altLang="en-US" sz="1200" dirty="0" smtClean="0">
                          <a:solidFill>
                            <a:srgbClr val="C00000"/>
                          </a:solidFill>
                          <a:latin typeface="微软雅黑" pitchFamily="34" charset="-122"/>
                          <a:ea typeface="微软雅黑" pitchFamily="34" charset="-122"/>
                          <a:sym typeface="+mn-ea"/>
                        </a:rPr>
                        <a:t>张表</a:t>
                      </a:r>
                      <a:endParaRPr lang="en-US" altLang="zh-CN" sz="1200" dirty="0" smtClean="0">
                        <a:solidFill>
                          <a:srgbClr val="C00000"/>
                        </a:solidFill>
                        <a:latin typeface="微软雅黑" pitchFamily="34" charset="-122"/>
                        <a:ea typeface="微软雅黑" pitchFamily="34" charset="-122"/>
                        <a:sym typeface="+mn-ea"/>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smtClean="0">
                          <a:solidFill>
                            <a:srgbClr val="C00000"/>
                          </a:solidFill>
                          <a:latin typeface="微软雅黑" pitchFamily="34" charset="-122"/>
                          <a:ea typeface="微软雅黑" pitchFamily="34" charset="-122"/>
                          <a:sym typeface="+mn-ea"/>
                        </a:rPr>
                        <a:t>贸经</a:t>
                      </a:r>
                      <a:r>
                        <a:rPr lang="en-US" altLang="zh-CN" sz="1200" dirty="0" smtClean="0">
                          <a:solidFill>
                            <a:srgbClr val="C00000"/>
                          </a:solidFill>
                          <a:latin typeface="微软雅黑" pitchFamily="34" charset="-122"/>
                          <a:ea typeface="微软雅黑" pitchFamily="34" charset="-122"/>
                          <a:sym typeface="+mn-ea"/>
                        </a:rPr>
                        <a:t>4</a:t>
                      </a:r>
                      <a:r>
                        <a:rPr lang="zh-CN" altLang="en-US" sz="1200" dirty="0" smtClean="0">
                          <a:solidFill>
                            <a:srgbClr val="C00000"/>
                          </a:solidFill>
                          <a:latin typeface="微软雅黑" pitchFamily="34" charset="-122"/>
                          <a:ea typeface="微软雅黑" pitchFamily="34" charset="-122"/>
                          <a:sym typeface="+mn-ea"/>
                        </a:rPr>
                        <a:t>张表</a:t>
                      </a:r>
                      <a:endParaRPr lang="zh-CN" altLang="en-US" sz="1200" dirty="0" smtClean="0">
                        <a:solidFill>
                          <a:srgbClr val="C00000"/>
                        </a:solidFill>
                        <a:latin typeface="微软雅黑" pitchFamily="34" charset="-122"/>
                        <a:ea typeface="微软雅黑" pitchFamily="34" charset="-122"/>
                        <a:sym typeface="+mn-ea"/>
                      </a:endParaRPr>
                    </a:p>
                  </a:txBody>
                  <a:tcPr anchor="ctr" anchorCtr="false"/>
                </a:tc>
                <a:tc>
                  <a:txBody>
                    <a:bodyPr/>
                    <a:p>
                      <a:pPr algn="l">
                        <a:lnSpc>
                          <a:spcPct val="150000"/>
                        </a:lnSpc>
                        <a:buClrTx/>
                        <a:buSzTx/>
                        <a:buFontTx/>
                      </a:pPr>
                      <a:r>
                        <a:rPr lang="zh-CN" altLang="en-US" sz="1200" dirty="0" smtClean="0">
                          <a:solidFill>
                            <a:schemeClr val="accent5">
                              <a:lumMod val="75000"/>
                            </a:schemeClr>
                          </a:solidFill>
                          <a:latin typeface="微软雅黑" pitchFamily="34" charset="-122"/>
                          <a:ea typeface="微软雅黑" pitchFamily="34" charset="-122"/>
                        </a:rPr>
                        <a:t>701表＊</a:t>
                      </a:r>
                      <a:endParaRPr lang="zh-CN" altLang="en-US" sz="1200" dirty="0" smtClean="0">
                        <a:solidFill>
                          <a:schemeClr val="accent5">
                            <a:lumMod val="75000"/>
                          </a:schemeClr>
                        </a:solidFill>
                        <a:latin typeface="微软雅黑" pitchFamily="34" charset="-122"/>
                        <a:ea typeface="微软雅黑" pitchFamily="34" charset="-122"/>
                      </a:endParaRPr>
                    </a:p>
                  </a:txBody>
                  <a:tcPr/>
                </a:tc>
                <a:tc>
                  <a:txBody>
                    <a:bodyPr/>
                    <a:p>
                      <a:pPr algn="l">
                        <a:lnSpc>
                          <a:spcPct val="150000"/>
                        </a:lnSpc>
                        <a:buClrTx/>
                        <a:buSzTx/>
                        <a:buFontTx/>
                      </a:pPr>
                      <a:r>
                        <a:rPr lang="zh-CN" altLang="en-US" sz="1200" dirty="0" smtClean="0">
                          <a:solidFill>
                            <a:schemeClr val="accent5">
                              <a:lumMod val="75000"/>
                            </a:schemeClr>
                          </a:solidFill>
                          <a:latin typeface="微软雅黑" pitchFamily="34" charset="-122"/>
                          <a:ea typeface="微软雅黑" pitchFamily="34" charset="-122"/>
                        </a:rPr>
                        <a:t>调查单位基本情况（101）</a:t>
                      </a:r>
                      <a:endParaRPr lang="zh-CN" altLang="en-US" sz="1200" dirty="0" smtClean="0">
                        <a:solidFill>
                          <a:schemeClr val="accent5">
                            <a:lumMod val="75000"/>
                          </a:schemeClr>
                        </a:solidFill>
                        <a:latin typeface="微软雅黑" pitchFamily="34" charset="-122"/>
                        <a:ea typeface="微软雅黑" pitchFamily="34" charset="-122"/>
                      </a:endParaRPr>
                    </a:p>
                  </a:txBody>
                  <a:tcPr/>
                </a:tc>
              </a:tr>
              <a:tr h="287655">
                <a:tc vMerge="true">
                  <a:tcPr/>
                </a:tc>
                <a:tc>
                  <a:txBody>
                    <a:bodyPr/>
                    <a:p>
                      <a:pPr marL="0" marR="0" lvl="0" algn="l" defTabSz="914400" rtl="0" eaLnBrk="1" fontAlgn="auto" latinLnBrk="0" hangingPunct="1">
                        <a:lnSpc>
                          <a:spcPct val="150000"/>
                        </a:lnSpc>
                        <a:spcBef>
                          <a:spcPts val="0"/>
                        </a:spcBef>
                        <a:buClrTx/>
                        <a:buSzTx/>
                        <a:buFontTx/>
                        <a:buNone/>
                      </a:pPr>
                      <a:r>
                        <a:rPr lang="zh-CN" altLang="en-US" sz="1200" dirty="0" smtClean="0">
                          <a:solidFill>
                            <a:schemeClr val="accent5">
                              <a:lumMod val="75000"/>
                            </a:schemeClr>
                          </a:solidFill>
                          <a:latin typeface="微软雅黑" pitchFamily="34" charset="-122"/>
                          <a:ea typeface="微软雅黑" pitchFamily="34" charset="-122"/>
                        </a:rPr>
                        <a:t>701-1表＊</a:t>
                      </a:r>
                      <a:endParaRPr lang="zh-CN" altLang="en-US" sz="1200" dirty="0" smtClean="0">
                        <a:solidFill>
                          <a:schemeClr val="accent5">
                            <a:lumMod val="75000"/>
                          </a:schemeClr>
                        </a:solidFill>
                        <a:latin typeface="微软雅黑" pitchFamily="34" charset="-122"/>
                        <a:ea typeface="微软雅黑" pitchFamily="34" charset="-122"/>
                      </a:endParaRPr>
                    </a:p>
                  </a:txBody>
                  <a:tcPr/>
                </a:tc>
                <a:tc>
                  <a:txBody>
                    <a:bodyPr/>
                    <a:p>
                      <a:pPr algn="l">
                        <a:lnSpc>
                          <a:spcPct val="150000"/>
                        </a:lnSpc>
                        <a:buClrTx/>
                        <a:buSzTx/>
                        <a:buFontTx/>
                      </a:pPr>
                      <a:r>
                        <a:rPr lang="zh-CN" altLang="en-US" sz="1200" dirty="0" smtClean="0">
                          <a:solidFill>
                            <a:schemeClr val="accent5">
                              <a:lumMod val="75000"/>
                            </a:schemeClr>
                          </a:solidFill>
                          <a:latin typeface="微软雅黑" pitchFamily="34" charset="-122"/>
                          <a:ea typeface="微软雅黑" pitchFamily="34" charset="-122"/>
                        </a:rPr>
                        <a:t>法人单位所属产业活动单位情况（101-1）</a:t>
                      </a:r>
                      <a:endParaRPr lang="zh-CN" altLang="en-US" sz="1200" dirty="0" smtClean="0">
                        <a:solidFill>
                          <a:schemeClr val="accent5">
                            <a:lumMod val="75000"/>
                          </a:schemeClr>
                        </a:solidFill>
                        <a:latin typeface="微软雅黑" pitchFamily="34" charset="-122"/>
                        <a:ea typeface="微软雅黑" pitchFamily="34" charset="-122"/>
                      </a:endParaRPr>
                    </a:p>
                  </a:txBody>
                  <a:tcPr/>
                </a:tc>
              </a:tr>
              <a:tr h="365760">
                <a:tc vMerge="true">
                  <a:tcPr/>
                </a:tc>
                <a:tc>
                  <a:txBody>
                    <a:bodyPr/>
                    <a:p>
                      <a:pPr>
                        <a:lnSpc>
                          <a:spcPct val="150000"/>
                        </a:lnSpc>
                      </a:pPr>
                      <a:r>
                        <a:rPr lang="en-US" altLang="zh-CN" sz="1200" dirty="0" smtClean="0">
                          <a:solidFill>
                            <a:schemeClr val="accent5">
                              <a:lumMod val="75000"/>
                            </a:schemeClr>
                          </a:solidFill>
                          <a:latin typeface="微软雅黑" pitchFamily="34" charset="-122"/>
                          <a:ea typeface="微软雅黑" pitchFamily="34" charset="-122"/>
                        </a:rPr>
                        <a:t>702</a:t>
                      </a:r>
                      <a:r>
                        <a:rPr lang="zh-CN" altLang="en-US" sz="1200" dirty="0" smtClean="0">
                          <a:solidFill>
                            <a:schemeClr val="accent5">
                              <a:lumMod val="75000"/>
                            </a:schemeClr>
                          </a:solidFill>
                          <a:latin typeface="微软雅黑" pitchFamily="34" charset="-122"/>
                          <a:ea typeface="微软雅黑" pitchFamily="34" charset="-122"/>
                        </a:rPr>
                        <a:t>表</a:t>
                      </a:r>
                      <a:endParaRPr lang="zh-CN" altLang="en-US" sz="1200" dirty="0" smtClean="0">
                        <a:solidFill>
                          <a:schemeClr val="accent5">
                            <a:lumMod val="75000"/>
                          </a:schemeClr>
                        </a:solidFill>
                        <a:latin typeface="微软雅黑" pitchFamily="34" charset="-122"/>
                        <a:ea typeface="微软雅黑" pitchFamily="34" charset="-122"/>
                      </a:endParaRPr>
                    </a:p>
                  </a:txBody>
                  <a:tcPr anchor="ctr" anchorCtr="false"/>
                </a:tc>
                <a:tc>
                  <a:txBody>
                    <a:bodyPr/>
                    <a:p>
                      <a:pPr>
                        <a:lnSpc>
                          <a:spcPct val="150000"/>
                        </a:lnSpc>
                      </a:pPr>
                      <a:r>
                        <a:rPr lang="zh-CN" altLang="en-US" sz="1200" dirty="0" smtClean="0">
                          <a:solidFill>
                            <a:schemeClr val="accent5">
                              <a:lumMod val="75000"/>
                            </a:schemeClr>
                          </a:solidFill>
                          <a:latin typeface="微软雅黑" pitchFamily="34" charset="-122"/>
                          <a:ea typeface="微软雅黑" pitchFamily="34" charset="-122"/>
                        </a:rPr>
                        <a:t>从业人员及工资总额</a:t>
                      </a:r>
                      <a:endParaRPr lang="zh-CN" altLang="en-US" sz="1200" dirty="0" smtClean="0">
                        <a:solidFill>
                          <a:schemeClr val="accent5">
                            <a:lumMod val="75000"/>
                          </a:schemeClr>
                        </a:solidFill>
                        <a:latin typeface="微软雅黑" pitchFamily="34" charset="-122"/>
                        <a:ea typeface="微软雅黑" pitchFamily="34" charset="-122"/>
                      </a:endParaRPr>
                    </a:p>
                  </a:txBody>
                  <a:tcPr anchor="ctr" anchorCtr="false"/>
                </a:tc>
              </a:tr>
              <a:tr h="336550">
                <a:tc vMerge="true">
                  <a:tcPr/>
                </a:tc>
                <a:tc>
                  <a:txBody>
                    <a:bodyPr/>
                    <a:p>
                      <a:pPr>
                        <a:lnSpc>
                          <a:spcPct val="150000"/>
                        </a:lnSpc>
                      </a:pPr>
                      <a:r>
                        <a:rPr lang="en-US" altLang="zh-CN" sz="1200" dirty="0" smtClean="0">
                          <a:solidFill>
                            <a:schemeClr val="accent5">
                              <a:lumMod val="75000"/>
                            </a:schemeClr>
                          </a:solidFill>
                          <a:latin typeface="微软雅黑" pitchFamily="34" charset="-122"/>
                          <a:ea typeface="微软雅黑" pitchFamily="34" charset="-122"/>
                          <a:sym typeface="+mn-ea"/>
                        </a:rPr>
                        <a:t>705-3</a:t>
                      </a:r>
                      <a:r>
                        <a:rPr lang="zh-CN" altLang="en-US" sz="1200" dirty="0" smtClean="0">
                          <a:solidFill>
                            <a:schemeClr val="accent5">
                              <a:lumMod val="75000"/>
                            </a:schemeClr>
                          </a:solidFill>
                          <a:latin typeface="微软雅黑" pitchFamily="34" charset="-122"/>
                          <a:ea typeface="微软雅黑" pitchFamily="34" charset="-122"/>
                          <a:sym typeface="+mn-ea"/>
                        </a:rPr>
                        <a:t>表</a:t>
                      </a:r>
                      <a:endParaRPr lang="zh-CN" altLang="en-US" sz="1200" dirty="0" smtClean="0">
                        <a:solidFill>
                          <a:schemeClr val="accent5">
                            <a:lumMod val="75000"/>
                          </a:schemeClr>
                        </a:solidFill>
                        <a:latin typeface="微软雅黑" pitchFamily="34" charset="-122"/>
                        <a:ea typeface="微软雅黑" pitchFamily="34" charset="-122"/>
                        <a:sym typeface="+mn-ea"/>
                      </a:endParaRPr>
                    </a:p>
                  </a:txBody>
                  <a:tcPr anchor="ctr" anchorCtr="false"/>
                </a:tc>
                <a:tc>
                  <a:txBody>
                    <a:bodyPr/>
                    <a:p>
                      <a:pPr>
                        <a:lnSpc>
                          <a:spcPct val="150000"/>
                        </a:lnSpc>
                      </a:pPr>
                      <a:r>
                        <a:rPr lang="zh-CN" altLang="en-US" sz="1200" dirty="0" smtClean="0">
                          <a:solidFill>
                            <a:schemeClr val="accent5">
                              <a:lumMod val="75000"/>
                            </a:schemeClr>
                          </a:solidFill>
                          <a:latin typeface="微软雅黑" pitchFamily="34" charset="-122"/>
                          <a:ea typeface="微软雅黑" pitchFamily="34" charset="-122"/>
                        </a:rPr>
                        <a:t>能源生产、销售与库存</a:t>
                      </a:r>
                      <a:endParaRPr lang="zh-CN" altLang="en-US" sz="1200" dirty="0" smtClean="0">
                        <a:solidFill>
                          <a:schemeClr val="accent5">
                            <a:lumMod val="75000"/>
                          </a:schemeClr>
                        </a:solidFill>
                        <a:latin typeface="微软雅黑" pitchFamily="34" charset="-122"/>
                        <a:ea typeface="微软雅黑" pitchFamily="34" charset="-122"/>
                      </a:endParaRPr>
                    </a:p>
                  </a:txBody>
                  <a:tcPr anchor="ctr" anchorCtr="false"/>
                </a:tc>
              </a:tr>
              <a:tr h="362585">
                <a:tc vMerge="true">
                  <a:tcPr/>
                </a:tc>
                <a:tc>
                  <a:txBody>
                    <a:bodyPr/>
                    <a:p>
                      <a:pPr>
                        <a:lnSpc>
                          <a:spcPct val="150000"/>
                        </a:lnSpc>
                      </a:pPr>
                      <a:r>
                        <a:rPr lang="en-US" altLang="zh-CN" sz="1200" dirty="0" smtClean="0">
                          <a:solidFill>
                            <a:schemeClr val="accent5">
                              <a:lumMod val="75000"/>
                            </a:schemeClr>
                          </a:solidFill>
                          <a:latin typeface="微软雅黑" pitchFamily="34" charset="-122"/>
                          <a:ea typeface="微软雅黑" pitchFamily="34" charset="-122"/>
                        </a:rPr>
                        <a:t>705-4</a:t>
                      </a:r>
                      <a:r>
                        <a:rPr lang="zh-CN" altLang="en-US" sz="1200" dirty="0" smtClean="0">
                          <a:solidFill>
                            <a:schemeClr val="accent5">
                              <a:lumMod val="75000"/>
                            </a:schemeClr>
                          </a:solidFill>
                          <a:latin typeface="微软雅黑" pitchFamily="34" charset="-122"/>
                          <a:ea typeface="微软雅黑" pitchFamily="34" charset="-122"/>
                        </a:rPr>
                        <a:t>表</a:t>
                      </a:r>
                      <a:endParaRPr lang="zh-CN" altLang="en-US" sz="1200" dirty="0" smtClean="0">
                        <a:solidFill>
                          <a:schemeClr val="accent5">
                            <a:lumMod val="75000"/>
                          </a:schemeClr>
                        </a:solidFill>
                        <a:latin typeface="微软雅黑" pitchFamily="34" charset="-122"/>
                        <a:ea typeface="微软雅黑" pitchFamily="34" charset="-122"/>
                      </a:endParaRPr>
                    </a:p>
                  </a:txBody>
                  <a:tcPr anchor="ctr" anchorCtr="false"/>
                </a:tc>
                <a:tc>
                  <a:txBody>
                    <a:bodyPr/>
                    <a:p>
                      <a:pPr>
                        <a:lnSpc>
                          <a:spcPct val="150000"/>
                        </a:lnSpc>
                      </a:pPr>
                      <a:r>
                        <a:rPr lang="zh-CN" altLang="en-US" sz="1200" dirty="0" smtClean="0">
                          <a:solidFill>
                            <a:schemeClr val="accent5">
                              <a:lumMod val="75000"/>
                            </a:schemeClr>
                          </a:solidFill>
                          <a:latin typeface="微软雅黑" pitchFamily="34" charset="-122"/>
                          <a:ea typeface="微软雅黑" pitchFamily="34" charset="-122"/>
                        </a:rPr>
                        <a:t>非工业企业主要能源品种消费情况</a:t>
                      </a:r>
                      <a:endParaRPr lang="zh-CN" altLang="en-US" sz="1200" dirty="0" smtClean="0">
                        <a:solidFill>
                          <a:schemeClr val="accent5">
                            <a:lumMod val="75000"/>
                          </a:schemeClr>
                        </a:solidFill>
                        <a:latin typeface="微软雅黑" pitchFamily="34" charset="-122"/>
                        <a:ea typeface="微软雅黑" pitchFamily="34" charset="-122"/>
                      </a:endParaRPr>
                    </a:p>
                  </a:txBody>
                  <a:tcPr anchor="ctr" anchorCtr="false"/>
                </a:tc>
              </a:tr>
              <a:tr h="307340">
                <a:tc vMerge="true">
                  <a:tcPr/>
                </a:tc>
                <a:tc>
                  <a:txBody>
                    <a:bodyPr/>
                    <a:p>
                      <a:pPr>
                        <a:lnSpc>
                          <a:spcPct val="150000"/>
                        </a:lnSpc>
                      </a:pPr>
                      <a:r>
                        <a:rPr lang="en-US" altLang="zh-CN" sz="1200" dirty="0" smtClean="0">
                          <a:solidFill>
                            <a:schemeClr val="accent5">
                              <a:lumMod val="75000"/>
                            </a:schemeClr>
                          </a:solidFill>
                          <a:latin typeface="微软雅黑" pitchFamily="34" charset="-122"/>
                          <a:ea typeface="微软雅黑" pitchFamily="34" charset="-122"/>
                        </a:rPr>
                        <a:t>706</a:t>
                      </a:r>
                      <a:r>
                        <a:rPr lang="zh-CN" altLang="en-US" sz="1200" dirty="0" smtClean="0">
                          <a:solidFill>
                            <a:schemeClr val="accent5">
                              <a:lumMod val="75000"/>
                            </a:schemeClr>
                          </a:solidFill>
                          <a:latin typeface="微软雅黑" pitchFamily="34" charset="-122"/>
                          <a:ea typeface="微软雅黑" pitchFamily="34" charset="-122"/>
                        </a:rPr>
                        <a:t>表</a:t>
                      </a:r>
                      <a:endParaRPr lang="zh-CN" altLang="en-US" sz="1200" dirty="0" smtClean="0">
                        <a:solidFill>
                          <a:schemeClr val="accent5">
                            <a:lumMod val="75000"/>
                          </a:schemeClr>
                        </a:solidFill>
                        <a:latin typeface="微软雅黑" pitchFamily="34" charset="-122"/>
                        <a:ea typeface="微软雅黑" pitchFamily="34" charset="-122"/>
                      </a:endParaRPr>
                    </a:p>
                  </a:txBody>
                  <a:tcPr anchor="ctr" anchorCtr="false"/>
                </a:tc>
                <a:tc>
                  <a:txBody>
                    <a:bodyPr/>
                    <a:p>
                      <a:pPr>
                        <a:lnSpc>
                          <a:spcPct val="150000"/>
                        </a:lnSpc>
                      </a:pPr>
                      <a:r>
                        <a:rPr lang="zh-CN" altLang="en-US" sz="1200" dirty="0" smtClean="0">
                          <a:solidFill>
                            <a:schemeClr val="accent5">
                              <a:lumMod val="75000"/>
                            </a:schemeClr>
                          </a:solidFill>
                          <a:latin typeface="微软雅黑" pitchFamily="34" charset="-122"/>
                          <a:ea typeface="微软雅黑" pitchFamily="34" charset="-122"/>
                        </a:rPr>
                        <a:t>固定资产投资项目情况</a:t>
                      </a:r>
                      <a:endParaRPr lang="zh-CN" altLang="en-US" sz="1200" dirty="0" smtClean="0">
                        <a:solidFill>
                          <a:schemeClr val="accent5">
                            <a:lumMod val="75000"/>
                          </a:schemeClr>
                        </a:solidFill>
                        <a:latin typeface="微软雅黑" pitchFamily="34" charset="-122"/>
                        <a:ea typeface="微软雅黑" pitchFamily="34" charset="-122"/>
                      </a:endParaRPr>
                    </a:p>
                  </a:txBody>
                  <a:tcPr anchor="ctr" anchorCtr="false"/>
                </a:tc>
              </a:tr>
              <a:tr h="307340">
                <a:tc vMerge="true">
                  <a:tcPr/>
                </a:tc>
                <a:tc>
                  <a:txBody>
                    <a:bodyPr/>
                    <a:p>
                      <a:pPr>
                        <a:lnSpc>
                          <a:spcPct val="150000"/>
                        </a:lnSpc>
                        <a:buNone/>
                      </a:pPr>
                      <a:r>
                        <a:rPr lang="en-US" altLang="zh-CN" sz="1200" dirty="0">
                          <a:solidFill>
                            <a:schemeClr val="accent5">
                              <a:lumMod val="75000"/>
                            </a:schemeClr>
                          </a:solidFill>
                          <a:latin typeface="微软雅黑" pitchFamily="34" charset="-122"/>
                          <a:ea typeface="微软雅黑" pitchFamily="34" charset="-122"/>
                        </a:rPr>
                        <a:t>708-1</a:t>
                      </a:r>
                      <a:r>
                        <a:rPr lang="zh-CN" altLang="en-US" sz="1200" dirty="0">
                          <a:solidFill>
                            <a:schemeClr val="accent5">
                              <a:lumMod val="75000"/>
                            </a:schemeClr>
                          </a:solidFill>
                          <a:latin typeface="微软雅黑" pitchFamily="34" charset="-122"/>
                          <a:ea typeface="微软雅黑" pitchFamily="34" charset="-122"/>
                        </a:rPr>
                        <a:t>表</a:t>
                      </a:r>
                      <a:endParaRPr lang="zh-CN" altLang="en-US" sz="1200" dirty="0">
                        <a:solidFill>
                          <a:schemeClr val="accent5">
                            <a:lumMod val="75000"/>
                          </a:schemeClr>
                        </a:solidFill>
                        <a:latin typeface="微软雅黑" pitchFamily="34" charset="-122"/>
                        <a:ea typeface="微软雅黑" pitchFamily="34" charset="-122"/>
                      </a:endParaRPr>
                    </a:p>
                  </a:txBody>
                  <a:tcPr anchor="ctr" anchorCtr="false"/>
                </a:tc>
                <a:tc>
                  <a:txBody>
                    <a:bodyPr/>
                    <a:p>
                      <a:pPr>
                        <a:lnSpc>
                          <a:spcPct val="150000"/>
                        </a:lnSpc>
                        <a:buNone/>
                      </a:pPr>
                      <a:r>
                        <a:rPr lang="zh-CN" altLang="en-US" sz="1200" dirty="0">
                          <a:solidFill>
                            <a:schemeClr val="accent5">
                              <a:lumMod val="75000"/>
                            </a:schemeClr>
                          </a:solidFill>
                          <a:latin typeface="微软雅黑" pitchFamily="34" charset="-122"/>
                          <a:ea typeface="微软雅黑" pitchFamily="34" charset="-122"/>
                        </a:rPr>
                        <a:t>主要业务活动营业收入（</a:t>
                      </a:r>
                      <a:r>
                        <a:rPr lang="en-US" altLang="zh-CN" sz="1200" dirty="0">
                          <a:solidFill>
                            <a:schemeClr val="accent5">
                              <a:lumMod val="75000"/>
                            </a:schemeClr>
                          </a:solidFill>
                          <a:latin typeface="微软雅黑" pitchFamily="34" charset="-122"/>
                          <a:ea typeface="微软雅黑" pitchFamily="34" charset="-122"/>
                        </a:rPr>
                        <a:t>3</a:t>
                      </a:r>
                      <a:r>
                        <a:rPr lang="zh-CN" altLang="en-US" sz="1200" dirty="0">
                          <a:solidFill>
                            <a:schemeClr val="accent5">
                              <a:lumMod val="75000"/>
                            </a:schemeClr>
                          </a:solidFill>
                          <a:latin typeface="微软雅黑" pitchFamily="34" charset="-122"/>
                          <a:ea typeface="微软雅黑" pitchFamily="34" charset="-122"/>
                        </a:rPr>
                        <a:t>位行业代码）</a:t>
                      </a:r>
                      <a:endParaRPr lang="zh-CN" altLang="en-US" sz="1200" dirty="0">
                        <a:solidFill>
                          <a:schemeClr val="accent5">
                            <a:lumMod val="75000"/>
                          </a:schemeClr>
                        </a:solidFill>
                        <a:latin typeface="微软雅黑" pitchFamily="34" charset="-122"/>
                        <a:ea typeface="微软雅黑" pitchFamily="34" charset="-122"/>
                      </a:endParaRPr>
                    </a:p>
                  </a:txBody>
                  <a:tcPr anchor="ctr" anchorCtr="false"/>
                </a:tc>
              </a:tr>
              <a:tr h="365760">
                <a:tc vMerge="true">
                  <a:tcPr/>
                </a:tc>
                <a:tc>
                  <a:txBody>
                    <a:bodyPr/>
                    <a:p>
                      <a:pPr>
                        <a:lnSpc>
                          <a:spcPct val="150000"/>
                        </a:lnSpc>
                        <a:buNone/>
                      </a:pPr>
                      <a:r>
                        <a:rPr lang="en-US" altLang="zh-CN" sz="1200" dirty="0">
                          <a:solidFill>
                            <a:schemeClr val="accent5">
                              <a:lumMod val="75000"/>
                            </a:schemeClr>
                          </a:solidFill>
                          <a:latin typeface="微软雅黑" pitchFamily="34" charset="-122"/>
                          <a:ea typeface="微软雅黑" pitchFamily="34" charset="-122"/>
                        </a:rPr>
                        <a:t>708-2</a:t>
                      </a:r>
                      <a:r>
                        <a:rPr lang="zh-CN" altLang="en-US" sz="1200" dirty="0">
                          <a:solidFill>
                            <a:schemeClr val="accent5">
                              <a:lumMod val="75000"/>
                            </a:schemeClr>
                          </a:solidFill>
                          <a:latin typeface="微软雅黑" pitchFamily="34" charset="-122"/>
                          <a:ea typeface="微软雅黑" pitchFamily="34" charset="-122"/>
                        </a:rPr>
                        <a:t>表</a:t>
                      </a:r>
                      <a:endParaRPr lang="zh-CN" altLang="en-US" sz="1200" dirty="0">
                        <a:solidFill>
                          <a:schemeClr val="accent5">
                            <a:lumMod val="75000"/>
                          </a:schemeClr>
                        </a:solidFill>
                        <a:latin typeface="微软雅黑" pitchFamily="34" charset="-122"/>
                        <a:ea typeface="微软雅黑" pitchFamily="34" charset="-122"/>
                      </a:endParaRPr>
                    </a:p>
                  </a:txBody>
                  <a:tcPr anchor="ctr" anchorCtr="false"/>
                </a:tc>
                <a:tc>
                  <a:txBody>
                    <a:bodyPr/>
                    <a:p>
                      <a:pPr>
                        <a:lnSpc>
                          <a:spcPct val="150000"/>
                        </a:lnSpc>
                        <a:buNone/>
                      </a:pPr>
                      <a:r>
                        <a:rPr lang="zh-CN" altLang="en-US" sz="1200" dirty="0">
                          <a:solidFill>
                            <a:schemeClr val="accent5">
                              <a:lumMod val="75000"/>
                            </a:schemeClr>
                          </a:solidFill>
                          <a:latin typeface="微软雅黑" pitchFamily="34" charset="-122"/>
                          <a:ea typeface="微软雅黑" pitchFamily="34" charset="-122"/>
                        </a:rPr>
                        <a:t>主要业务活动营业收入</a:t>
                      </a:r>
                      <a:r>
                        <a:rPr lang="zh-CN" altLang="en-US" sz="1200" dirty="0">
                          <a:solidFill>
                            <a:schemeClr val="accent5">
                              <a:lumMod val="75000"/>
                            </a:schemeClr>
                          </a:solidFill>
                          <a:latin typeface="微软雅黑" pitchFamily="34" charset="-122"/>
                          <a:ea typeface="微软雅黑" pitchFamily="34" charset="-122"/>
                          <a:sym typeface="+mn-ea"/>
                        </a:rPr>
                        <a:t>（</a:t>
                      </a:r>
                      <a:r>
                        <a:rPr lang="en-US" altLang="zh-CN" sz="1200" dirty="0">
                          <a:solidFill>
                            <a:schemeClr val="accent5">
                              <a:lumMod val="75000"/>
                            </a:schemeClr>
                          </a:solidFill>
                          <a:latin typeface="微软雅黑" pitchFamily="34" charset="-122"/>
                          <a:ea typeface="微软雅黑" pitchFamily="34" charset="-122"/>
                          <a:sym typeface="+mn-ea"/>
                        </a:rPr>
                        <a:t>6</a:t>
                      </a:r>
                      <a:r>
                        <a:rPr lang="zh-CN" altLang="en-US" sz="1200" dirty="0">
                          <a:solidFill>
                            <a:schemeClr val="accent5">
                              <a:lumMod val="75000"/>
                            </a:schemeClr>
                          </a:solidFill>
                          <a:latin typeface="微软雅黑" pitchFamily="34" charset="-122"/>
                          <a:ea typeface="微软雅黑" pitchFamily="34" charset="-122"/>
                          <a:sym typeface="+mn-ea"/>
                        </a:rPr>
                        <a:t>位经济活动代码）</a:t>
                      </a:r>
                      <a:endParaRPr lang="zh-CN" altLang="en-US" sz="1200" dirty="0">
                        <a:solidFill>
                          <a:schemeClr val="accent5">
                            <a:lumMod val="75000"/>
                          </a:schemeClr>
                        </a:solidFill>
                        <a:latin typeface="微软雅黑" pitchFamily="34" charset="-122"/>
                        <a:ea typeface="微软雅黑" pitchFamily="34" charset="-122"/>
                      </a:endParaRPr>
                    </a:p>
                  </a:txBody>
                  <a:tcPr anchor="ctr" anchorCtr="false"/>
                </a:tc>
              </a:tr>
              <a:tr h="365760">
                <a:tc vMerge="true">
                  <a:tcPr/>
                </a:tc>
                <a:tc>
                  <a:txBody>
                    <a:bodyPr/>
                    <a:p>
                      <a:pPr>
                        <a:lnSpc>
                          <a:spcPct val="150000"/>
                        </a:lnSpc>
                        <a:buNone/>
                      </a:pPr>
                      <a:r>
                        <a:rPr lang="en-US" altLang="zh-CN" sz="1200" dirty="0">
                          <a:solidFill>
                            <a:srgbClr val="D85C00"/>
                          </a:solidFill>
                          <a:latin typeface="微软雅黑" pitchFamily="34" charset="-122"/>
                          <a:ea typeface="微软雅黑" pitchFamily="34" charset="-122"/>
                        </a:rPr>
                        <a:t>709-1</a:t>
                      </a:r>
                      <a:r>
                        <a:rPr lang="zh-CN" altLang="en-US" sz="1200" dirty="0">
                          <a:solidFill>
                            <a:srgbClr val="D85C00"/>
                          </a:solidFill>
                          <a:latin typeface="微软雅黑" pitchFamily="34" charset="-122"/>
                          <a:ea typeface="微软雅黑" pitchFamily="34" charset="-122"/>
                        </a:rPr>
                        <a:t>表</a:t>
                      </a:r>
                      <a:endParaRPr lang="zh-CN" altLang="en-US" sz="1200" dirty="0">
                        <a:solidFill>
                          <a:srgbClr val="D85C00"/>
                        </a:solidFill>
                        <a:latin typeface="微软雅黑" pitchFamily="34" charset="-122"/>
                        <a:ea typeface="微软雅黑" pitchFamily="34" charset="-122"/>
                      </a:endParaRPr>
                    </a:p>
                  </a:txBody>
                  <a:tcPr anchor="ctr" anchorCtr="false"/>
                </a:tc>
                <a:tc>
                  <a:txBody>
                    <a:bodyPr/>
                    <a:p>
                      <a:pPr>
                        <a:lnSpc>
                          <a:spcPct val="150000"/>
                        </a:lnSpc>
                        <a:buNone/>
                      </a:pPr>
                      <a:r>
                        <a:rPr lang="zh-CN" altLang="en-US" sz="1200" dirty="0">
                          <a:solidFill>
                            <a:srgbClr val="D85C00"/>
                          </a:solidFill>
                          <a:latin typeface="微软雅黑" pitchFamily="34" charset="-122"/>
                          <a:ea typeface="微软雅黑" pitchFamily="34" charset="-122"/>
                        </a:rPr>
                        <a:t>信息通信技术应用和数字化转型情况</a:t>
                      </a:r>
                      <a:endParaRPr lang="en-US" altLang="zh-CN" sz="1200" dirty="0">
                        <a:solidFill>
                          <a:srgbClr val="D85C00"/>
                        </a:solidFill>
                        <a:latin typeface="微软雅黑" pitchFamily="34" charset="-122"/>
                        <a:ea typeface="微软雅黑" pitchFamily="34" charset="-122"/>
                      </a:endParaRPr>
                    </a:p>
                  </a:txBody>
                  <a:tcPr anchor="ctr" anchorCtr="false"/>
                </a:tc>
              </a:tr>
              <a:tr h="322580">
                <a:tc vMerge="true">
                  <a:tcPr/>
                </a:tc>
                <a:tc>
                  <a:txBody>
                    <a:bodyPr/>
                    <a:p>
                      <a:pPr algn="l">
                        <a:lnSpc>
                          <a:spcPct val="150000"/>
                        </a:lnSpc>
                        <a:buClrTx/>
                        <a:buSzTx/>
                        <a:buFontTx/>
                        <a:buNone/>
                      </a:pPr>
                      <a:r>
                        <a:rPr lang="zh-CN" altLang="en-US" sz="1200" dirty="0">
                          <a:solidFill>
                            <a:srgbClr val="D85C00"/>
                          </a:solidFill>
                          <a:latin typeface="微软雅黑" pitchFamily="34" charset="-122"/>
                          <a:ea typeface="微软雅黑" pitchFamily="34" charset="-122"/>
                        </a:rPr>
                        <a:t>709-2表</a:t>
                      </a:r>
                      <a:endParaRPr lang="zh-CN" altLang="en-US" sz="1200" dirty="0">
                        <a:solidFill>
                          <a:srgbClr val="D85C00"/>
                        </a:solidFill>
                        <a:latin typeface="微软雅黑" pitchFamily="34" charset="-122"/>
                        <a:ea typeface="微软雅黑" pitchFamily="34" charset="-122"/>
                      </a:endParaRPr>
                    </a:p>
                  </a:txBody>
                  <a:tcPr anchor="ctr" anchorCtr="false"/>
                </a:tc>
                <a:tc>
                  <a:txBody>
                    <a:bodyPr/>
                    <a:p>
                      <a:pPr algn="l">
                        <a:lnSpc>
                          <a:spcPct val="150000"/>
                        </a:lnSpc>
                        <a:buClrTx/>
                        <a:buSzTx/>
                        <a:buFontTx/>
                        <a:buNone/>
                      </a:pPr>
                      <a:r>
                        <a:rPr lang="zh-CN" altLang="en-US" sz="1200" dirty="0">
                          <a:solidFill>
                            <a:srgbClr val="D85C00"/>
                          </a:solidFill>
                          <a:latin typeface="微软雅黑" pitchFamily="34" charset="-122"/>
                          <a:ea typeface="微软雅黑" pitchFamily="34" charset="-122"/>
                        </a:rPr>
                        <a:t>数字经济活动情况</a:t>
                      </a:r>
                      <a:endParaRPr lang="zh-CN" altLang="en-US" sz="1200" dirty="0">
                        <a:solidFill>
                          <a:srgbClr val="D85C00"/>
                        </a:solidFill>
                        <a:latin typeface="微软雅黑" pitchFamily="34" charset="-122"/>
                        <a:ea typeface="微软雅黑" pitchFamily="34" charset="-122"/>
                      </a:endParaRPr>
                    </a:p>
                  </a:txBody>
                  <a:tcPr anchor="ctr" anchorCtr="false"/>
                </a:tc>
              </a:tr>
              <a:tr h="372110">
                <a:tc vMerge="true">
                  <a:tcPr/>
                </a:tc>
                <a:tc>
                  <a:txBody>
                    <a:bodyPr/>
                    <a:p>
                      <a:pPr marL="0" marR="0" lvl="0" indent="0" algn="l" defTabSz="914400" rtl="0" eaLnBrk="1" fontAlgn="auto" latinLnBrk="0" hangingPunct="1">
                        <a:lnSpc>
                          <a:spcPct val="150000"/>
                        </a:lnSpc>
                        <a:spcBef>
                          <a:spcPts val="0"/>
                        </a:spcBef>
                        <a:spcAft>
                          <a:spcPts val="0"/>
                        </a:spcAft>
                        <a:buClrTx/>
                        <a:buSzTx/>
                        <a:buFontTx/>
                        <a:buNone/>
                        <a:defRPr/>
                      </a:pPr>
                      <a:r>
                        <a:rPr lang="en-US" altLang="zh-CN" sz="1200" dirty="0" smtClean="0">
                          <a:solidFill>
                            <a:srgbClr val="C00000"/>
                          </a:solidFill>
                          <a:latin typeface="微软雅黑" pitchFamily="34" charset="-122"/>
                          <a:ea typeface="微软雅黑" pitchFamily="34" charset="-122"/>
                        </a:rPr>
                        <a:t>E703</a:t>
                      </a:r>
                      <a:r>
                        <a:rPr lang="zh-CN" altLang="en-US" sz="1200" dirty="0" smtClean="0">
                          <a:solidFill>
                            <a:srgbClr val="C00000"/>
                          </a:solidFill>
                          <a:latin typeface="微软雅黑" pitchFamily="34" charset="-122"/>
                          <a:ea typeface="微软雅黑" pitchFamily="34" charset="-122"/>
                        </a:rPr>
                        <a:t>表＊</a:t>
                      </a:r>
                      <a:endParaRPr lang="zh-CN" altLang="en-US" sz="1200" dirty="0" smtClean="0">
                        <a:solidFill>
                          <a:srgbClr val="C00000"/>
                        </a:solidFill>
                        <a:latin typeface="微软雅黑" pitchFamily="34" charset="-122"/>
                        <a:ea typeface="微软雅黑" pitchFamily="34" charset="-122"/>
                      </a:endParaRPr>
                    </a:p>
                  </a:txBody>
                  <a:tcPr anchor="ctr" anchorCtr="false"/>
                </a:tc>
                <a:tc>
                  <a:txBody>
                    <a:bodyPr/>
                    <a:p>
                      <a:pPr>
                        <a:lnSpc>
                          <a:spcPct val="150000"/>
                        </a:lnSpc>
                      </a:pPr>
                      <a:r>
                        <a:rPr lang="zh-CN" altLang="en-US" sz="1200" dirty="0" smtClean="0">
                          <a:solidFill>
                            <a:srgbClr val="C00000"/>
                          </a:solidFill>
                          <a:latin typeface="微软雅黑" pitchFamily="34" charset="-122"/>
                          <a:ea typeface="微软雅黑" pitchFamily="34" charset="-122"/>
                        </a:rPr>
                        <a:t>限额以上批发和零售业财务状况（</a:t>
                      </a:r>
                      <a:r>
                        <a:rPr lang="en-US" altLang="zh-CN" sz="1200" dirty="0" smtClean="0">
                          <a:solidFill>
                            <a:srgbClr val="C00000"/>
                          </a:solidFill>
                          <a:latin typeface="微软雅黑" pitchFamily="34" charset="-122"/>
                          <a:ea typeface="微软雅黑" pitchFamily="34" charset="-122"/>
                        </a:rPr>
                        <a:t>E103</a:t>
                      </a:r>
                      <a:r>
                        <a:rPr lang="zh-CN" altLang="en-US" sz="1200" dirty="0" smtClean="0">
                          <a:solidFill>
                            <a:srgbClr val="C00000"/>
                          </a:solidFill>
                          <a:latin typeface="微软雅黑" pitchFamily="34" charset="-122"/>
                          <a:ea typeface="微软雅黑" pitchFamily="34" charset="-122"/>
                        </a:rPr>
                        <a:t>表）</a:t>
                      </a:r>
                      <a:endParaRPr lang="zh-CN" altLang="en-US" sz="1200" dirty="0" smtClean="0">
                        <a:solidFill>
                          <a:srgbClr val="C00000"/>
                        </a:solidFill>
                        <a:latin typeface="微软雅黑" pitchFamily="34" charset="-122"/>
                        <a:ea typeface="微软雅黑" pitchFamily="34" charset="-122"/>
                      </a:endParaRPr>
                    </a:p>
                  </a:txBody>
                  <a:tcPr anchor="ctr" anchorCtr="false"/>
                </a:tc>
              </a:tr>
              <a:tr h="353060">
                <a:tc vMerge="true">
                  <a:tcPr/>
                </a:tc>
                <a:tc>
                  <a:txBody>
                    <a:bodyPr/>
                    <a:p>
                      <a:pPr marL="0" marR="0" lvl="0" indent="0" algn="l" defTabSz="914400" rtl="0" eaLnBrk="1" fontAlgn="auto" latinLnBrk="0" hangingPunct="1">
                        <a:lnSpc>
                          <a:spcPct val="150000"/>
                        </a:lnSpc>
                        <a:spcBef>
                          <a:spcPts val="0"/>
                        </a:spcBef>
                        <a:spcAft>
                          <a:spcPts val="0"/>
                        </a:spcAft>
                        <a:buClrTx/>
                        <a:buSzTx/>
                        <a:buFontTx/>
                        <a:buNone/>
                        <a:defRPr/>
                      </a:pPr>
                      <a:r>
                        <a:rPr lang="en-US" altLang="zh-CN" sz="1200" dirty="0" smtClean="0">
                          <a:solidFill>
                            <a:srgbClr val="C00000"/>
                          </a:solidFill>
                          <a:latin typeface="微软雅黑" pitchFamily="34" charset="-122"/>
                          <a:ea typeface="微软雅黑" pitchFamily="34" charset="-122"/>
                        </a:rPr>
                        <a:t>E704</a:t>
                      </a:r>
                      <a:r>
                        <a:rPr lang="zh-CN" altLang="en-US" sz="1200" dirty="0" smtClean="0">
                          <a:solidFill>
                            <a:srgbClr val="C00000"/>
                          </a:solidFill>
                          <a:latin typeface="微软雅黑" pitchFamily="34" charset="-122"/>
                          <a:ea typeface="微软雅黑" pitchFamily="34" charset="-122"/>
                        </a:rPr>
                        <a:t>表＊</a:t>
                      </a:r>
                      <a:endParaRPr lang="zh-CN" altLang="en-US" sz="1200" dirty="0" smtClean="0">
                        <a:solidFill>
                          <a:srgbClr val="C00000"/>
                        </a:solidFill>
                        <a:latin typeface="微软雅黑" pitchFamily="34" charset="-122"/>
                        <a:ea typeface="微软雅黑" pitchFamily="34" charset="-122"/>
                      </a:endParaRPr>
                    </a:p>
                  </a:txBody>
                  <a:tcPr anchor="ctr" anchorCtr="false"/>
                </a:tc>
                <a:tc>
                  <a:txBody>
                    <a:bodyPr/>
                    <a:p>
                      <a:pPr>
                        <a:lnSpc>
                          <a:spcPct val="150000"/>
                        </a:lnSpc>
                      </a:pPr>
                      <a:r>
                        <a:rPr lang="zh-CN" altLang="en-US" sz="1200" dirty="0" smtClean="0">
                          <a:solidFill>
                            <a:srgbClr val="C00000"/>
                          </a:solidFill>
                          <a:latin typeface="微软雅黑" pitchFamily="34" charset="-122"/>
                          <a:ea typeface="微软雅黑" pitchFamily="34" charset="-122"/>
                        </a:rPr>
                        <a:t>限额以上批发和零售业经营情况（</a:t>
                      </a:r>
                      <a:r>
                        <a:rPr lang="en-US" altLang="zh-CN" sz="1200" dirty="0" smtClean="0">
                          <a:solidFill>
                            <a:srgbClr val="C00000"/>
                          </a:solidFill>
                          <a:latin typeface="微软雅黑" pitchFamily="34" charset="-122"/>
                          <a:ea typeface="微软雅黑" pitchFamily="34" charset="-122"/>
                        </a:rPr>
                        <a:t>E104-1</a:t>
                      </a:r>
                      <a:r>
                        <a:rPr lang="zh-CN" altLang="en-US" sz="1200" dirty="0" smtClean="0">
                          <a:solidFill>
                            <a:srgbClr val="C00000"/>
                          </a:solidFill>
                          <a:latin typeface="微软雅黑" pitchFamily="34" charset="-122"/>
                          <a:ea typeface="微软雅黑" pitchFamily="34" charset="-122"/>
                        </a:rPr>
                        <a:t>表）</a:t>
                      </a:r>
                      <a:endParaRPr lang="zh-CN" altLang="en-US" sz="1200" dirty="0" smtClean="0">
                        <a:solidFill>
                          <a:srgbClr val="C00000"/>
                        </a:solidFill>
                        <a:latin typeface="微软雅黑" pitchFamily="34" charset="-122"/>
                        <a:ea typeface="微软雅黑" pitchFamily="34" charset="-122"/>
                      </a:endParaRPr>
                    </a:p>
                  </a:txBody>
                  <a:tcPr anchor="ctr" anchorCtr="false"/>
                </a:tc>
              </a:tr>
              <a:tr h="372110">
                <a:tc vMerge="true">
                  <a:tcPr/>
                </a:tc>
                <a:tc>
                  <a:txBody>
                    <a:bodyPr/>
                    <a:p>
                      <a:pPr marL="0" marR="0" lvl="0" indent="0" algn="l" defTabSz="914400" rtl="0" eaLnBrk="1" fontAlgn="auto" latinLnBrk="0" hangingPunct="1">
                        <a:lnSpc>
                          <a:spcPct val="150000"/>
                        </a:lnSpc>
                        <a:spcBef>
                          <a:spcPts val="0"/>
                        </a:spcBef>
                        <a:spcAft>
                          <a:spcPts val="0"/>
                        </a:spcAft>
                        <a:buClrTx/>
                        <a:buSzTx/>
                        <a:buFontTx/>
                        <a:buNone/>
                        <a:defRPr/>
                      </a:pPr>
                      <a:r>
                        <a:rPr lang="en-US" altLang="zh-CN" sz="1200" dirty="0" smtClean="0">
                          <a:solidFill>
                            <a:srgbClr val="C00000"/>
                          </a:solidFill>
                          <a:latin typeface="微软雅黑" pitchFamily="34" charset="-122"/>
                          <a:ea typeface="微软雅黑" pitchFamily="34" charset="-122"/>
                        </a:rPr>
                        <a:t>S703</a:t>
                      </a:r>
                      <a:r>
                        <a:rPr lang="zh-CN" altLang="en-US" sz="1200" dirty="0" smtClean="0">
                          <a:solidFill>
                            <a:srgbClr val="C00000"/>
                          </a:solidFill>
                          <a:latin typeface="微软雅黑" pitchFamily="34" charset="-122"/>
                          <a:ea typeface="微软雅黑" pitchFamily="34" charset="-122"/>
                        </a:rPr>
                        <a:t>表＊</a:t>
                      </a:r>
                      <a:endParaRPr lang="zh-CN" altLang="en-US" sz="1200" dirty="0" smtClean="0">
                        <a:solidFill>
                          <a:srgbClr val="C00000"/>
                        </a:solidFill>
                        <a:latin typeface="微软雅黑" pitchFamily="34" charset="-122"/>
                        <a:ea typeface="微软雅黑" pitchFamily="34" charset="-122"/>
                      </a:endParaRPr>
                    </a:p>
                  </a:txBody>
                  <a:tcPr anchor="ctr" anchorCtr="false"/>
                </a:tc>
                <a:tc>
                  <a:txBody>
                    <a:bodyPr/>
                    <a:p>
                      <a:pPr>
                        <a:lnSpc>
                          <a:spcPct val="150000"/>
                        </a:lnSpc>
                      </a:pPr>
                      <a:r>
                        <a:rPr lang="zh-CN" altLang="en-US" sz="1200" dirty="0" smtClean="0">
                          <a:solidFill>
                            <a:srgbClr val="C00000"/>
                          </a:solidFill>
                          <a:latin typeface="微软雅黑" pitchFamily="34" charset="-122"/>
                          <a:ea typeface="微软雅黑" pitchFamily="34" charset="-122"/>
                        </a:rPr>
                        <a:t>限额以上住宿和餐饮业财务状况（</a:t>
                      </a:r>
                      <a:r>
                        <a:rPr lang="en-US" altLang="zh-CN" sz="1200" dirty="0" smtClean="0">
                          <a:solidFill>
                            <a:srgbClr val="C00000"/>
                          </a:solidFill>
                          <a:latin typeface="微软雅黑" pitchFamily="34" charset="-122"/>
                          <a:ea typeface="微软雅黑" pitchFamily="34" charset="-122"/>
                        </a:rPr>
                        <a:t>S103</a:t>
                      </a:r>
                      <a:r>
                        <a:rPr lang="zh-CN" altLang="en-US" sz="1200" dirty="0" smtClean="0">
                          <a:solidFill>
                            <a:srgbClr val="C00000"/>
                          </a:solidFill>
                          <a:latin typeface="微软雅黑" pitchFamily="34" charset="-122"/>
                          <a:ea typeface="微软雅黑" pitchFamily="34" charset="-122"/>
                        </a:rPr>
                        <a:t>表）</a:t>
                      </a:r>
                      <a:endParaRPr lang="zh-CN" altLang="en-US" sz="1200" dirty="0" smtClean="0">
                        <a:solidFill>
                          <a:srgbClr val="C00000"/>
                        </a:solidFill>
                        <a:latin typeface="微软雅黑" pitchFamily="34" charset="-122"/>
                        <a:ea typeface="微软雅黑" pitchFamily="34" charset="-122"/>
                      </a:endParaRPr>
                    </a:p>
                  </a:txBody>
                  <a:tcPr anchor="ctr" anchorCtr="false"/>
                </a:tc>
              </a:tr>
              <a:tr h="333375">
                <a:tc vMerge="true">
                  <a:tcPr/>
                </a:tc>
                <a:tc>
                  <a:txBody>
                    <a:bodyPr/>
                    <a:p>
                      <a:pPr marL="0" marR="0" lvl="0" indent="0" algn="l" defTabSz="914400" rtl="0" eaLnBrk="1" fontAlgn="auto" latinLnBrk="0" hangingPunct="1">
                        <a:lnSpc>
                          <a:spcPct val="150000"/>
                        </a:lnSpc>
                        <a:spcBef>
                          <a:spcPts val="0"/>
                        </a:spcBef>
                        <a:spcAft>
                          <a:spcPts val="0"/>
                        </a:spcAft>
                        <a:buClrTx/>
                        <a:buSzTx/>
                        <a:buFontTx/>
                        <a:buNone/>
                        <a:defRPr/>
                      </a:pPr>
                      <a:r>
                        <a:rPr lang="en-US" altLang="zh-CN" sz="1200" dirty="0" smtClean="0">
                          <a:solidFill>
                            <a:srgbClr val="C00000"/>
                          </a:solidFill>
                          <a:latin typeface="微软雅黑" pitchFamily="34" charset="-122"/>
                          <a:ea typeface="微软雅黑" pitchFamily="34" charset="-122"/>
                        </a:rPr>
                        <a:t>S704</a:t>
                      </a:r>
                      <a:r>
                        <a:rPr lang="zh-CN" altLang="en-US" sz="1200" dirty="0" smtClean="0">
                          <a:solidFill>
                            <a:srgbClr val="C00000"/>
                          </a:solidFill>
                          <a:latin typeface="微软雅黑" pitchFamily="34" charset="-122"/>
                          <a:ea typeface="微软雅黑" pitchFamily="34" charset="-122"/>
                        </a:rPr>
                        <a:t>表＊</a:t>
                      </a:r>
                      <a:endParaRPr lang="zh-CN" altLang="en-US" sz="1200" dirty="0" smtClean="0">
                        <a:solidFill>
                          <a:srgbClr val="C00000"/>
                        </a:solidFill>
                        <a:latin typeface="微软雅黑" pitchFamily="34" charset="-122"/>
                        <a:ea typeface="微软雅黑" pitchFamily="34" charset="-122"/>
                      </a:endParaRPr>
                    </a:p>
                  </a:txBody>
                  <a:tcPr anchor="ctr" anchorCtr="false"/>
                </a:tc>
                <a:tc>
                  <a:txBody>
                    <a:bodyPr/>
                    <a:p>
                      <a:pPr>
                        <a:lnSpc>
                          <a:spcPct val="150000"/>
                        </a:lnSpc>
                      </a:pPr>
                      <a:r>
                        <a:rPr lang="zh-CN" altLang="en-US" sz="1200" dirty="0" smtClean="0">
                          <a:solidFill>
                            <a:srgbClr val="C00000"/>
                          </a:solidFill>
                          <a:latin typeface="微软雅黑" pitchFamily="34" charset="-122"/>
                          <a:ea typeface="微软雅黑" pitchFamily="34" charset="-122"/>
                        </a:rPr>
                        <a:t>限额以上住宿和餐饮业经营情况（</a:t>
                      </a:r>
                      <a:r>
                        <a:rPr lang="en-US" altLang="zh-CN" sz="1200" dirty="0" smtClean="0">
                          <a:solidFill>
                            <a:srgbClr val="C00000"/>
                          </a:solidFill>
                          <a:latin typeface="微软雅黑" pitchFamily="34" charset="-122"/>
                          <a:ea typeface="微软雅黑" pitchFamily="34" charset="-122"/>
                        </a:rPr>
                        <a:t>S104-1</a:t>
                      </a:r>
                      <a:r>
                        <a:rPr lang="zh-CN" altLang="en-US" sz="1200" dirty="0" smtClean="0">
                          <a:solidFill>
                            <a:srgbClr val="C00000"/>
                          </a:solidFill>
                          <a:latin typeface="微软雅黑" pitchFamily="34" charset="-122"/>
                          <a:ea typeface="微软雅黑" pitchFamily="34" charset="-122"/>
                        </a:rPr>
                        <a:t>表）</a:t>
                      </a:r>
                      <a:endParaRPr lang="zh-CN" altLang="en-US" sz="1200" dirty="0" smtClean="0">
                        <a:solidFill>
                          <a:srgbClr val="C00000"/>
                        </a:solidFill>
                        <a:latin typeface="微软雅黑" pitchFamily="34" charset="-122"/>
                        <a:ea typeface="微软雅黑" pitchFamily="34" charset="-122"/>
                      </a:endParaRPr>
                    </a:p>
                  </a:txBody>
                  <a:tcPr anchor="ctr" anchorCtr="false"/>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文本框 16"/>
          <p:cNvSpPr txBox="true"/>
          <p:nvPr/>
        </p:nvSpPr>
        <p:spPr>
          <a:xfrm>
            <a:off x="169545" y="700405"/>
            <a:ext cx="3860800" cy="368300"/>
          </a:xfrm>
          <a:prstGeom prst="rect">
            <a:avLst/>
          </a:prstGeom>
          <a:noFill/>
          <a:ln w="9525">
            <a:noFill/>
          </a:ln>
        </p:spPr>
        <p:txBody>
          <a:bodyPr wrap="square" anchor="t" anchorCtr="false">
            <a:spAutoFit/>
          </a:bodyPr>
          <a:p>
            <a:pPr algn="ctr"/>
            <a:r>
              <a:rPr lang="zh-CN" altLang="en-US" sz="1800" b="1" dirty="0" smtClean="0">
                <a:solidFill>
                  <a:srgbClr val="336699"/>
                </a:solidFill>
                <a:latin typeface="微软雅黑" pitchFamily="34" charset="-122"/>
                <a:ea typeface="微软雅黑" pitchFamily="34" charset="-122"/>
              </a:rPr>
              <a:t>非一套表单位、个体经营户调查表</a:t>
            </a:r>
            <a:endParaRPr lang="zh-CN" altLang="en-US" sz="1800" b="1" dirty="0" smtClean="0">
              <a:solidFill>
                <a:srgbClr val="336699"/>
              </a:solidFill>
              <a:latin typeface="微软雅黑" pitchFamily="34" charset="-122"/>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aphicFrame>
        <p:nvGraphicFramePr>
          <p:cNvPr id="17" name="表格 16"/>
          <p:cNvGraphicFramePr>
            <a:graphicFrameLocks noGrp="true"/>
          </p:cNvGraphicFramePr>
          <p:nvPr/>
        </p:nvGraphicFramePr>
        <p:xfrm>
          <a:off x="743585" y="1211898"/>
          <a:ext cx="8072755" cy="4891088"/>
        </p:xfrm>
        <a:graphic>
          <a:graphicData uri="http://schemas.openxmlformats.org/drawingml/2006/table">
            <a:tbl>
              <a:tblPr firstRow="true" bandRow="true">
                <a:tableStyleId>{5C22544A-7EE6-4342-B048-85BDC9FD1C3A}</a:tableStyleId>
              </a:tblPr>
              <a:tblGrid>
                <a:gridCol w="905510"/>
                <a:gridCol w="1307338"/>
                <a:gridCol w="1307465"/>
                <a:gridCol w="4552442"/>
              </a:tblGrid>
              <a:tr h="365760">
                <a:tc>
                  <a:txBody>
                    <a:bodyPr/>
                    <a:p>
                      <a:pPr algn="ctr"/>
                      <a:endParaRPr lang="zh-CN" altLang="en-US" dirty="0">
                        <a:latin typeface="微软雅黑" pitchFamily="34" charset="-122"/>
                        <a:ea typeface="微软雅黑" pitchFamily="34" charset="-122"/>
                      </a:endParaRPr>
                    </a:p>
                  </a:txBody>
                  <a:tcPr>
                    <a:solidFill>
                      <a:schemeClr val="tx2">
                        <a:lumMod val="40000"/>
                        <a:lumOff val="60000"/>
                      </a:schemeClr>
                    </a:solidFill>
                  </a:tcPr>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dirty="0" smtClean="0">
                          <a:latin typeface="微软雅黑" pitchFamily="34" charset="-122"/>
                          <a:ea typeface="微软雅黑" pitchFamily="34" charset="-122"/>
                        </a:rPr>
                        <a:t>调查对象</a:t>
                      </a:r>
                      <a:endParaRPr lang="zh-CN" altLang="en-US" dirty="0" smtClean="0">
                        <a:latin typeface="微软雅黑" pitchFamily="34" charset="-122"/>
                        <a:ea typeface="微软雅黑" pitchFamily="34" charset="-122"/>
                      </a:endParaRPr>
                    </a:p>
                  </a:txBody>
                  <a:tcPr>
                    <a:solidFill>
                      <a:schemeClr val="tx2">
                        <a:lumMod val="40000"/>
                        <a:lumOff val="60000"/>
                      </a:schemeClr>
                    </a:solidFill>
                  </a:tcPr>
                </a:tc>
                <a:tc>
                  <a:txBody>
                    <a:bodyPr/>
                    <a:p>
                      <a:pPr algn="ctr"/>
                      <a:r>
                        <a:rPr lang="zh-CN" altLang="en-US" dirty="0" smtClean="0">
                          <a:latin typeface="微软雅黑" pitchFamily="34" charset="-122"/>
                          <a:ea typeface="微软雅黑" pitchFamily="34" charset="-122"/>
                        </a:rPr>
                        <a:t>表号</a:t>
                      </a:r>
                      <a:endParaRPr lang="zh-CN" altLang="en-US" dirty="0">
                        <a:latin typeface="微软雅黑" pitchFamily="34" charset="-122"/>
                        <a:ea typeface="微软雅黑" pitchFamily="34" charset="-122"/>
                      </a:endParaRPr>
                    </a:p>
                  </a:txBody>
                  <a:tcPr>
                    <a:solidFill>
                      <a:schemeClr val="tx2">
                        <a:lumMod val="40000"/>
                        <a:lumOff val="60000"/>
                      </a:schemeClr>
                    </a:solidFill>
                  </a:tcPr>
                </a:tc>
                <a:tc>
                  <a:txBody>
                    <a:bodyPr/>
                    <a:p>
                      <a:pPr algn="ctr"/>
                      <a:r>
                        <a:rPr lang="zh-CN" altLang="en-US" dirty="0" smtClean="0">
                          <a:latin typeface="微软雅黑" pitchFamily="34" charset="-122"/>
                          <a:ea typeface="微软雅黑" pitchFamily="34" charset="-122"/>
                        </a:rPr>
                        <a:t>表名</a:t>
                      </a:r>
                      <a:endParaRPr lang="zh-CN" altLang="en-US" dirty="0">
                        <a:latin typeface="微软雅黑" pitchFamily="34" charset="-122"/>
                        <a:ea typeface="微软雅黑" pitchFamily="34" charset="-122"/>
                      </a:endParaRPr>
                    </a:p>
                  </a:txBody>
                  <a:tcPr>
                    <a:solidFill>
                      <a:schemeClr val="tx2">
                        <a:lumMod val="40000"/>
                        <a:lumOff val="60000"/>
                      </a:schemeClr>
                    </a:solidFill>
                  </a:tcPr>
                </a:tc>
              </a:tr>
              <a:tr h="457200">
                <a:tc rowSpan="7">
                  <a:txBody>
                    <a:bodyPr/>
                    <a:p>
                      <a:pPr algn="ctr"/>
                      <a:r>
                        <a:rPr lang="zh-CN" altLang="en-US" dirty="0" smtClean="0">
                          <a:solidFill>
                            <a:schemeClr val="accent5">
                              <a:lumMod val="75000"/>
                            </a:schemeClr>
                          </a:solidFill>
                          <a:latin typeface="微软雅黑" pitchFamily="34" charset="-122"/>
                          <a:ea typeface="微软雅黑" pitchFamily="34" charset="-122"/>
                        </a:rPr>
                        <a:t>非</a:t>
                      </a:r>
                      <a:endParaRPr lang="en-US" altLang="zh-CN" dirty="0" smtClean="0">
                        <a:solidFill>
                          <a:schemeClr val="accent5">
                            <a:lumMod val="75000"/>
                          </a:schemeClr>
                        </a:solidFill>
                        <a:latin typeface="微软雅黑" pitchFamily="34" charset="-122"/>
                        <a:ea typeface="微软雅黑" pitchFamily="34" charset="-122"/>
                      </a:endParaRPr>
                    </a:p>
                    <a:p>
                      <a:pPr algn="ctr"/>
                      <a:r>
                        <a:rPr lang="zh-CN" altLang="en-US" dirty="0" smtClean="0">
                          <a:solidFill>
                            <a:schemeClr val="accent5">
                              <a:lumMod val="75000"/>
                            </a:schemeClr>
                          </a:solidFill>
                          <a:latin typeface="微软雅黑" pitchFamily="34" charset="-122"/>
                          <a:ea typeface="微软雅黑" pitchFamily="34" charset="-122"/>
                        </a:rPr>
                        <a:t>一</a:t>
                      </a:r>
                      <a:endParaRPr lang="en-US" altLang="zh-CN" dirty="0" smtClean="0">
                        <a:solidFill>
                          <a:schemeClr val="accent5">
                            <a:lumMod val="75000"/>
                          </a:schemeClr>
                        </a:solidFill>
                        <a:latin typeface="微软雅黑" pitchFamily="34" charset="-122"/>
                        <a:ea typeface="微软雅黑" pitchFamily="34" charset="-122"/>
                      </a:endParaRPr>
                    </a:p>
                    <a:p>
                      <a:pPr algn="ctr"/>
                      <a:r>
                        <a:rPr lang="zh-CN" altLang="en-US" dirty="0" smtClean="0">
                          <a:solidFill>
                            <a:schemeClr val="accent5">
                              <a:lumMod val="75000"/>
                            </a:schemeClr>
                          </a:solidFill>
                          <a:latin typeface="微软雅黑" pitchFamily="34" charset="-122"/>
                          <a:ea typeface="微软雅黑" pitchFamily="34" charset="-122"/>
                        </a:rPr>
                        <a:t>套</a:t>
                      </a:r>
                      <a:endParaRPr lang="en-US" altLang="zh-CN" dirty="0" smtClean="0">
                        <a:solidFill>
                          <a:schemeClr val="accent5">
                            <a:lumMod val="75000"/>
                          </a:schemeClr>
                        </a:solidFill>
                        <a:latin typeface="微软雅黑" pitchFamily="34" charset="-122"/>
                        <a:ea typeface="微软雅黑" pitchFamily="34" charset="-122"/>
                      </a:endParaRPr>
                    </a:p>
                    <a:p>
                      <a:pPr algn="ctr"/>
                      <a:r>
                        <a:rPr lang="zh-CN" altLang="en-US" dirty="0" smtClean="0">
                          <a:solidFill>
                            <a:schemeClr val="accent5">
                              <a:lumMod val="75000"/>
                            </a:schemeClr>
                          </a:solidFill>
                          <a:latin typeface="微软雅黑" pitchFamily="34" charset="-122"/>
                          <a:ea typeface="微软雅黑" pitchFamily="34" charset="-122"/>
                        </a:rPr>
                        <a:t>表</a:t>
                      </a:r>
                      <a:endParaRPr lang="en-US" altLang="zh-CN" dirty="0" smtClean="0">
                        <a:solidFill>
                          <a:schemeClr val="accent5">
                            <a:lumMod val="75000"/>
                          </a:schemeClr>
                        </a:solidFill>
                        <a:latin typeface="微软雅黑" pitchFamily="34" charset="-122"/>
                        <a:ea typeface="微软雅黑" pitchFamily="34" charset="-122"/>
                      </a:endParaRPr>
                    </a:p>
                    <a:p>
                      <a:pPr algn="ctr"/>
                      <a:r>
                        <a:rPr lang="zh-CN" altLang="en-US" dirty="0" smtClean="0">
                          <a:solidFill>
                            <a:schemeClr val="accent5">
                              <a:lumMod val="75000"/>
                            </a:schemeClr>
                          </a:solidFill>
                          <a:latin typeface="微软雅黑" pitchFamily="34" charset="-122"/>
                          <a:ea typeface="微软雅黑" pitchFamily="34" charset="-122"/>
                        </a:rPr>
                        <a:t>单</a:t>
                      </a:r>
                      <a:endParaRPr lang="en-US" altLang="zh-CN" dirty="0" smtClean="0">
                        <a:solidFill>
                          <a:schemeClr val="accent5">
                            <a:lumMod val="75000"/>
                          </a:schemeClr>
                        </a:solidFill>
                        <a:latin typeface="微软雅黑" pitchFamily="34" charset="-122"/>
                        <a:ea typeface="微软雅黑" pitchFamily="34" charset="-122"/>
                      </a:endParaRPr>
                    </a:p>
                    <a:p>
                      <a:pPr algn="ctr"/>
                      <a:r>
                        <a:rPr lang="zh-CN" altLang="en-US" dirty="0" smtClean="0">
                          <a:solidFill>
                            <a:schemeClr val="accent5">
                              <a:lumMod val="75000"/>
                            </a:schemeClr>
                          </a:solidFill>
                          <a:latin typeface="微软雅黑" pitchFamily="34" charset="-122"/>
                          <a:ea typeface="微软雅黑" pitchFamily="34" charset="-122"/>
                        </a:rPr>
                        <a:t>位</a:t>
                      </a:r>
                      <a:endParaRPr lang="zh-CN" altLang="en-US" dirty="0">
                        <a:solidFill>
                          <a:schemeClr val="accent5">
                            <a:lumMod val="75000"/>
                          </a:schemeClr>
                        </a:solidFill>
                        <a:latin typeface="微软雅黑" pitchFamily="34" charset="-122"/>
                        <a:ea typeface="微软雅黑" pitchFamily="34" charset="-122"/>
                      </a:endParaRPr>
                    </a:p>
                  </a:txBody>
                  <a:tcPr anchor="ctr" anchorCtr="false"/>
                </a:tc>
                <a:tc rowSpan="7">
                  <a:txBody>
                    <a:bodyPr/>
                    <a:p>
                      <a:pPr marL="0" marR="0" lvl="0" indent="0" algn="ctr" defTabSz="914400" rtl="0" eaLnBrk="1" fontAlgn="auto" latinLnBrk="0" hangingPunct="1">
                        <a:lnSpc>
                          <a:spcPct val="100000"/>
                        </a:lnSpc>
                        <a:spcBef>
                          <a:spcPts val="0"/>
                        </a:spcBef>
                        <a:spcAft>
                          <a:spcPts val="0"/>
                        </a:spcAft>
                        <a:buClrTx/>
                        <a:buSzTx/>
                        <a:buFontTx/>
                        <a:buNone/>
                        <a:defRPr/>
                      </a:pPr>
                      <a:endParaRPr lang="en-US" altLang="zh-CN" sz="1600" dirty="0" smtClean="0">
                        <a:solidFill>
                          <a:schemeClr val="accent5">
                            <a:lumMod val="75000"/>
                          </a:schemeClr>
                        </a:solidFill>
                        <a:latin typeface="微软雅黑" pitchFamily="34" charset="-122"/>
                        <a:ea typeface="微软雅黑"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endParaRPr lang="en-US" altLang="zh-CN" sz="1600" dirty="0" smtClean="0">
                        <a:solidFill>
                          <a:schemeClr val="accent5">
                            <a:lumMod val="75000"/>
                          </a:schemeClr>
                        </a:solidFill>
                        <a:latin typeface="微软雅黑" pitchFamily="34" charset="-122"/>
                        <a:ea typeface="微软雅黑"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endParaRPr lang="en-US" altLang="zh-CN" sz="1600" dirty="0" smtClean="0">
                        <a:solidFill>
                          <a:schemeClr val="accent5">
                            <a:lumMod val="75000"/>
                          </a:schemeClr>
                        </a:solidFill>
                        <a:latin typeface="微软雅黑" pitchFamily="34" charset="-122"/>
                        <a:ea typeface="微软雅黑"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accent5">
                              <a:lumMod val="75000"/>
                            </a:schemeClr>
                          </a:solidFill>
                          <a:latin typeface="微软雅黑" pitchFamily="34" charset="-122"/>
                          <a:ea typeface="微软雅黑" pitchFamily="34" charset="-122"/>
                        </a:rPr>
                        <a:t>限额以下</a:t>
                      </a:r>
                      <a:endParaRPr lang="en-US" altLang="zh-CN" sz="1600" dirty="0" smtClean="0">
                        <a:solidFill>
                          <a:schemeClr val="accent5">
                            <a:lumMod val="75000"/>
                          </a:schemeClr>
                        </a:solidFill>
                        <a:latin typeface="微软雅黑" pitchFamily="34" charset="-122"/>
                        <a:ea typeface="微软雅黑"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accent5">
                              <a:lumMod val="75000"/>
                            </a:schemeClr>
                          </a:solidFill>
                          <a:latin typeface="微软雅黑" pitchFamily="34" charset="-122"/>
                          <a:ea typeface="微软雅黑" pitchFamily="34" charset="-122"/>
                        </a:rPr>
                        <a:t>批零住餐</a:t>
                      </a:r>
                      <a:endParaRPr lang="en-US" altLang="zh-CN" sz="1600" dirty="0" smtClean="0">
                        <a:solidFill>
                          <a:schemeClr val="accent5">
                            <a:lumMod val="75000"/>
                          </a:schemeClr>
                        </a:solidFill>
                        <a:latin typeface="微软雅黑" pitchFamily="34" charset="-122"/>
                        <a:ea typeface="微软雅黑"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accent5">
                              <a:lumMod val="75000"/>
                            </a:schemeClr>
                          </a:solidFill>
                          <a:latin typeface="微软雅黑" pitchFamily="34" charset="-122"/>
                          <a:ea typeface="微软雅黑" pitchFamily="34" charset="-122"/>
                        </a:rPr>
                        <a:t>法人单位</a:t>
                      </a:r>
                      <a:endParaRPr lang="en-US" altLang="zh-CN" sz="1600" dirty="0" smtClean="0">
                        <a:solidFill>
                          <a:schemeClr val="accent5">
                            <a:lumMod val="75000"/>
                          </a:schemeClr>
                        </a:solidFill>
                        <a:latin typeface="微软雅黑" pitchFamily="34" charset="-122"/>
                        <a:ea typeface="微软雅黑"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endParaRPr lang="en-US" altLang="zh-CN" sz="1600" dirty="0" smtClean="0">
                        <a:solidFill>
                          <a:schemeClr val="accent5">
                            <a:lumMod val="75000"/>
                          </a:schemeClr>
                        </a:solidFill>
                        <a:latin typeface="微软雅黑" pitchFamily="34" charset="-122"/>
                        <a:ea typeface="微软雅黑"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smtClean="0">
                          <a:solidFill>
                            <a:srgbClr val="C00000"/>
                          </a:solidFill>
                          <a:latin typeface="微软雅黑" pitchFamily="34" charset="-122"/>
                          <a:ea typeface="微软雅黑" pitchFamily="34" charset="-122"/>
                        </a:rPr>
                        <a:t>每个单位</a:t>
                      </a:r>
                      <a:endParaRPr lang="en-US" altLang="zh-CN" sz="1200" dirty="0" smtClean="0">
                        <a:solidFill>
                          <a:srgbClr val="C00000"/>
                        </a:solidFill>
                        <a:latin typeface="微软雅黑" pitchFamily="34" charset="-122"/>
                        <a:ea typeface="微软雅黑"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dirty="0" smtClean="0">
                          <a:solidFill>
                            <a:srgbClr val="C00000"/>
                          </a:solidFill>
                          <a:latin typeface="微软雅黑" pitchFamily="34" charset="-122"/>
                          <a:ea typeface="微软雅黑" pitchFamily="34" charset="-122"/>
                        </a:rPr>
                        <a:t>填报</a:t>
                      </a:r>
                      <a:r>
                        <a:rPr lang="en-US" altLang="zh-CN" sz="1200" dirty="0" smtClean="0">
                          <a:solidFill>
                            <a:srgbClr val="C00000"/>
                          </a:solidFill>
                          <a:latin typeface="微软雅黑" pitchFamily="34" charset="-122"/>
                          <a:ea typeface="微软雅黑" pitchFamily="34" charset="-122"/>
                        </a:rPr>
                        <a:t>7</a:t>
                      </a:r>
                      <a:r>
                        <a:rPr lang="zh-CN" altLang="en-US" sz="1200" dirty="0" smtClean="0">
                          <a:solidFill>
                            <a:srgbClr val="C00000"/>
                          </a:solidFill>
                          <a:latin typeface="微软雅黑" pitchFamily="34" charset="-122"/>
                          <a:ea typeface="微软雅黑" pitchFamily="34" charset="-122"/>
                        </a:rPr>
                        <a:t>张表</a:t>
                      </a:r>
                      <a:endParaRPr lang="zh-CN" altLang="en-US" sz="1200" dirty="0" smtClean="0">
                        <a:solidFill>
                          <a:srgbClr val="FF0000"/>
                        </a:solidFill>
                        <a:latin typeface="微软雅黑" pitchFamily="34" charset="-122"/>
                        <a:ea typeface="微软雅黑"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600" dirty="0" smtClean="0">
                        <a:solidFill>
                          <a:schemeClr val="accent5">
                            <a:lumMod val="75000"/>
                          </a:schemeClr>
                        </a:solidFill>
                        <a:latin typeface="微软雅黑" pitchFamily="34" charset="-122"/>
                        <a:ea typeface="微软雅黑" pitchFamily="34" charset="-122"/>
                      </a:endParaRPr>
                    </a:p>
                    <a:p>
                      <a:pPr algn="ctr"/>
                      <a:endParaRPr lang="zh-CN" altLang="en-US" dirty="0">
                        <a:solidFill>
                          <a:schemeClr val="accent5">
                            <a:lumMod val="75000"/>
                          </a:schemeClr>
                        </a:solidFill>
                        <a:latin typeface="微软雅黑" pitchFamily="34" charset="-122"/>
                        <a:ea typeface="微软雅黑" pitchFamily="34" charset="-122"/>
                      </a:endParaRPr>
                    </a:p>
                  </a:txBody>
                  <a:tcPr anchor="ctr" anchorCtr="false"/>
                </a:tc>
                <a:tc>
                  <a:txBody>
                    <a:bodyPr/>
                    <a:p>
                      <a:pPr marL="0" marR="0" lvl="0" algn="l" defTabSz="914400" rtl="0" eaLnBrk="1" fontAlgn="auto" latinLnBrk="0" hangingPunct="1">
                        <a:lnSpc>
                          <a:spcPct val="150000"/>
                        </a:lnSpc>
                        <a:spcBef>
                          <a:spcPts val="0"/>
                        </a:spcBef>
                        <a:buClrTx/>
                        <a:buSzTx/>
                        <a:buFontTx/>
                        <a:buNone/>
                      </a:pPr>
                      <a:r>
                        <a:rPr lang="zh-CN" altLang="en-US" sz="1600" dirty="0" smtClean="0">
                          <a:solidFill>
                            <a:schemeClr val="accent5">
                              <a:lumMod val="75000"/>
                            </a:schemeClr>
                          </a:solidFill>
                          <a:latin typeface="微软雅黑" pitchFamily="34" charset="-122"/>
                          <a:ea typeface="微软雅黑" pitchFamily="34" charset="-122"/>
                        </a:rPr>
                        <a:t>711表</a:t>
                      </a:r>
                      <a:endParaRPr lang="zh-CN" altLang="en-US" sz="1600" dirty="0" smtClean="0">
                        <a:solidFill>
                          <a:schemeClr val="accent5">
                            <a:lumMod val="75000"/>
                          </a:schemeClr>
                        </a:solidFill>
                        <a:latin typeface="微软雅黑" pitchFamily="34" charset="-122"/>
                        <a:ea typeface="微软雅黑" pitchFamily="34" charset="-122"/>
                      </a:endParaRPr>
                    </a:p>
                  </a:txBody>
                  <a:tcPr anchor="ctr" anchorCtr="false"/>
                </a:tc>
                <a:tc>
                  <a:txBody>
                    <a:bodyPr/>
                    <a:p>
                      <a:pPr algn="l">
                        <a:lnSpc>
                          <a:spcPct val="150000"/>
                        </a:lnSpc>
                        <a:buClrTx/>
                        <a:buSzTx/>
                        <a:buFontTx/>
                      </a:pPr>
                      <a:r>
                        <a:rPr lang="zh-CN" altLang="en-US" sz="1600" dirty="0" smtClean="0">
                          <a:solidFill>
                            <a:schemeClr val="accent5">
                              <a:lumMod val="75000"/>
                            </a:schemeClr>
                          </a:solidFill>
                          <a:latin typeface="微软雅黑" pitchFamily="34" charset="-122"/>
                          <a:ea typeface="微软雅黑" pitchFamily="34" charset="-122"/>
                        </a:rPr>
                        <a:t>单位基本情况</a:t>
                      </a:r>
                      <a:endParaRPr lang="zh-CN" altLang="en-US" sz="1600" dirty="0" smtClean="0">
                        <a:solidFill>
                          <a:schemeClr val="accent5">
                            <a:lumMod val="75000"/>
                          </a:schemeClr>
                        </a:solidFill>
                        <a:latin typeface="微软雅黑" pitchFamily="34" charset="-122"/>
                        <a:ea typeface="微软雅黑" pitchFamily="34" charset="-122"/>
                      </a:endParaRPr>
                    </a:p>
                  </a:txBody>
                  <a:tcPr anchor="ctr" anchorCtr="false"/>
                </a:tc>
              </a:tr>
              <a:tr h="439017">
                <a:tc vMerge="true">
                  <a:tcPr/>
                </a:tc>
                <a:tc vMerge="true">
                  <a:tcPr/>
                </a:tc>
                <a:tc>
                  <a:txBody>
                    <a:bodyPr/>
                    <a:p>
                      <a:pPr marL="0" marR="0" lvl="0" algn="l" defTabSz="914400" rtl="0" eaLnBrk="1" fontAlgn="auto" latinLnBrk="0" hangingPunct="1">
                        <a:lnSpc>
                          <a:spcPct val="150000"/>
                        </a:lnSpc>
                        <a:spcBef>
                          <a:spcPts val="0"/>
                        </a:spcBef>
                        <a:buClrTx/>
                        <a:buSzTx/>
                        <a:buFontTx/>
                        <a:buNone/>
                      </a:pPr>
                      <a:r>
                        <a:rPr lang="zh-CN" altLang="en-US" sz="1600" dirty="0" smtClean="0">
                          <a:solidFill>
                            <a:schemeClr val="accent5">
                              <a:lumMod val="75000"/>
                            </a:schemeClr>
                          </a:solidFill>
                          <a:latin typeface="微软雅黑" pitchFamily="34" charset="-122"/>
                          <a:ea typeface="微软雅黑" pitchFamily="34" charset="-122"/>
                        </a:rPr>
                        <a:t>711-1表</a:t>
                      </a:r>
                      <a:endParaRPr lang="zh-CN" altLang="en-US" sz="1600" dirty="0" smtClean="0">
                        <a:solidFill>
                          <a:schemeClr val="accent5">
                            <a:lumMod val="75000"/>
                          </a:schemeClr>
                        </a:solidFill>
                        <a:latin typeface="微软雅黑" pitchFamily="34" charset="-122"/>
                        <a:ea typeface="微软雅黑" pitchFamily="34" charset="-122"/>
                      </a:endParaRPr>
                    </a:p>
                  </a:txBody>
                  <a:tcPr anchor="ctr" anchorCtr="false"/>
                </a:tc>
                <a:tc>
                  <a:txBody>
                    <a:bodyPr/>
                    <a:p>
                      <a:pPr algn="l">
                        <a:lnSpc>
                          <a:spcPct val="150000"/>
                        </a:lnSpc>
                        <a:buClrTx/>
                        <a:buSzTx/>
                        <a:buFontTx/>
                      </a:pPr>
                      <a:r>
                        <a:rPr lang="zh-CN" altLang="en-US" sz="1600" dirty="0" smtClean="0">
                          <a:solidFill>
                            <a:schemeClr val="accent5">
                              <a:lumMod val="75000"/>
                            </a:schemeClr>
                          </a:solidFill>
                          <a:latin typeface="微软雅黑" pitchFamily="34" charset="-122"/>
                          <a:ea typeface="微软雅黑" pitchFamily="34" charset="-122"/>
                        </a:rPr>
                        <a:t>法人单位所属产业活动单位情况</a:t>
                      </a:r>
                      <a:endParaRPr lang="zh-CN" altLang="en-US" sz="1600" dirty="0" smtClean="0">
                        <a:solidFill>
                          <a:schemeClr val="accent5">
                            <a:lumMod val="75000"/>
                          </a:schemeClr>
                        </a:solidFill>
                        <a:latin typeface="微软雅黑" pitchFamily="34" charset="-122"/>
                        <a:ea typeface="微软雅黑" pitchFamily="34" charset="-122"/>
                      </a:endParaRPr>
                    </a:p>
                  </a:txBody>
                  <a:tcPr anchor="ctr" anchorCtr="false"/>
                </a:tc>
              </a:tr>
              <a:tr h="439017">
                <a:tc vMerge="true">
                  <a:tcPr/>
                </a:tc>
                <a:tc vMerge="true">
                  <a:tcPr/>
                </a:tc>
                <a:tc>
                  <a:txBody>
                    <a:bodyPr/>
                    <a:p>
                      <a:pPr algn="l">
                        <a:lnSpc>
                          <a:spcPct val="150000"/>
                        </a:lnSpc>
                        <a:buClrTx/>
                        <a:buSzTx/>
                        <a:buFontTx/>
                      </a:pPr>
                      <a:r>
                        <a:rPr lang="zh-CN" altLang="en-US" sz="1600" dirty="0" smtClean="0">
                          <a:solidFill>
                            <a:schemeClr val="accent5">
                              <a:lumMod val="75000"/>
                            </a:schemeClr>
                          </a:solidFill>
                          <a:latin typeface="微软雅黑" pitchFamily="34" charset="-122"/>
                          <a:ea typeface="微软雅黑" pitchFamily="34" charset="-122"/>
                        </a:rPr>
                        <a:t>711-2表</a:t>
                      </a:r>
                      <a:endParaRPr lang="zh-CN" altLang="en-US" sz="1600" dirty="0" smtClean="0">
                        <a:solidFill>
                          <a:schemeClr val="accent5">
                            <a:lumMod val="75000"/>
                          </a:schemeClr>
                        </a:solidFill>
                        <a:latin typeface="微软雅黑" pitchFamily="34" charset="-122"/>
                        <a:ea typeface="微软雅黑" pitchFamily="34" charset="-122"/>
                      </a:endParaRPr>
                    </a:p>
                  </a:txBody>
                  <a:tcPr anchor="ctr" anchorCtr="false"/>
                </a:tc>
                <a:tc>
                  <a:txBody>
                    <a:bodyPr/>
                    <a:p>
                      <a:pPr algn="l">
                        <a:lnSpc>
                          <a:spcPct val="150000"/>
                        </a:lnSpc>
                        <a:buClrTx/>
                        <a:buSzTx/>
                        <a:buFontTx/>
                      </a:pPr>
                      <a:r>
                        <a:rPr lang="zh-CN" altLang="en-US" sz="1600" dirty="0" smtClean="0">
                          <a:solidFill>
                            <a:schemeClr val="accent5">
                              <a:lumMod val="75000"/>
                            </a:schemeClr>
                          </a:solidFill>
                          <a:latin typeface="微软雅黑" pitchFamily="34" charset="-122"/>
                          <a:ea typeface="微软雅黑" pitchFamily="34" charset="-122"/>
                        </a:rPr>
                        <a:t>单位从业人员情况</a:t>
                      </a:r>
                      <a:endParaRPr lang="zh-CN" altLang="en-US" sz="1600" dirty="0" smtClean="0">
                        <a:solidFill>
                          <a:schemeClr val="accent5">
                            <a:lumMod val="75000"/>
                          </a:schemeClr>
                        </a:solidFill>
                        <a:latin typeface="微软雅黑" pitchFamily="34" charset="-122"/>
                        <a:ea typeface="微软雅黑" pitchFamily="34" charset="-122"/>
                      </a:endParaRPr>
                    </a:p>
                  </a:txBody>
                  <a:tcPr anchor="ctr" anchorCtr="false"/>
                </a:tc>
              </a:tr>
              <a:tr h="439017">
                <a:tc vMerge="true">
                  <a:tcPr/>
                </a:tc>
                <a:tc vMerge="true">
                  <a:tcPr/>
                </a:tc>
                <a:tc>
                  <a:txBody>
                    <a:bodyPr/>
                    <a:p>
                      <a:pPr marL="0" marR="0" lvl="0" algn="l" defTabSz="914400" rtl="0" eaLnBrk="1" fontAlgn="auto" latinLnBrk="0" hangingPunct="1">
                        <a:lnSpc>
                          <a:spcPct val="150000"/>
                        </a:lnSpc>
                        <a:spcBef>
                          <a:spcPts val="0"/>
                        </a:spcBef>
                        <a:buClrTx/>
                        <a:buSzTx/>
                        <a:buFontTx/>
                        <a:buNone/>
                      </a:pPr>
                      <a:r>
                        <a:rPr lang="zh-CN" altLang="en-US" sz="1600" dirty="0" smtClean="0">
                          <a:solidFill>
                            <a:schemeClr val="accent5">
                              <a:lumMod val="75000"/>
                            </a:schemeClr>
                          </a:solidFill>
                          <a:latin typeface="微软雅黑" pitchFamily="34" charset="-122"/>
                          <a:ea typeface="微软雅黑" pitchFamily="34" charset="-122"/>
                        </a:rPr>
                        <a:t>711-3表</a:t>
                      </a:r>
                      <a:endParaRPr lang="zh-CN" altLang="en-US" sz="1600" dirty="0" smtClean="0">
                        <a:solidFill>
                          <a:schemeClr val="accent5">
                            <a:lumMod val="75000"/>
                          </a:schemeClr>
                        </a:solidFill>
                        <a:latin typeface="微软雅黑" pitchFamily="34" charset="-122"/>
                        <a:ea typeface="微软雅黑" pitchFamily="34" charset="-122"/>
                      </a:endParaRPr>
                    </a:p>
                  </a:txBody>
                  <a:tcPr anchor="ctr" anchorCtr="false"/>
                </a:tc>
                <a:tc>
                  <a:txBody>
                    <a:bodyPr/>
                    <a:p>
                      <a:pPr algn="l">
                        <a:lnSpc>
                          <a:spcPct val="150000"/>
                        </a:lnSpc>
                        <a:buClrTx/>
                        <a:buSzTx/>
                        <a:buFontTx/>
                      </a:pPr>
                      <a:r>
                        <a:rPr lang="zh-CN" altLang="en-US" sz="1600" dirty="0" smtClean="0">
                          <a:solidFill>
                            <a:schemeClr val="accent5">
                              <a:lumMod val="75000"/>
                            </a:schemeClr>
                          </a:solidFill>
                          <a:latin typeface="微软雅黑" pitchFamily="34" charset="-122"/>
                          <a:ea typeface="微软雅黑" pitchFamily="34" charset="-122"/>
                        </a:rPr>
                        <a:t>企业法人主要经济指标</a:t>
                      </a:r>
                      <a:endParaRPr lang="zh-CN" altLang="en-US" sz="1600" dirty="0" smtClean="0">
                        <a:solidFill>
                          <a:schemeClr val="accent5">
                            <a:lumMod val="75000"/>
                          </a:schemeClr>
                        </a:solidFill>
                        <a:latin typeface="微软雅黑" pitchFamily="34" charset="-122"/>
                        <a:ea typeface="微软雅黑" pitchFamily="34" charset="-122"/>
                      </a:endParaRPr>
                    </a:p>
                  </a:txBody>
                  <a:tcPr anchor="ctr" anchorCtr="false"/>
                </a:tc>
              </a:tr>
              <a:tr h="439017">
                <a:tc vMerge="true">
                  <a:tcPr/>
                </a:tc>
                <a:tc vMerge="true">
                  <a:tcPr/>
                </a:tc>
                <a:tc>
                  <a:txBody>
                    <a:bodyPr/>
                    <a:p>
                      <a:pPr marL="0" marR="0" lvl="0" algn="l" defTabSz="914400" rtl="0" eaLnBrk="1" fontAlgn="auto" latinLnBrk="0" hangingPunct="1">
                        <a:lnSpc>
                          <a:spcPct val="150000"/>
                        </a:lnSpc>
                        <a:spcBef>
                          <a:spcPts val="0"/>
                        </a:spcBef>
                        <a:buClrTx/>
                        <a:buSzTx/>
                        <a:buFontTx/>
                        <a:buNone/>
                      </a:pPr>
                      <a:r>
                        <a:rPr lang="zh-CN" altLang="en-US" sz="1600" dirty="0" smtClean="0">
                          <a:solidFill>
                            <a:schemeClr val="accent5">
                              <a:lumMod val="75000"/>
                            </a:schemeClr>
                          </a:solidFill>
                          <a:latin typeface="微软雅黑" pitchFamily="34" charset="-122"/>
                          <a:ea typeface="微软雅黑" pitchFamily="34" charset="-122"/>
                        </a:rPr>
                        <a:t>711-4表</a:t>
                      </a:r>
                      <a:endParaRPr lang="zh-CN" altLang="en-US" sz="1600" dirty="0" smtClean="0">
                        <a:solidFill>
                          <a:schemeClr val="accent5">
                            <a:lumMod val="75000"/>
                          </a:schemeClr>
                        </a:solidFill>
                        <a:latin typeface="微软雅黑" pitchFamily="34" charset="-122"/>
                        <a:ea typeface="微软雅黑" pitchFamily="34" charset="-122"/>
                      </a:endParaRPr>
                    </a:p>
                  </a:txBody>
                  <a:tcPr anchor="ctr" anchorCtr="false"/>
                </a:tc>
                <a:tc>
                  <a:txBody>
                    <a:bodyPr/>
                    <a:p>
                      <a:pPr algn="l">
                        <a:lnSpc>
                          <a:spcPct val="150000"/>
                        </a:lnSpc>
                        <a:buClrTx/>
                        <a:buSzTx/>
                        <a:buFontTx/>
                      </a:pPr>
                      <a:r>
                        <a:rPr lang="zh-CN" altLang="en-US" sz="1600" dirty="0" smtClean="0">
                          <a:solidFill>
                            <a:schemeClr val="accent5">
                              <a:lumMod val="75000"/>
                            </a:schemeClr>
                          </a:solidFill>
                          <a:latin typeface="微软雅黑" pitchFamily="34" charset="-122"/>
                          <a:ea typeface="微软雅黑" pitchFamily="34" charset="-122"/>
                        </a:rPr>
                        <a:t>单位固定资产投资项目情况</a:t>
                      </a:r>
                      <a:endParaRPr lang="zh-CN" altLang="en-US" sz="1600" dirty="0" smtClean="0">
                        <a:solidFill>
                          <a:schemeClr val="accent5">
                            <a:lumMod val="75000"/>
                          </a:schemeClr>
                        </a:solidFill>
                        <a:latin typeface="微软雅黑" pitchFamily="34" charset="-122"/>
                        <a:ea typeface="微软雅黑" pitchFamily="34" charset="-122"/>
                      </a:endParaRPr>
                    </a:p>
                  </a:txBody>
                  <a:tcPr anchor="ctr" anchorCtr="false"/>
                </a:tc>
              </a:tr>
              <a:tr h="484505">
                <a:tc vMerge="true">
                  <a:tcPr/>
                </a:tc>
                <a:tc vMerge="true">
                  <a:tcPr/>
                </a:tc>
                <a:tc>
                  <a:txBody>
                    <a:bodyPr/>
                    <a:p>
                      <a:pPr marL="0" marR="0" lvl="0" algn="l" defTabSz="914400" rtl="0" eaLnBrk="1" fontAlgn="auto" latinLnBrk="0" hangingPunct="1">
                        <a:lnSpc>
                          <a:spcPct val="150000"/>
                        </a:lnSpc>
                        <a:spcBef>
                          <a:spcPts val="0"/>
                        </a:spcBef>
                        <a:buClrTx/>
                        <a:buSzTx/>
                        <a:buFontTx/>
                        <a:buNone/>
                      </a:pPr>
                      <a:r>
                        <a:rPr lang="zh-CN" altLang="en-US" sz="1600" dirty="0" smtClean="0">
                          <a:solidFill>
                            <a:schemeClr val="accent5">
                              <a:lumMod val="75000"/>
                            </a:schemeClr>
                          </a:solidFill>
                          <a:latin typeface="微软雅黑" pitchFamily="34" charset="-122"/>
                          <a:ea typeface="微软雅黑" pitchFamily="34" charset="-122"/>
                        </a:rPr>
                        <a:t>711-5表</a:t>
                      </a:r>
                      <a:endParaRPr lang="zh-CN" altLang="en-US" sz="1600" dirty="0" smtClean="0">
                        <a:solidFill>
                          <a:schemeClr val="accent5">
                            <a:lumMod val="75000"/>
                          </a:schemeClr>
                        </a:solidFill>
                        <a:latin typeface="微软雅黑" pitchFamily="34" charset="-122"/>
                        <a:ea typeface="微软雅黑" pitchFamily="34" charset="-122"/>
                      </a:endParaRPr>
                    </a:p>
                  </a:txBody>
                  <a:tcPr anchor="ctr" anchorCtr="false"/>
                </a:tc>
                <a:tc>
                  <a:txBody>
                    <a:bodyPr/>
                    <a:p>
                      <a:pPr algn="l">
                        <a:lnSpc>
                          <a:spcPct val="150000"/>
                        </a:lnSpc>
                        <a:buClrTx/>
                        <a:buSzTx/>
                        <a:buFontTx/>
                      </a:pPr>
                      <a:r>
                        <a:rPr lang="zh-CN" altLang="en-US" sz="1600" dirty="0" smtClean="0">
                          <a:solidFill>
                            <a:schemeClr val="accent5">
                              <a:lumMod val="75000"/>
                            </a:schemeClr>
                          </a:solidFill>
                          <a:latin typeface="微软雅黑" pitchFamily="34" charset="-122"/>
                          <a:ea typeface="微软雅黑" pitchFamily="34" charset="-122"/>
                        </a:rPr>
                        <a:t>行政事业单位主要经济指标</a:t>
                      </a:r>
                      <a:endParaRPr lang="zh-CN" altLang="en-US" sz="1600" dirty="0" smtClean="0">
                        <a:solidFill>
                          <a:schemeClr val="accent5">
                            <a:lumMod val="75000"/>
                          </a:schemeClr>
                        </a:solidFill>
                        <a:latin typeface="微软雅黑" pitchFamily="34" charset="-122"/>
                        <a:ea typeface="微软雅黑" pitchFamily="34" charset="-122"/>
                      </a:endParaRPr>
                    </a:p>
                  </a:txBody>
                  <a:tcPr anchor="ctr" anchorCtr="false"/>
                </a:tc>
              </a:tr>
              <a:tr h="474345">
                <a:tc vMerge="true">
                  <a:tcPr/>
                </a:tc>
                <a:tc vMerge="true">
                  <a:tcPr/>
                </a:tc>
                <a:tc>
                  <a:txBody>
                    <a:bodyPr/>
                    <a:p>
                      <a:pPr marL="0" marR="0" lvl="0" algn="l" defTabSz="914400" rtl="0" eaLnBrk="1" fontAlgn="auto" latinLnBrk="0" hangingPunct="1">
                        <a:lnSpc>
                          <a:spcPct val="150000"/>
                        </a:lnSpc>
                        <a:spcBef>
                          <a:spcPts val="0"/>
                        </a:spcBef>
                        <a:buClrTx/>
                        <a:buSzTx/>
                        <a:buFontTx/>
                        <a:buNone/>
                      </a:pPr>
                      <a:r>
                        <a:rPr lang="zh-CN" altLang="en-US" sz="1600" dirty="0" smtClean="0">
                          <a:solidFill>
                            <a:schemeClr val="accent5">
                              <a:lumMod val="75000"/>
                            </a:schemeClr>
                          </a:solidFill>
                          <a:latin typeface="微软雅黑" pitchFamily="34" charset="-122"/>
                          <a:ea typeface="微软雅黑" pitchFamily="34" charset="-122"/>
                        </a:rPr>
                        <a:t>711-7表</a:t>
                      </a:r>
                      <a:endParaRPr lang="zh-CN" altLang="en-US" sz="1600" dirty="0" smtClean="0">
                        <a:solidFill>
                          <a:schemeClr val="accent5">
                            <a:lumMod val="75000"/>
                          </a:schemeClr>
                        </a:solidFill>
                        <a:latin typeface="微软雅黑" pitchFamily="34" charset="-122"/>
                        <a:ea typeface="微软雅黑" pitchFamily="34" charset="-122"/>
                      </a:endParaRPr>
                    </a:p>
                  </a:txBody>
                  <a:tcPr anchor="ctr" anchorCtr="false"/>
                </a:tc>
                <a:tc>
                  <a:txBody>
                    <a:bodyPr/>
                    <a:p>
                      <a:pPr algn="l">
                        <a:lnSpc>
                          <a:spcPct val="150000"/>
                        </a:lnSpc>
                        <a:buClrTx/>
                        <a:buSzTx/>
                        <a:buFontTx/>
                        <a:buNone/>
                      </a:pPr>
                      <a:r>
                        <a:rPr lang="zh-CN" altLang="en-US" sz="1600" dirty="0" smtClean="0">
                          <a:solidFill>
                            <a:schemeClr val="accent5">
                              <a:lumMod val="75000"/>
                            </a:schemeClr>
                          </a:solidFill>
                          <a:latin typeface="微软雅黑" pitchFamily="34" charset="-122"/>
                          <a:ea typeface="微软雅黑" pitchFamily="34" charset="-122"/>
                        </a:rPr>
                        <a:t>信息通信技术应用和数字化转型情况</a:t>
                      </a:r>
                      <a:endParaRPr lang="zh-CN" altLang="en-US" sz="1600" dirty="0" smtClean="0">
                        <a:solidFill>
                          <a:schemeClr val="accent5">
                            <a:lumMod val="75000"/>
                          </a:schemeClr>
                        </a:solidFill>
                        <a:latin typeface="微软雅黑" pitchFamily="34" charset="-122"/>
                        <a:ea typeface="微软雅黑" pitchFamily="34" charset="-122"/>
                      </a:endParaRPr>
                    </a:p>
                  </a:txBody>
                  <a:tcPr anchor="ctr" anchorCtr="false"/>
                </a:tc>
              </a:tr>
              <a:tr h="812876">
                <a:tc>
                  <a:txBody>
                    <a:bodyPr/>
                    <a:p>
                      <a:pPr algn="ctr"/>
                      <a:r>
                        <a:rPr lang="zh-CN" altLang="en-US" sz="1600" dirty="0" smtClean="0">
                          <a:solidFill>
                            <a:schemeClr val="accent6">
                              <a:lumMod val="50000"/>
                            </a:schemeClr>
                          </a:solidFill>
                          <a:latin typeface="微软雅黑" pitchFamily="34" charset="-122"/>
                          <a:ea typeface="微软雅黑" pitchFamily="34" charset="-122"/>
                        </a:rPr>
                        <a:t>个体经营户</a:t>
                      </a:r>
                      <a:endParaRPr lang="zh-CN" altLang="en-US" sz="1600" dirty="0" smtClean="0">
                        <a:solidFill>
                          <a:schemeClr val="accent6">
                            <a:lumMod val="50000"/>
                          </a:schemeClr>
                        </a:solidFill>
                        <a:latin typeface="微软雅黑" pitchFamily="34" charset="-122"/>
                        <a:ea typeface="微软雅黑" pitchFamily="34" charset="-122"/>
                      </a:endParaRPr>
                    </a:p>
                  </a:txBody>
                  <a:tcPr anchor="ctr" anchorCtr="false"/>
                </a:tc>
                <a:tc>
                  <a:txBody>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accent6">
                              <a:lumMod val="50000"/>
                            </a:schemeClr>
                          </a:solidFill>
                          <a:latin typeface="微软雅黑" pitchFamily="34" charset="-122"/>
                          <a:ea typeface="微软雅黑" pitchFamily="34" charset="-122"/>
                        </a:rPr>
                        <a:t>抽中的批</a:t>
                      </a:r>
                      <a:endParaRPr lang="zh-CN" altLang="en-US" sz="1600" dirty="0" smtClean="0">
                        <a:solidFill>
                          <a:schemeClr val="accent6">
                            <a:lumMod val="50000"/>
                          </a:schemeClr>
                        </a:solidFill>
                        <a:latin typeface="微软雅黑" pitchFamily="34" charset="-122"/>
                        <a:ea typeface="微软雅黑"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accent6">
                              <a:lumMod val="50000"/>
                            </a:schemeClr>
                          </a:solidFill>
                          <a:latin typeface="微软雅黑" pitchFamily="34" charset="-122"/>
                          <a:ea typeface="微软雅黑" pitchFamily="34" charset="-122"/>
                        </a:rPr>
                        <a:t>零住餐个</a:t>
                      </a:r>
                      <a:endParaRPr lang="zh-CN" altLang="en-US" sz="1600" dirty="0" smtClean="0">
                        <a:solidFill>
                          <a:schemeClr val="accent6">
                            <a:lumMod val="50000"/>
                          </a:schemeClr>
                        </a:solidFill>
                        <a:latin typeface="微软雅黑" pitchFamily="34" charset="-122"/>
                        <a:ea typeface="微软雅黑" pitchFamily="34"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accent6">
                              <a:lumMod val="50000"/>
                            </a:schemeClr>
                          </a:solidFill>
                          <a:latin typeface="微软雅黑" pitchFamily="34" charset="-122"/>
                          <a:ea typeface="微软雅黑" pitchFamily="34" charset="-122"/>
                        </a:rPr>
                        <a:t>体经营户</a:t>
                      </a:r>
                      <a:endParaRPr lang="zh-CN" altLang="en-US" sz="1600" dirty="0" smtClean="0">
                        <a:solidFill>
                          <a:schemeClr val="accent6">
                            <a:lumMod val="50000"/>
                          </a:schemeClr>
                        </a:solidFill>
                        <a:latin typeface="微软雅黑" pitchFamily="34" charset="-122"/>
                        <a:ea typeface="微软雅黑" pitchFamily="34" charset="-122"/>
                      </a:endParaRPr>
                    </a:p>
                  </a:txBody>
                  <a:tcPr anchor="ctr" anchorCtr="false"/>
                </a:tc>
                <a:tc>
                  <a:txBody>
                    <a:bodyPr/>
                    <a:p>
                      <a:pPr marL="0" marR="0" lvl="0" indent="0" algn="l" defTabSz="914400" rtl="0" eaLnBrk="1" fontAlgn="auto" latinLnBrk="0" hangingPunct="1">
                        <a:lnSpc>
                          <a:spcPct val="150000"/>
                        </a:lnSpc>
                        <a:spcBef>
                          <a:spcPts val="0"/>
                        </a:spcBef>
                        <a:spcAft>
                          <a:spcPts val="0"/>
                        </a:spcAft>
                        <a:buClrTx/>
                        <a:buSzTx/>
                        <a:buFontTx/>
                        <a:buNone/>
                        <a:defRPr/>
                      </a:pPr>
                      <a:r>
                        <a:rPr lang="zh-CN" altLang="en-US" sz="1600" dirty="0" smtClean="0">
                          <a:solidFill>
                            <a:schemeClr val="accent6">
                              <a:lumMod val="50000"/>
                            </a:schemeClr>
                          </a:solidFill>
                          <a:latin typeface="微软雅黑" pitchFamily="34" charset="-122"/>
                          <a:ea typeface="微软雅黑" pitchFamily="34" charset="-122"/>
                        </a:rPr>
                        <a:t>712表</a:t>
                      </a:r>
                      <a:endParaRPr lang="zh-CN" altLang="en-US" sz="1600" dirty="0" smtClean="0">
                        <a:solidFill>
                          <a:schemeClr val="accent6">
                            <a:lumMod val="50000"/>
                          </a:schemeClr>
                        </a:solidFill>
                        <a:latin typeface="微软雅黑" pitchFamily="34" charset="-122"/>
                        <a:ea typeface="微软雅黑" pitchFamily="34" charset="-122"/>
                      </a:endParaRPr>
                    </a:p>
                  </a:txBody>
                  <a:tcPr anchor="ctr" anchorCtr="false"/>
                </a:tc>
                <a:tc>
                  <a:txBody>
                    <a:bodyPr/>
                    <a:p>
                      <a:pPr>
                        <a:lnSpc>
                          <a:spcPct val="150000"/>
                        </a:lnSpc>
                      </a:pPr>
                      <a:r>
                        <a:rPr lang="zh-CN" altLang="en-US" sz="1600" dirty="0" smtClean="0">
                          <a:solidFill>
                            <a:schemeClr val="accent6">
                              <a:lumMod val="50000"/>
                            </a:schemeClr>
                          </a:solidFill>
                          <a:latin typeface="微软雅黑" pitchFamily="34" charset="-122"/>
                          <a:ea typeface="微软雅黑" pitchFamily="34" charset="-122"/>
                        </a:rPr>
                        <a:t>个体经营户抽样调查表</a:t>
                      </a:r>
                      <a:endParaRPr lang="zh-CN" altLang="en-US" sz="1600" dirty="0" smtClean="0">
                        <a:solidFill>
                          <a:schemeClr val="accent6">
                            <a:lumMod val="50000"/>
                          </a:schemeClr>
                        </a:solidFill>
                        <a:latin typeface="微软雅黑" pitchFamily="34" charset="-122"/>
                        <a:ea typeface="微软雅黑" pitchFamily="34" charset="-122"/>
                      </a:endParaRPr>
                    </a:p>
                  </a:txBody>
                  <a:tcPr anchor="ctr" anchorCtr="false"/>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00" name="文本框 99"/>
          <p:cNvSpPr txBox="true"/>
          <p:nvPr/>
        </p:nvSpPr>
        <p:spPr>
          <a:xfrm>
            <a:off x="1894840" y="776605"/>
            <a:ext cx="3956050" cy="337185"/>
          </a:xfrm>
          <a:prstGeom prst="rect">
            <a:avLst/>
          </a:prstGeom>
          <a:noFill/>
          <a:ln w="9525">
            <a:noFill/>
          </a:ln>
        </p:spPr>
        <p:txBody>
          <a:bodyPr wrap="square">
            <a:spAutoFit/>
          </a:bodyPr>
          <a:p>
            <a:pPr marL="0" indent="0" algn="l"/>
            <a:r>
              <a:rPr lang="zh-CN" sz="1600" b="0">
                <a:cs typeface="宋体" charset="0"/>
              </a:rPr>
              <a:t>限额以上批发和零售业财务状况（</a:t>
            </a:r>
            <a:r>
              <a:rPr lang="en-US" altLang="zh-CN" sz="1600" b="0">
                <a:cs typeface="宋体" charset="0"/>
              </a:rPr>
              <a:t>E703</a:t>
            </a:r>
            <a:r>
              <a:rPr lang="zh-CN" altLang="en-US" sz="1600" b="0">
                <a:cs typeface="宋体" charset="0"/>
              </a:rPr>
              <a:t>表</a:t>
            </a:r>
            <a:r>
              <a:rPr lang="zh-CN" sz="1600" b="0">
                <a:cs typeface="宋体" charset="0"/>
              </a:rPr>
              <a:t>）</a:t>
            </a:r>
            <a:endParaRPr lang="zh-CN" altLang="en-US"/>
          </a:p>
        </p:txBody>
      </p:sp>
      <p:sp>
        <p:nvSpPr>
          <p:cNvPr id="2" name="文本框 1"/>
          <p:cNvSpPr txBox="true"/>
          <p:nvPr/>
        </p:nvSpPr>
        <p:spPr>
          <a:xfrm>
            <a:off x="8606790" y="1892300"/>
            <a:ext cx="2776220" cy="922020"/>
          </a:xfrm>
          <a:prstGeom prst="rect">
            <a:avLst/>
          </a:prstGeom>
          <a:noFill/>
          <a:ln w="9525">
            <a:noFill/>
          </a:ln>
        </p:spPr>
        <p:txBody>
          <a:bodyPr wrap="square">
            <a:spAutoFit/>
          </a:bodyPr>
          <a:p>
            <a:pPr marL="0" indent="0" algn="l"/>
            <a:r>
              <a:rPr lang="zh-CN" altLang="en-US"/>
              <a:t>统计范围：</a:t>
            </a:r>
            <a:endParaRPr lang="zh-CN" altLang="en-US"/>
          </a:p>
          <a:p>
            <a:pPr marL="0" indent="0" algn="l"/>
            <a:r>
              <a:rPr lang="zh-CN" altLang="en-US"/>
              <a:t>综合试点辖区内限额以上批发和零售业法人单位。</a:t>
            </a:r>
            <a:endParaRPr lang="zh-CN" altLang="en-US"/>
          </a:p>
        </p:txBody>
      </p:sp>
      <p:graphicFrame>
        <p:nvGraphicFramePr>
          <p:cNvPr id="29703" name="表格 29702"/>
          <p:cNvGraphicFramePr/>
          <p:nvPr/>
        </p:nvGraphicFramePr>
        <p:xfrm>
          <a:off x="323215" y="1113473"/>
          <a:ext cx="8126413" cy="5664200"/>
        </p:xfrm>
        <a:graphic>
          <a:graphicData uri="http://schemas.openxmlformats.org/drawingml/2006/table">
            <a:tbl>
              <a:tblPr/>
              <a:tblGrid>
                <a:gridCol w="1873250"/>
                <a:gridCol w="674688"/>
                <a:gridCol w="522287"/>
                <a:gridCol w="455613"/>
                <a:gridCol w="2824162"/>
                <a:gridCol w="701675"/>
                <a:gridCol w="523875"/>
                <a:gridCol w="550863"/>
              </a:tblGrid>
              <a:tr h="304800">
                <a:tc>
                  <a:txBody>
                    <a:bodyPr/>
                    <a:p>
                      <a:pPr lvl="0" algn="ctr">
                        <a:buSzTx/>
                        <a:buNone/>
                      </a:pPr>
                      <a:r>
                        <a:rPr lang="en-US" altLang="zh-CN" sz="1000">
                          <a:solidFill>
                            <a:srgbClr val="000000"/>
                          </a:solidFill>
                          <a:latin typeface="Nimbus Roman No9 L" charset="0"/>
                          <a:ea typeface="微软雅黑" pitchFamily="34" charset="-122"/>
                        </a:rPr>
                        <a:t>指标名称</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计量单位</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代码</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本年</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指标名称</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计量单位</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代码</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本年</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a:txBody>
                    <a:bodyPr/>
                    <a:p>
                      <a:pPr lvl="0" algn="ctr">
                        <a:buSzTx/>
                        <a:buNone/>
                      </a:pPr>
                      <a:r>
                        <a:rPr lang="en-US" altLang="zh-CN" sz="1000">
                          <a:solidFill>
                            <a:srgbClr val="000000"/>
                          </a:solidFill>
                          <a:latin typeface="Nimbus Roman No9 L" charset="0"/>
                          <a:ea typeface="微软雅黑" pitchFamily="34" charset="-122"/>
                        </a:rPr>
                        <a:t>甲</a:t>
                      </a:r>
                      <a:endParaRPr lang="en-US" altLang="en-US" sz="10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sym typeface="+mn-ea"/>
                        </a:rPr>
                        <a:t>1</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甲</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Nimbus Roman No9 L" charset="0"/>
                          <a:ea typeface="微软雅黑" pitchFamily="34" charset="-122"/>
                        </a:rPr>
                        <a:t>丙</a:t>
                      </a:r>
                      <a:endParaRPr lang="en-US" altLang="en-US" sz="10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rgbClr val="000000"/>
                          </a:solidFill>
                          <a:latin typeface="仿宋_GB2312" panose="02010609030101010101" charset="-122"/>
                          <a:ea typeface="仿宋_GB2312" panose="02010609030101010101" charset="-122"/>
                        </a:rPr>
                        <a:t>1</a:t>
                      </a:r>
                      <a:endParaRPr lang="en-US" altLang="en-US" sz="10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3988">
                <a:tc>
                  <a:txBody>
                    <a:bodyPr/>
                    <a:p>
                      <a:pPr lvl="0">
                        <a:buSzTx/>
                        <a:buNone/>
                      </a:pPr>
                      <a:r>
                        <a:rPr lang="en-US" altLang="zh-CN" sz="1000">
                          <a:solidFill>
                            <a:schemeClr val="tx1"/>
                          </a:solidFill>
                          <a:latin typeface="Nimbus Roman No9 L" charset="0"/>
                          <a:ea typeface="微软雅黑" pitchFamily="34" charset="-122"/>
                        </a:rPr>
                        <a:t>一、年初存货</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101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所有者权益合计</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218</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153987">
                <a:tc>
                  <a:txBody>
                    <a:bodyPr/>
                    <a:p>
                      <a:pPr lvl="0">
                        <a:buSzTx/>
                        <a:buNone/>
                      </a:pPr>
                      <a:r>
                        <a:rPr lang="en-US" altLang="zh-CN" sz="1000">
                          <a:solidFill>
                            <a:schemeClr val="tx1"/>
                          </a:solidFill>
                          <a:latin typeface="Nimbus Roman No9 L" charset="0"/>
                          <a:ea typeface="微软雅黑" pitchFamily="34" charset="-122"/>
                        </a:rPr>
                        <a:t>二、期末资产负债</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Arial" panose="02080604020202020204" pitchFamily="34" charset="0"/>
                          <a:ea typeface="Nimbus Roman No9 L" charset="0"/>
                        </a:rPr>
                        <a:t>—</a:t>
                      </a:r>
                      <a:endParaRPr lang="en-US" altLang="zh-CN" sz="1000">
                        <a:solidFill>
                          <a:schemeClr val="tx1"/>
                        </a:solidFill>
                        <a:latin typeface="Arial" panose="02080604020202020204" pitchFamily="34"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　       其中：实收资本</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219</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8">
                <a:tc>
                  <a:txBody>
                    <a:bodyPr/>
                    <a:p>
                      <a:pPr lvl="0">
                        <a:buSzTx/>
                        <a:buNone/>
                      </a:pPr>
                      <a:r>
                        <a:rPr lang="en-US" altLang="zh-CN" sz="1000">
                          <a:solidFill>
                            <a:schemeClr val="tx1"/>
                          </a:solidFill>
                          <a:latin typeface="Nimbus Roman No9 L" charset="0"/>
                          <a:ea typeface="微软雅黑" pitchFamily="34" charset="-122"/>
                        </a:rPr>
                        <a:t>        流动资产合计</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201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　　　   其中：个人资本</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223</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chemeClr val="tx1"/>
                          </a:solidFill>
                          <a:latin typeface="Nimbus Roman No9 L" charset="0"/>
                          <a:ea typeface="微软雅黑" pitchFamily="34" charset="-122"/>
                        </a:rPr>
                        <a:t>            其中：应收账款</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202</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三、损益</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7">
                <a:tc>
                  <a:txBody>
                    <a:bodyPr/>
                    <a:p>
                      <a:pPr lvl="0">
                        <a:buSzTx/>
                        <a:buNone/>
                      </a:pPr>
                      <a:r>
                        <a:rPr lang="en-US" altLang="zh-CN" sz="1000">
                          <a:solidFill>
                            <a:schemeClr val="tx1"/>
                          </a:solidFill>
                          <a:latin typeface="宋体" charset="0"/>
                          <a:ea typeface="微软雅黑" pitchFamily="34" charset="-122"/>
                        </a:rPr>
                        <a:t>                        预付账款</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260</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        营业收入</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301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8">
                <a:tc>
                  <a:txBody>
                    <a:bodyPr/>
                    <a:p>
                      <a:pPr lvl="0">
                        <a:buSzTx/>
                        <a:buNone/>
                      </a:pPr>
                      <a:r>
                        <a:rPr lang="en-US" altLang="zh-CN" sz="1000">
                          <a:solidFill>
                            <a:schemeClr val="tx1"/>
                          </a:solidFill>
                          <a:latin typeface="Nimbus Roman No9 L" charset="0"/>
                          <a:ea typeface="微软雅黑" pitchFamily="34" charset="-122"/>
                        </a:rPr>
                        <a:t>                        存货</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205</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            其中：主营业务收入</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302</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7">
                <a:tc>
                  <a:txBody>
                    <a:bodyPr/>
                    <a:p>
                      <a:pPr lvl="0">
                        <a:buSzTx/>
                        <a:buNone/>
                      </a:pPr>
                      <a:r>
                        <a:rPr lang="en-US" altLang="zh-CN" sz="1000">
                          <a:solidFill>
                            <a:schemeClr val="tx1"/>
                          </a:solidFill>
                          <a:latin typeface="Nimbus Roman No9 L" charset="0"/>
                          <a:ea typeface="微软雅黑" pitchFamily="34" charset="-122"/>
                        </a:rPr>
                        <a:t>         固定资产原价</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209</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营业成本</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307</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chemeClr val="tx1"/>
                          </a:solidFill>
                          <a:latin typeface="Nimbus Roman No9 L" charset="0"/>
                          <a:ea typeface="微软雅黑" pitchFamily="34" charset="-122"/>
                        </a:rPr>
                        <a:t>             其中：房屋和构筑物</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231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税金及附加</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309</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5575">
                <a:tc>
                  <a:txBody>
                    <a:bodyPr/>
                    <a:p>
                      <a:pPr lvl="0">
                        <a:buSzTx/>
                        <a:buNone/>
                      </a:pPr>
                      <a:r>
                        <a:rPr lang="en-US" altLang="zh-CN" sz="1000">
                          <a:solidFill>
                            <a:schemeClr val="tx1"/>
                          </a:solidFill>
                          <a:latin typeface="Nimbus Roman No9 L" charset="0"/>
                          <a:ea typeface="微软雅黑" pitchFamily="34" charset="-122"/>
                        </a:rPr>
                        <a:t>                         机器和设备</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232</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其他业务利润</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311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使用权资产原价</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263</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销售费用</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312</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8">
                <a:tc>
                  <a:txBody>
                    <a:bodyPr/>
                    <a:p>
                      <a:pPr lvl="0">
                        <a:buSzTx/>
                        <a:buNone/>
                      </a:pPr>
                      <a:r>
                        <a:rPr lang="en-US" altLang="zh-CN" sz="1000">
                          <a:solidFill>
                            <a:schemeClr val="tx1"/>
                          </a:solidFill>
                          <a:latin typeface="宋体" charset="0"/>
                          <a:ea typeface="微软雅黑" pitchFamily="34" charset="-122"/>
                        </a:rPr>
                        <a:t>            其中：房屋和构筑物</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264</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管理费用</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313</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7">
                <a:tc>
                  <a:txBody>
                    <a:bodyPr/>
                    <a:p>
                      <a:pPr lvl="0">
                        <a:buSzTx/>
                        <a:buNone/>
                      </a:pPr>
                      <a:r>
                        <a:rPr lang="en-US" altLang="zh-CN" sz="1000">
                          <a:solidFill>
                            <a:schemeClr val="tx1"/>
                          </a:solidFill>
                          <a:latin typeface="宋体" charset="0"/>
                          <a:ea typeface="微软雅黑" pitchFamily="34" charset="-122"/>
                        </a:rPr>
                        <a:t>                        机器和设备</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265</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研发费用</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331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8">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固定资产累计折旧</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210</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财务费用</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317</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7">
                <a:tc>
                  <a:txBody>
                    <a:bodyPr/>
                    <a:p>
                      <a:pPr lvl="0">
                        <a:buSzTx/>
                        <a:buNone/>
                      </a:pPr>
                      <a:r>
                        <a:rPr lang="en-US" altLang="zh-CN" sz="1000">
                          <a:solidFill>
                            <a:schemeClr val="tx1"/>
                          </a:solidFill>
                          <a:latin typeface="Nimbus Roman No9 L" charset="0"/>
                          <a:ea typeface="微软雅黑" pitchFamily="34" charset="-122"/>
                        </a:rPr>
                        <a:t>            其中：本年折旧</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211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            其中：利息收入</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318</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使用权资产累计折旧</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266</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利息费用</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319</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85738">
                <a:tc>
                  <a:txBody>
                    <a:bodyPr/>
                    <a:p>
                      <a:pPr lvl="0" algn="l">
                        <a:buClrTx/>
                        <a:buSzTx/>
                        <a:buFontTx/>
                        <a:buNone/>
                      </a:pPr>
                      <a:r>
                        <a:rPr lang="en-US" altLang="zh-CN" sz="1000">
                          <a:solidFill>
                            <a:schemeClr val="tx1"/>
                          </a:solidFill>
                          <a:latin typeface="宋体" charset="0"/>
                          <a:ea typeface="微软雅黑" pitchFamily="34" charset="-122"/>
                        </a:rPr>
                        <a:t>            其中：本年折旧</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267</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资产减值损失（损失以“-”号记）</a:t>
                      </a:r>
                      <a:endParaRPr lang="en-US" altLang="zh-CN" sz="1000">
                        <a:solidFill>
                          <a:schemeClr val="tx1"/>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320</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7">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固定资产净值</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250</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信用减值损失（损失以“-”号记）</a:t>
                      </a:r>
                      <a:endParaRPr lang="en-US" altLang="zh-CN" sz="1000">
                        <a:solidFill>
                          <a:schemeClr val="tx1"/>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333</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96850">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固定资产净额</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252</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公允价值变动收益（损失以“-”号记）</a:t>
                      </a:r>
                      <a:endParaRPr lang="en-US" altLang="zh-CN" sz="1000">
                        <a:solidFill>
                          <a:schemeClr val="tx1"/>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321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8">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在建工程</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212</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净敞口套期收益（损失以“-”号记）</a:t>
                      </a:r>
                      <a:endParaRPr lang="en-US" altLang="zh-CN" sz="1000">
                        <a:solidFill>
                          <a:schemeClr val="tx1"/>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334</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7">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无形资产</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246</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资产处置收益（损失以“-”号记）</a:t>
                      </a:r>
                      <a:endParaRPr lang="en-US" altLang="zh-CN" sz="1000">
                        <a:solidFill>
                          <a:schemeClr val="tx1"/>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335</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chemeClr val="tx1"/>
                          </a:solidFill>
                          <a:latin typeface="Nimbus Roman No9 L" charset="0"/>
                          <a:ea typeface="微软雅黑" pitchFamily="34" charset="-122"/>
                        </a:rPr>
                        <a:t>            其中：土地使用权</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247</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投资收益（损失以“-”号记）</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322</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8">
                <a:tc>
                  <a:txBody>
                    <a:bodyPr/>
                    <a:p>
                      <a:pPr lvl="0" algn="l">
                        <a:buClrTx/>
                        <a:buSzTx/>
                        <a:buFontTx/>
                        <a:buNone/>
                      </a:pPr>
                      <a:r>
                        <a:rPr lang="en-US" altLang="zh-CN" sz="1000">
                          <a:solidFill>
                            <a:schemeClr val="tx1"/>
                          </a:solidFill>
                          <a:latin typeface="宋体" charset="0"/>
                          <a:ea typeface="微软雅黑" pitchFamily="34" charset="-122"/>
                        </a:rPr>
                        <a:t>                        软件使用权</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248</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l">
                        <a:buClrTx/>
                        <a:buSzTx/>
                        <a:buFont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其他收益</a:t>
                      </a:r>
                      <a:endParaRPr lang="en-US" altLang="zh-CN" sz="1000">
                        <a:solidFill>
                          <a:schemeClr val="tx1"/>
                        </a:solidFill>
                        <a:latin typeface="宋体"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330</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7">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长期应收款</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营业利润</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323</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8">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投资性房地产</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262</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营业外收入</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sym typeface="微软雅黑" pitchFamily="34" charset="-122"/>
                        </a:rPr>
                        <a:t>千元</a:t>
                      </a:r>
                      <a:endParaRPr lang="en-US" altLang="zh-CN" sz="1000">
                        <a:solidFill>
                          <a:schemeClr val="tx1"/>
                        </a:solidFill>
                        <a:latin typeface="Nimbus Roman No9 L" charset="0"/>
                        <a:ea typeface="微软雅黑" pitchFamily="34" charset="-122"/>
                        <a:sym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325</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7">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长期股权投资</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243</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营业外支出</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326</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65100">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商誉</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     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249</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利润总额</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     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327</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资产总计</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213</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所得税费用</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328</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5575">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流动负债合计</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Arial" panose="02080604020202020204" pitchFamily="34" charset="0"/>
                          <a:ea typeface="Nimbus Roman No9 L" charset="0"/>
                        </a:rPr>
                        <a:t>—</a:t>
                      </a:r>
                      <a:endParaRPr lang="en-US" altLang="zh-CN" sz="1000">
                        <a:solidFill>
                          <a:schemeClr val="tx1"/>
                        </a:solidFill>
                        <a:latin typeface="Arial" panose="02080604020202020204" pitchFamily="34"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214</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四、人工成本及增值税</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Arial" panose="02080604020202020204" pitchFamily="34" charset="0"/>
                          <a:ea typeface="Nimbus Roman No9 L" charset="0"/>
                          <a:sym typeface="微软雅黑" pitchFamily="34" charset="-122"/>
                        </a:rPr>
                        <a:t>—</a:t>
                      </a:r>
                      <a:endParaRPr lang="en-US" altLang="zh-CN" sz="1000">
                        <a:solidFill>
                          <a:schemeClr val="tx1"/>
                        </a:solidFill>
                        <a:latin typeface="Arial" panose="02080604020202020204" pitchFamily="34" charset="0"/>
                        <a:ea typeface="Nimbus Roman No9 L" charset="0"/>
                        <a:sym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96850">
                <a:tc>
                  <a:txBody>
                    <a:bodyPr/>
                    <a:p>
                      <a:pPr lvl="0">
                        <a:buSzTx/>
                        <a:buNone/>
                      </a:pPr>
                      <a:r>
                        <a:rPr lang="en-US" altLang="zh-CN" sz="1000">
                          <a:solidFill>
                            <a:schemeClr val="tx1"/>
                          </a:solidFill>
                          <a:latin typeface="Nimbus Roman No9 L" charset="0"/>
                          <a:ea typeface="微软雅黑" pitchFamily="34" charset="-122"/>
                        </a:rPr>
                        <a:t>            其中：应付账款</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215</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应付职工薪酬（本年贷方累计发生额）</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401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2400">
                <a:tc>
                  <a:txBody>
                    <a:bodyPr/>
                    <a:p>
                      <a:pPr lvl="0" algn="l">
                        <a:buClrTx/>
                        <a:buSzTx/>
                        <a:buFontTx/>
                        <a:buNone/>
                      </a:pPr>
                      <a:r>
                        <a:rPr lang="en-US" altLang="zh-CN" sz="1000">
                          <a:solidFill>
                            <a:schemeClr val="tx1"/>
                          </a:solidFill>
                          <a:latin typeface="宋体" charset="0"/>
                          <a:ea typeface="微软雅黑" pitchFamily="34" charset="-122"/>
                        </a:rPr>
                        <a:t>                        预收账款</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268</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 </a:t>
                      </a: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应交增值税（本年累计发生额）</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402</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8750">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租赁负债</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269</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Nimbus Roman No9 L" charset="0"/>
                          <a:ea typeface="微软雅黑" pitchFamily="34" charset="-122"/>
                        </a:rPr>
                        <a:t>五、从事批发和零售业活动的从业人员平均人数</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zh-CN" altLang="en-US" sz="1000">
                          <a:solidFill>
                            <a:schemeClr val="tx1"/>
                          </a:solidFill>
                          <a:latin typeface="Nimbus Roman No9 L" charset="0"/>
                          <a:ea typeface="微软雅黑" pitchFamily="34" charset="-122"/>
                        </a:rPr>
                        <a:t>人</a:t>
                      </a:r>
                      <a:endParaRPr lang="zh-CN" altLang="en-US"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ClrTx/>
                        <a:buSzTx/>
                        <a:buFontTx/>
                        <a:buNone/>
                      </a:pPr>
                      <a:r>
                        <a:rPr lang="en-US" altLang="zh-CN" sz="1000">
                          <a:solidFill>
                            <a:schemeClr val="tx1"/>
                          </a:solidFill>
                          <a:latin typeface="仿宋_GB2312" panose="02010609030101010101" charset="-122"/>
                          <a:ea typeface="仿宋_GB2312" panose="02010609030101010101" charset="-122"/>
                        </a:rPr>
                        <a:t>607</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8">
                <a:tc>
                  <a:txBody>
                    <a:bodyPr/>
                    <a:p>
                      <a:pPr lvl="0" algn="l">
                        <a:buClrTx/>
                        <a:buSzTx/>
                        <a:buFontTx/>
                        <a:buNone/>
                      </a:pPr>
                      <a:r>
                        <a:rPr lang="en-US" altLang="zh-CN" sz="1000">
                          <a:solidFill>
                            <a:schemeClr val="tx1"/>
                          </a:solidFill>
                          <a:latin typeface="宋体" charset="0"/>
                          <a:ea typeface="微软雅黑" pitchFamily="34" charset="-122"/>
                          <a:sym typeface="微软雅黑" pitchFamily="34" charset="-122"/>
                        </a:rPr>
                        <a:t>        </a:t>
                      </a:r>
                      <a:r>
                        <a:rPr lang="en-US" altLang="zh-CN" sz="1000">
                          <a:solidFill>
                            <a:schemeClr val="tx1"/>
                          </a:solidFill>
                          <a:latin typeface="宋体" charset="0"/>
                          <a:ea typeface="微软雅黑" pitchFamily="34" charset="-122"/>
                        </a:rPr>
                        <a:t>长期应付款</a:t>
                      </a:r>
                      <a:endParaRPr lang="en-US" altLang="zh-CN" sz="1000">
                        <a:solidFill>
                          <a:schemeClr val="tx1"/>
                        </a:solidFill>
                        <a:latin typeface="宋体"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270</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153987">
                <a:tc>
                  <a:txBody>
                    <a:bodyPr/>
                    <a:p>
                      <a:pPr lvl="0">
                        <a:buSzTx/>
                        <a:buNone/>
                      </a:pPr>
                      <a:r>
                        <a:rPr lang="en-US" altLang="zh-CN" sz="1000">
                          <a:solidFill>
                            <a:schemeClr val="tx1"/>
                          </a:solidFill>
                          <a:latin typeface="Nimbus Roman No9 L" charset="0"/>
                          <a:ea typeface="微软雅黑" pitchFamily="34" charset="-122"/>
                          <a:sym typeface="微软雅黑" pitchFamily="34" charset="-122"/>
                        </a:rPr>
                        <a:t>        </a:t>
                      </a:r>
                      <a:r>
                        <a:rPr lang="en-US" altLang="zh-CN" sz="1000">
                          <a:solidFill>
                            <a:schemeClr val="tx1"/>
                          </a:solidFill>
                          <a:latin typeface="Nimbus Roman No9 L" charset="0"/>
                          <a:ea typeface="微软雅黑" pitchFamily="34" charset="-122"/>
                        </a:rPr>
                        <a:t>负债合计</a:t>
                      </a:r>
                      <a:endParaRPr lang="en-US" altLang="zh-CN" sz="1000">
                        <a:solidFill>
                          <a:schemeClr val="tx1"/>
                        </a:solidFill>
                        <a:latin typeface="Nimbus Roman No9 L" charset="0"/>
                        <a:ea typeface="微软雅黑" pitchFamily="34" charset="-122"/>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chemeClr val="tx1"/>
                          </a:solidFill>
                          <a:latin typeface="Nimbus Roman No9 L" charset="0"/>
                          <a:ea typeface="微软雅黑" pitchFamily="34" charset="-122"/>
                        </a:rPr>
                        <a:t>千元</a:t>
                      </a:r>
                      <a:endParaRPr lang="en-US" altLang="zh-CN" sz="1000">
                        <a:solidFill>
                          <a:schemeClr val="tx1"/>
                        </a:solidFill>
                        <a:latin typeface="Nimbus Roman No9 L" charset="0"/>
                        <a:ea typeface="微软雅黑" pitchFamily="34"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lgn="ctr">
                        <a:buSzTx/>
                        <a:buNone/>
                      </a:pPr>
                      <a:r>
                        <a:rPr lang="en-US" altLang="zh-CN" sz="1000">
                          <a:solidFill>
                            <a:schemeClr val="tx1"/>
                          </a:solidFill>
                          <a:latin typeface="仿宋_GB2312" panose="02010609030101010101" charset="-122"/>
                          <a:ea typeface="仿宋_GB2312" panose="02010609030101010101" charset="-122"/>
                        </a:rPr>
                        <a:t>271</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r>
                        <a:rPr lang="en-US" altLang="zh-CN" sz="1000">
                          <a:solidFill>
                            <a:schemeClr val="tx1"/>
                          </a:solidFill>
                          <a:latin typeface="仿宋_GB2312" panose="02010609030101010101" charset="-122"/>
                          <a:ea typeface="仿宋_GB2312" panose="02010609030101010101" charset="-122"/>
                        </a:rPr>
                        <a:t> </a:t>
                      </a:r>
                      <a:endParaRPr lang="en-US" altLang="zh-CN"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p>
                      <a:pPr lvl="0">
                        <a:buSzTx/>
                        <a:buNone/>
                      </a:pPr>
                      <a:endParaRPr lang="en-US" altLang="en-US" sz="1000">
                        <a:solidFill>
                          <a:schemeClr val="tx1"/>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aphicFrame>
        <p:nvGraphicFramePr>
          <p:cNvPr id="21510" name="表格 21509"/>
          <p:cNvGraphicFramePr/>
          <p:nvPr/>
        </p:nvGraphicFramePr>
        <p:xfrm>
          <a:off x="238125" y="1236345"/>
          <a:ext cx="6870065" cy="5055870"/>
        </p:xfrm>
        <a:graphic>
          <a:graphicData uri="http://schemas.openxmlformats.org/drawingml/2006/table">
            <a:tbl>
              <a:tblPr/>
              <a:tblGrid>
                <a:gridCol w="3745230"/>
                <a:gridCol w="1084580"/>
                <a:gridCol w="1005205"/>
                <a:gridCol w="1035050"/>
              </a:tblGrid>
              <a:tr h="49530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指标名称</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计量单位</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代码</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本年</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7815">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甲</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乙</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丙</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SzTx/>
                        <a:buNone/>
                      </a:pPr>
                      <a:r>
                        <a:rPr lang="en-US" altLang="zh-CN" sz="1400">
                          <a:solidFill>
                            <a:srgbClr val="000000"/>
                          </a:solidFill>
                          <a:latin typeface="仿宋_GB2312" panose="02010609030101010101" charset="-122"/>
                          <a:ea typeface="仿宋_GB2312" panose="02010609030101010101" charset="-122"/>
                          <a:sym typeface="+mn-ea"/>
                        </a:rPr>
                        <a:t>1</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1623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商品购进额</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仿宋_GB2312" panose="02010609030101010101" charset="-122"/>
                          <a:ea typeface="仿宋_GB2312" panose="02010609030101010101" charset="-122"/>
                        </a:rPr>
                        <a:t>01</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cap="flat">
                      <a:noFill/>
                    </a:lnB>
                    <a:lnTlToBr>
                      <a:noFill/>
                    </a:lnTlToBr>
                    <a:lnBlToTr>
                      <a:noFill/>
                    </a:lnBlToTr>
                    <a:noFill/>
                  </a:tcPr>
                </a:tc>
              </a:tr>
              <a:tr h="319405">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    其中：进口</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02</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1877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商品销售额</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03</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18135">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    其中：通过公共网络实现的商品销售额</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04</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442595">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        其中：通过非自营平台实现的商品销售额</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05</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18135">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　1.批发额</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06</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1877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　　其中：出口</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07</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1877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　2.零售额</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08</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1877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           其中：通过公共网络实现的零售额</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09</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1877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               其中：通过非自营平台实现的零售额</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10</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16865">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期末商品库存额</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11</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1877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服务营业额</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千元</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12</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cap="flat">
                      <a:noFill/>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a:t>
                      </a: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18770">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buNone/>
                      </a:pPr>
                      <a:r>
                        <a:rPr lang="en-US" altLang="zh-CN" sz="1400">
                          <a:solidFill>
                            <a:srgbClr val="000000"/>
                          </a:solidFill>
                          <a:latin typeface="Nimbus Roman No9 L" charset="0"/>
                          <a:ea typeface="微软雅黑" pitchFamily="34" charset="-122"/>
                        </a:rPr>
                        <a:t>批发和零售业年末零售营业面积</a:t>
                      </a:r>
                      <a:endParaRPr lang="en-US" altLang="en-US" sz="1400">
                        <a:solidFill>
                          <a:srgbClr val="000000"/>
                        </a:solidFill>
                        <a:latin typeface="Nimbus Roman No9 L" charset="0"/>
                        <a:ea typeface="Nimbus Roman No9 L" charset="0"/>
                      </a:endParaRPr>
                    </a:p>
                  </a:txBody>
                  <a:tcPr marL="68580" marR="68580" marT="0" marB="0" anchor="ctr" anchorCtr="false">
                    <a:lnL cap="flat">
                      <a:noFill/>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r>
                        <a:rPr lang="en-US" altLang="zh-CN" sz="1400">
                          <a:solidFill>
                            <a:srgbClr val="000000"/>
                          </a:solidFill>
                          <a:latin typeface="Nimbus Roman No9 L" charset="0"/>
                          <a:ea typeface="微软雅黑" pitchFamily="34" charset="-122"/>
                        </a:rPr>
                        <a:t> 平方米</a:t>
                      </a:r>
                      <a:endParaRPr lang="en-US" altLang="en-US" sz="1400">
                        <a:solidFill>
                          <a:srgbClr val="000000"/>
                        </a:solidFill>
                        <a:latin typeface="Nimbus Roman No9 L" charset="0"/>
                        <a:ea typeface="Nimbus Roman No9 L" charset="0"/>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ClrTx/>
                        <a:buSzTx/>
                        <a:buFontTx/>
                        <a:buNone/>
                      </a:pPr>
                      <a:r>
                        <a:rPr lang="en-US" altLang="zh-CN" sz="1400">
                          <a:solidFill>
                            <a:srgbClr val="000000"/>
                          </a:solidFill>
                          <a:latin typeface="仿宋_GB2312" panose="02010609030101010101" charset="-122"/>
                          <a:ea typeface="仿宋_GB2312" panose="02010609030101010101" charset="-122"/>
                        </a:rPr>
                        <a:t>13</a:t>
                      </a:r>
                      <a:endParaRPr lang="en-US" altLang="zh-CN" sz="1400">
                        <a:solidFill>
                          <a:srgbClr val="000000"/>
                        </a:solidFill>
                        <a:latin typeface="仿宋_GB2312" panose="02010609030101010101" charset="-122"/>
                        <a:ea typeface="仿宋_GB2312" panose="02010609030101010101" charset="-122"/>
                      </a:endParaRPr>
                    </a:p>
                  </a:txBody>
                  <a:tcPr marL="68580" marR="68580" marT="0" marB="0" anchor="ctr" anchorCtr="false">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a:txBody>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80604020202020204" pitchFamily="34" charset="0"/>
                          <a:ea typeface="微软雅黑" pitchFamily="34"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stStyle>
                    <a:p>
                      <a:pPr lvl="0" algn="ctr">
                        <a:buNone/>
                      </a:pPr>
                      <a:endParaRPr lang="en-US" altLang="en-US" sz="1400">
                        <a:solidFill>
                          <a:srgbClr val="000000"/>
                        </a:solidFill>
                        <a:latin typeface="Nimbus Roman No9 L" charset="0"/>
                        <a:ea typeface="Nimbus Roman No9 L" charset="0"/>
                      </a:endParaRPr>
                    </a:p>
                  </a:txBody>
                  <a:tcPr marL="68580" marR="68580" marT="0" marB="0" anchor="t" anchorCtr="false">
                    <a:lnL w="12700" cap="flat" cmpd="sng">
                      <a:solidFill>
                        <a:srgbClr val="080000"/>
                      </a:solidFill>
                      <a:prstDash val="solid"/>
                      <a:headEnd type="none" w="med" len="med"/>
                      <a:tailEnd type="none" w="med" len="med"/>
                    </a:lnL>
                    <a:lnR cap="flat">
                      <a:noFill/>
                    </a:lnR>
                    <a:lnT cap="flat">
                      <a:noFill/>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0" name="文本框 99"/>
          <p:cNvSpPr txBox="true"/>
          <p:nvPr/>
        </p:nvSpPr>
        <p:spPr>
          <a:xfrm>
            <a:off x="1894840" y="776605"/>
            <a:ext cx="3956050" cy="337185"/>
          </a:xfrm>
          <a:prstGeom prst="rect">
            <a:avLst/>
          </a:prstGeom>
          <a:noFill/>
          <a:ln w="9525">
            <a:noFill/>
          </a:ln>
        </p:spPr>
        <p:txBody>
          <a:bodyPr wrap="square">
            <a:spAutoFit/>
          </a:bodyPr>
          <a:p>
            <a:pPr marL="0" indent="0" algn="l"/>
            <a:r>
              <a:rPr lang="zh-CN" sz="1600" b="0">
                <a:cs typeface="宋体" charset="0"/>
              </a:rPr>
              <a:t>限额以上批发和零售业经营情况（</a:t>
            </a:r>
            <a:r>
              <a:rPr lang="en-US" altLang="zh-CN" sz="1600" b="0">
                <a:cs typeface="宋体" charset="0"/>
              </a:rPr>
              <a:t>E704</a:t>
            </a:r>
            <a:r>
              <a:rPr lang="zh-CN" altLang="en-US" sz="1600" b="0">
                <a:cs typeface="宋体" charset="0"/>
              </a:rPr>
              <a:t>表</a:t>
            </a:r>
            <a:r>
              <a:rPr lang="zh-CN" sz="1600" b="0">
                <a:cs typeface="宋体" charset="0"/>
              </a:rPr>
              <a:t>）</a:t>
            </a:r>
            <a:endParaRPr lang="zh-CN" altLang="en-US"/>
          </a:p>
        </p:txBody>
      </p:sp>
      <p:sp>
        <p:nvSpPr>
          <p:cNvPr id="2" name="文本框 1"/>
          <p:cNvSpPr txBox="true"/>
          <p:nvPr/>
        </p:nvSpPr>
        <p:spPr>
          <a:xfrm>
            <a:off x="7679055" y="2312035"/>
            <a:ext cx="2776220" cy="922020"/>
          </a:xfrm>
          <a:prstGeom prst="rect">
            <a:avLst/>
          </a:prstGeom>
          <a:noFill/>
          <a:ln w="9525">
            <a:noFill/>
          </a:ln>
        </p:spPr>
        <p:txBody>
          <a:bodyPr wrap="square">
            <a:spAutoFit/>
          </a:bodyPr>
          <a:p>
            <a:pPr marL="0" indent="0" algn="l"/>
            <a:r>
              <a:rPr lang="zh-CN" altLang="en-US"/>
              <a:t>统计范围：</a:t>
            </a:r>
            <a:endParaRPr lang="zh-CN" altLang="en-US"/>
          </a:p>
          <a:p>
            <a:pPr marL="0" indent="0" algn="l"/>
            <a:r>
              <a:rPr lang="zh-CN" altLang="en-US"/>
              <a:t>综合试点辖区内限额以上批发和零售业法人单位。</a:t>
            </a:r>
            <a:endParaRPr lang="zh-CN" altLang="en-US"/>
          </a:p>
        </p:txBody>
      </p:sp>
    </p:spTree>
  </p:cSld>
  <p:clrMapOvr>
    <a:masterClrMapping/>
  </p:clrMapOvr>
</p:sld>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16101</Words>
  <Application>WPS 演示</Application>
  <PresentationFormat>宽屏</PresentationFormat>
  <Paragraphs>3730</Paragraphs>
  <Slides>34</Slides>
  <Notes>0</Notes>
  <HiddenSlides>0</HiddenSlides>
  <MMClips>0</MMClips>
  <ScaleCrop>false</ScaleCrop>
  <HeadingPairs>
    <vt:vector size="6" baseType="variant">
      <vt:variant>
        <vt:lpstr>已用的字体</vt:lpstr>
      </vt:variant>
      <vt:variant>
        <vt:i4>21</vt:i4>
      </vt:variant>
      <vt:variant>
        <vt:lpstr>主题</vt:lpstr>
      </vt:variant>
      <vt:variant>
        <vt:i4>6</vt:i4>
      </vt:variant>
      <vt:variant>
        <vt:lpstr>幻灯片标题</vt:lpstr>
      </vt:variant>
      <vt:variant>
        <vt:i4>34</vt:i4>
      </vt:variant>
    </vt:vector>
  </HeadingPairs>
  <TitlesOfParts>
    <vt:vector size="61" baseType="lpstr">
      <vt:lpstr>Arial</vt:lpstr>
      <vt:lpstr>宋体</vt:lpstr>
      <vt:lpstr>Wingdings</vt:lpstr>
      <vt:lpstr>Times New Roman</vt:lpstr>
      <vt:lpstr>微软雅黑</vt:lpstr>
      <vt:lpstr>黑体</vt:lpstr>
      <vt:lpstr>Calibri</vt:lpstr>
      <vt:lpstr>DejaVu Sans</vt:lpstr>
      <vt:lpstr>方正书宋_GBK</vt:lpstr>
      <vt:lpstr>Wingdings</vt:lpstr>
      <vt:lpstr>方正兰亭黑_GBK</vt:lpstr>
      <vt:lpstr>楷体</vt:lpstr>
      <vt:lpstr>宋体</vt:lpstr>
      <vt:lpstr>Nimbus Roman No9 L</vt:lpstr>
      <vt:lpstr>仿宋_GB2312</vt:lpstr>
      <vt:lpstr>Wingdings 3</vt:lpstr>
      <vt:lpstr>方正隶书_GBK</vt:lpstr>
      <vt:lpstr>华文琥珀</vt:lpstr>
      <vt:lpstr>Arial Unicode MS</vt:lpstr>
      <vt:lpstr>MT Extra</vt:lpstr>
      <vt:lpstr>方正黑体_GBK</vt:lpstr>
      <vt:lpstr>Office 主题</vt:lpstr>
      <vt:lpstr>1_Office 主题</vt:lpstr>
      <vt:lpstr>2_Office 主题</vt:lpstr>
      <vt:lpstr>3_Office 主题</vt:lpstr>
      <vt:lpstr>4_Office 主题</vt:lpstr>
      <vt:lpstr>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tjj</cp:lastModifiedBy>
  <cp:revision>105</cp:revision>
  <dcterms:created xsi:type="dcterms:W3CDTF">2023-03-31T07:39:02Z</dcterms:created>
  <dcterms:modified xsi:type="dcterms:W3CDTF">2023-03-31T07:39:02Z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2052-11.8.2.10125</vt:lpwstr>
  </property>
</Properties>
</file>