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sldIdLst>
    <p:sldId id="256" r:id="rId7"/>
    <p:sldId id="262" r:id="rId8"/>
    <p:sldId id="263" r:id="rId9"/>
    <p:sldId id="483" r:id="rId10"/>
    <p:sldId id="488" r:id="rId11"/>
    <p:sldId id="486" r:id="rId12"/>
    <p:sldId id="338" r:id="rId13"/>
    <p:sldId id="330" r:id="rId14"/>
    <p:sldId id="347" r:id="rId15"/>
    <p:sldId id="326" r:id="rId16"/>
    <p:sldId id="489" r:id="rId17"/>
    <p:sldId id="490" r:id="rId18"/>
    <p:sldId id="329" r:id="rId19"/>
    <p:sldId id="350" r:id="rId20"/>
    <p:sldId id="351" r:id="rId21"/>
    <p:sldId id="360" r:id="rId22"/>
    <p:sldId id="411" r:id="rId23"/>
    <p:sldId id="449" r:id="rId24"/>
    <p:sldId id="453" r:id="rId25"/>
    <p:sldId id="452" r:id="rId26"/>
    <p:sldId id="352" r:id="rId27"/>
    <p:sldId id="361" r:id="rId28"/>
    <p:sldId id="412" r:id="rId29"/>
    <p:sldId id="366" r:id="rId30"/>
    <p:sldId id="367" r:id="rId31"/>
    <p:sldId id="327" r:id="rId32"/>
    <p:sldId id="491" r:id="rId33"/>
    <p:sldId id="370" r:id="rId34"/>
    <p:sldId id="447" r:id="rId35"/>
    <p:sldId id="369" r:id="rId36"/>
    <p:sldId id="448" r:id="rId37"/>
    <p:sldId id="321" r:id="rId38"/>
    <p:sldId id="371" r:id="rId39"/>
    <p:sldId id="372" r:id="rId40"/>
    <p:sldId id="328" r:id="rId41"/>
    <p:sldId id="492" r:id="rId42"/>
    <p:sldId id="324" r:id="rId43"/>
    <p:sldId id="373" r:id="rId44"/>
    <p:sldId id="409" r:id="rId45"/>
    <p:sldId id="374" r:id="rId46"/>
    <p:sldId id="408" r:id="rId47"/>
    <p:sldId id="406" r:id="rId48"/>
    <p:sldId id="348" r:id="rId49"/>
    <p:sldId id="493" r:id="rId50"/>
    <p:sldId id="390" r:id="rId51"/>
    <p:sldId id="379" r:id="rId52"/>
    <p:sldId id="396" r:id="rId53"/>
    <p:sldId id="380" r:id="rId54"/>
    <p:sldId id="402" r:id="rId55"/>
    <p:sldId id="454" r:id="rId56"/>
    <p:sldId id="281" r:id="rId57"/>
  </p:sldIdLst>
  <p:sldSz cx="12192000" cy="6858000"/>
  <p:notesSz cx="6858000" cy="9144000"/>
  <p:custDataLst>
    <p:tags r:id="rId5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24" userDrawn="1">
          <p15:clr>
            <a:srgbClr val="A4A3A4"/>
          </p15:clr>
        </p15:guide>
        <p15:guide id="2" pos="2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5"/>
    <p:restoredTop sz="94717" autoAdjust="0"/>
  </p:normalViewPr>
  <p:slideViewPr>
    <p:cSldViewPr snapToGrid="0" showGuides="1">
      <p:cViewPr varScale="1">
        <p:scale>
          <a:sx n="83" d="100"/>
          <a:sy n="83" d="100"/>
        </p:scale>
        <p:origin x="398" y="86"/>
      </p:cViewPr>
      <p:guideLst>
        <p:guide orient="horz" pos="2124"/>
        <p:guide pos="295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2023/4/2</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6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pdf/&#12298;&#20013;&#22269;&#22269;&#27665;&#32463;&#27982;&#26680;&#31639;&#20307;&#31995;&#65288;2016&#65289;&#12299;&#20027;&#35201;&#26680;&#31639;&#34920;%205.pdf" TargetMode="External"/><Relationship Id="rId5" Type="http://schemas.openxmlformats.org/officeDocument/2006/relationships/hyperlink" Target="pdf/&#12298;&#20013;&#22269;&#22269;&#27665;&#32463;&#27982;&#26680;&#31639;&#20307;&#31995;&#65288;2016&#65289;&#12299;&#20027;&#35201;&#26680;&#31639;&#34920;%204.pdf" TargetMode="External"/><Relationship Id="rId4" Type="http://schemas.openxmlformats.org/officeDocument/2006/relationships/hyperlink" Target="pdf/&#12298;&#20013;&#22269;&#22269;&#27665;&#32463;&#27982;&#26680;&#31639;&#20307;&#31995;&#65288;2016&#65289;&#12299;&#20027;&#35201;&#26680;&#31639;&#34920;%203.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lstStyle/>
          <a:p>
            <a:pPr algn="ctr"/>
            <a:r>
              <a:rPr lang="zh-CN" altLang="en-US" sz="54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财务状况及主要经济指标</a:t>
            </a:r>
          </a:p>
        </p:txBody>
      </p:sp>
      <p:pic>
        <p:nvPicPr>
          <p:cNvPr id="6146" name="图片 6"/>
          <p:cNvPicPr>
            <a:picLocks noChangeAspect="1"/>
          </p:cNvPicPr>
          <p:nvPr/>
        </p:nvPicPr>
        <p:blipFill>
          <a:blip r:embed="rId2"/>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860425"/>
          </a:xfrm>
          <a:prstGeom prst="rect">
            <a:avLst/>
          </a:prstGeom>
          <a:noFill/>
          <a:ln w="9525">
            <a:noFill/>
          </a:ln>
        </p:spPr>
        <p:txBody>
          <a:bodyPr wrap="square" anchor="t" anchorCtr="0">
            <a:spAutoFit/>
          </a:bodyPr>
          <a:lstStyle/>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日·包头</a:t>
            </a:r>
          </a:p>
        </p:txBody>
      </p:sp>
      <p:sp>
        <p:nvSpPr>
          <p:cNvPr id="2054" name="文本框 62"/>
          <p:cNvSpPr txBox="1"/>
          <p:nvPr/>
        </p:nvSpPr>
        <p:spPr>
          <a:xfrm>
            <a:off x="2059616" y="799783"/>
            <a:ext cx="8564880" cy="768350"/>
          </a:xfrm>
          <a:prstGeom prst="rect">
            <a:avLst/>
          </a:prstGeom>
          <a:noFill/>
          <a:ln w="9525">
            <a:noFill/>
          </a:ln>
        </p:spPr>
        <p:txBody>
          <a:bodyPr wrap="none">
            <a:spAutoFit/>
          </a:bodyPr>
          <a:lstStyle/>
          <a:p>
            <a:pPr marR="0" defTabSz="914400">
              <a:buClrTx/>
              <a:buSzTx/>
              <a:buFontTx/>
              <a:buNone/>
            </a:pPr>
            <a:r>
              <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p>
        </p:txBody>
      </p:sp>
      <p:pic>
        <p:nvPicPr>
          <p:cNvPr id="2" name="图片 1" descr="五经普LOGO透明底"/>
          <p:cNvPicPr>
            <a:picLocks noChangeAspect="1"/>
          </p:cNvPicPr>
          <p:nvPr/>
        </p:nvPicPr>
        <p:blipFill>
          <a:blip r:embed="rId3"/>
          <a:stretch>
            <a:fillRect/>
          </a:stretch>
        </p:blipFill>
        <p:spPr>
          <a:xfrm>
            <a:off x="295910" y="393700"/>
            <a:ext cx="1577975" cy="1577975"/>
          </a:xfrm>
          <a:prstGeom prst="rect">
            <a:avLst/>
          </a:prstGeom>
        </p:spPr>
      </p:pic>
      <p:sp>
        <p:nvSpPr>
          <p:cNvPr id="3" name="矩形 2"/>
          <p:cNvSpPr/>
          <p:nvPr/>
        </p:nvSpPr>
        <p:spPr>
          <a:xfrm>
            <a:off x="1463586"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矩形 3"/>
          <p:cNvSpPr/>
          <p:nvPr/>
        </p:nvSpPr>
        <p:spPr>
          <a:xfrm>
            <a:off x="1685836"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10004587" y="4087422"/>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793450" y="3849297"/>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b="1" dirty="0">
                <a:solidFill>
                  <a:srgbClr val="4B649F"/>
                </a:solidFill>
                <a:latin typeface="Arial" panose="020B0604020202020204" pitchFamily="34" charset="0"/>
                <a:ea typeface="微软雅黑" panose="020B0503020204020204" pitchFamily="34" charset="-122"/>
              </a:rPr>
              <a:t>第二部分</a:t>
            </a:r>
          </a:p>
        </p:txBody>
      </p:sp>
      <p:pic>
        <p:nvPicPr>
          <p:cNvPr id="8195" name="图片 9"/>
          <p:cNvPicPr>
            <a:picLocks noChangeAspect="1"/>
          </p:cNvPicPr>
          <p:nvPr/>
        </p:nvPicPr>
        <p:blipFill>
          <a:blip r:embed="rId2"/>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一套表单位财务状况</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2031" y="1355722"/>
            <a:ext cx="11447584" cy="4967514"/>
          </a:xfrm>
          <a:prstGeom prst="rect">
            <a:avLst/>
          </a:prstGeom>
          <a:noFill/>
        </p:spPr>
        <p:txBody>
          <a:bodyPr wrap="square" rtlCol="0">
            <a:spAutoFit/>
          </a:bodyPr>
          <a:lstStyle/>
          <a:p>
            <a:pPr marL="36195" marR="0" defTabSz="914400">
              <a:spcBef>
                <a:spcPct val="20000"/>
              </a:spcBef>
              <a:buClrTx/>
              <a:buSzPct val="85000"/>
              <a:defRPr/>
            </a:pP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规模以上工业财务状况（成本费用</a:t>
            </a:r>
            <a:r>
              <a:rPr lang="zh-CN" altLang="en-US" sz="2400" b="1" noProof="1" smtClean="0">
                <a:solidFill>
                  <a:schemeClr val="accent5">
                    <a:lumMod val="75000"/>
                  </a:schemeClr>
                </a:solidFill>
                <a:latin typeface="微软雅黑" panose="020B0503020204020204" pitchFamily="34" charset="-122"/>
                <a:sym typeface="+mn-ea"/>
              </a:rPr>
              <a:t>）（</a:t>
            </a:r>
            <a:r>
              <a:rPr lang="en-US" altLang="zh-CN" sz="2400" b="1" noProof="1" smtClean="0">
                <a:solidFill>
                  <a:schemeClr val="accent5">
                    <a:lumMod val="75000"/>
                  </a:schemeClr>
                </a:solidFill>
                <a:latin typeface="微软雅黑" panose="020B0503020204020204" pitchFamily="34" charset="-122"/>
                <a:sym typeface="+mn-ea"/>
              </a:rPr>
              <a:t>B703</a:t>
            </a:r>
            <a:r>
              <a:rPr lang="zh-CN" altLang="en-US" sz="2400" b="1" noProof="1" smtClean="0">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综合试点辖区内规模以上工业法人单位和规模以上工业个体经营</a:t>
            </a:r>
            <a:r>
              <a:rPr lang="zh-CN" altLang="en-US" sz="2400" noProof="1" smtClean="0">
                <a:solidFill>
                  <a:srgbClr val="336699"/>
                </a:solidFill>
                <a:latin typeface="微软雅黑" panose="020B0503020204020204" pitchFamily="34" charset="-122"/>
                <a:sym typeface="+mn-ea"/>
              </a:rPr>
              <a:t>户</a:t>
            </a:r>
            <a:endParaRPr lang="zh-CN" altLang="en-US" sz="24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有总承包和专业承包资质的建筑业法人单位财务状况（</a:t>
            </a:r>
            <a:r>
              <a:rPr lang="en-US" altLang="zh-CN" sz="2400" b="1" noProof="1">
                <a:solidFill>
                  <a:schemeClr val="accent5">
                    <a:lumMod val="75000"/>
                  </a:schemeClr>
                </a:solidFill>
                <a:latin typeface="微软雅黑" panose="020B0503020204020204" pitchFamily="34" charset="-122"/>
                <a:sym typeface="+mn-ea"/>
              </a:rPr>
              <a:t>C703</a:t>
            </a:r>
            <a:r>
              <a:rPr lang="zh-CN" altLang="en-US" sz="2400" b="1" noProof="1">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综合试点辖区内有总承包和专业承包资质的建筑业法人</a:t>
            </a:r>
            <a:r>
              <a:rPr lang="zh-CN" altLang="en-US" sz="2400" noProof="1" smtClean="0">
                <a:solidFill>
                  <a:srgbClr val="336699"/>
                </a:solidFill>
                <a:latin typeface="微软雅黑" panose="020B0503020204020204" pitchFamily="34" charset="-122"/>
                <a:sym typeface="+mn-ea"/>
              </a:rPr>
              <a:t>单位</a:t>
            </a:r>
            <a:endParaRPr lang="en-US" altLang="zh-CN" sz="24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限额以上批发和零售业财务状况（</a:t>
            </a:r>
            <a:r>
              <a:rPr lang="en-US" altLang="zh-CN" sz="2400" b="1" noProof="1">
                <a:solidFill>
                  <a:schemeClr val="accent5">
                    <a:lumMod val="75000"/>
                  </a:schemeClr>
                </a:solidFill>
                <a:latin typeface="微软雅黑" panose="020B0503020204020204" pitchFamily="34" charset="-122"/>
                <a:sym typeface="+mn-ea"/>
              </a:rPr>
              <a:t>E703</a:t>
            </a:r>
            <a:r>
              <a:rPr lang="zh-CN" altLang="en-US" sz="2400" b="1" noProof="1">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综合试点辖区内限额以上批发和零售业法人</a:t>
            </a:r>
            <a:r>
              <a:rPr lang="zh-CN" altLang="en-US" sz="2400" noProof="1" smtClean="0">
                <a:solidFill>
                  <a:srgbClr val="336699"/>
                </a:solidFill>
                <a:latin typeface="微软雅黑" panose="020B0503020204020204" pitchFamily="34" charset="-122"/>
                <a:sym typeface="+mn-ea"/>
              </a:rPr>
              <a:t>单位</a:t>
            </a: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限额以上住宿和餐饮业财务状况（</a:t>
            </a:r>
            <a:r>
              <a:rPr lang="en-US" altLang="zh-CN" sz="2400" b="1" noProof="1">
                <a:solidFill>
                  <a:schemeClr val="accent5">
                    <a:lumMod val="75000"/>
                  </a:schemeClr>
                </a:solidFill>
                <a:latin typeface="微软雅黑" panose="020B0503020204020204" pitchFamily="34" charset="-122"/>
                <a:sym typeface="+mn-ea"/>
              </a:rPr>
              <a:t>S703</a:t>
            </a:r>
            <a:r>
              <a:rPr lang="zh-CN" altLang="en-US" sz="2400" b="1" noProof="1">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综合试点辖区内限额以上住宿和餐饮业法人</a:t>
            </a:r>
            <a:r>
              <a:rPr lang="zh-CN" altLang="en-US" sz="2400" noProof="1" smtClean="0">
                <a:solidFill>
                  <a:srgbClr val="336699"/>
                </a:solidFill>
                <a:latin typeface="微软雅黑" panose="020B0503020204020204" pitchFamily="34" charset="-122"/>
                <a:sym typeface="+mn-ea"/>
              </a:rPr>
              <a:t>单位</a:t>
            </a: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房地产开发经营业财务状况（</a:t>
            </a:r>
            <a:r>
              <a:rPr lang="en-US" altLang="zh-CN" sz="2400" b="1" noProof="1">
                <a:solidFill>
                  <a:schemeClr val="accent5">
                    <a:lumMod val="75000"/>
                  </a:schemeClr>
                </a:solidFill>
                <a:latin typeface="微软雅黑" panose="020B0503020204020204" pitchFamily="34" charset="-122"/>
                <a:sym typeface="+mn-ea"/>
              </a:rPr>
              <a:t>X703</a:t>
            </a:r>
            <a:r>
              <a:rPr lang="zh-CN" altLang="en-US" sz="2400" b="1" noProof="1">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综合试点辖区内有开发经营活动的全部房地产开发经营业法人</a:t>
            </a:r>
            <a:r>
              <a:rPr lang="zh-CN" altLang="en-US" sz="2400" noProof="1" smtClean="0">
                <a:solidFill>
                  <a:srgbClr val="336699"/>
                </a:solidFill>
                <a:latin typeface="微软雅黑" panose="020B0503020204020204" pitchFamily="34" charset="-122"/>
                <a:sym typeface="+mn-ea"/>
              </a:rPr>
              <a:t>单位</a:t>
            </a: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规模以上服务业财务状况（</a:t>
            </a:r>
            <a:r>
              <a:rPr lang="en-US" altLang="zh-CN" sz="2400" b="1" noProof="1">
                <a:solidFill>
                  <a:schemeClr val="accent5">
                    <a:lumMod val="75000"/>
                  </a:schemeClr>
                </a:solidFill>
                <a:latin typeface="微软雅黑" panose="020B0503020204020204" pitchFamily="34" charset="-122"/>
                <a:sym typeface="+mn-ea"/>
              </a:rPr>
              <a:t>F703</a:t>
            </a:r>
            <a:r>
              <a:rPr lang="zh-CN" altLang="en-US" sz="2400" b="1" noProof="1">
                <a:solidFill>
                  <a:schemeClr val="accent5">
                    <a:lumMod val="75000"/>
                  </a:schemeClr>
                </a:solidFill>
                <a:latin typeface="微软雅黑" panose="020B0503020204020204" pitchFamily="34" charset="-122"/>
                <a:sym typeface="+mn-ea"/>
              </a:rPr>
              <a:t>表）</a:t>
            </a: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综合试点辖区内规模以上服务业法人单位</a:t>
            </a:r>
          </a:p>
        </p:txBody>
      </p:sp>
      <p:grpSp>
        <p:nvGrpSpPr>
          <p:cNvPr id="12" name="组合 11"/>
          <p:cNvGrpSpPr/>
          <p:nvPr/>
        </p:nvGrpSpPr>
        <p:grpSpPr>
          <a:xfrm>
            <a:off x="552132" y="972272"/>
            <a:ext cx="2438400" cy="692150"/>
            <a:chOff x="726123" y="1006475"/>
            <a:chExt cx="2438400" cy="692150"/>
          </a:xfrm>
        </p:grpSpPr>
        <p:sp>
          <p:nvSpPr>
            <p:cNvPr id="13" name="圆角矩形 12"/>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6"/>
            <p:cNvSpPr txBox="1"/>
            <p:nvPr/>
          </p:nvSpPr>
          <p:spPr>
            <a:xfrm>
              <a:off x="1391483" y="1121728"/>
              <a:ext cx="1107996" cy="461665"/>
            </a:xfrm>
            <a:prstGeom prst="rect">
              <a:avLst/>
            </a:prstGeom>
            <a:noFill/>
            <a:ln w="9525">
              <a:noFill/>
            </a:ln>
          </p:spPr>
          <p:txBody>
            <a:bodyPr wrap="none" anchor="t" anchorCtr="0">
              <a:spAutoFit/>
            </a:bodyPr>
            <a:lstStyle/>
            <a:p>
              <a:pPr algn="ctr"/>
              <a:r>
                <a:rPr lang="zh-CN" altLang="en-US" sz="2400" b="1" dirty="0" smtClean="0">
                  <a:solidFill>
                    <a:schemeClr val="bg1"/>
                  </a:solidFill>
                </a:rPr>
                <a:t>包括：</a:t>
              </a:r>
              <a:endParaRPr lang="zh-CN" altLang="en-US" sz="2400" b="1" dirty="0">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2492044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4"/>
          <a:srcRect l="33624" t="13117" r="32294" b="4704"/>
          <a:stretch/>
        </p:blipFill>
        <p:spPr>
          <a:xfrm>
            <a:off x="290861" y="879712"/>
            <a:ext cx="3464252" cy="4698442"/>
          </a:xfrm>
          <a:prstGeom prst="rect">
            <a:avLst/>
          </a:prstGeom>
          <a:ln>
            <a:solidFill>
              <a:schemeClr val="tx1"/>
            </a:solidFill>
          </a:ln>
          <a:effectLst>
            <a:outerShdw blurRad="50800" dist="38100" dir="2700000" algn="tl" rotWithShape="0">
              <a:prstClr val="black">
                <a:alpha val="40000"/>
              </a:prstClr>
            </a:outerShdw>
          </a:effectLst>
        </p:spPr>
      </p:pic>
      <p:pic>
        <p:nvPicPr>
          <p:cNvPr id="3" name="图片 2"/>
          <p:cNvPicPr>
            <a:picLocks noChangeAspect="1"/>
          </p:cNvPicPr>
          <p:nvPr/>
        </p:nvPicPr>
        <p:blipFill>
          <a:blip r:embed="rId5"/>
          <a:stretch>
            <a:fillRect/>
          </a:stretch>
        </p:blipFill>
        <p:spPr>
          <a:xfrm>
            <a:off x="4354857" y="879712"/>
            <a:ext cx="3519751" cy="4749543"/>
          </a:xfrm>
          <a:prstGeom prst="rect">
            <a:avLst/>
          </a:prstGeom>
          <a:ln>
            <a:solidFill>
              <a:schemeClr val="tx1"/>
            </a:solidFill>
          </a:ln>
          <a:effectLst>
            <a:outerShdw blurRad="50800" dist="38100" dir="2700000" algn="tl" rotWithShape="0">
              <a:prstClr val="black">
                <a:alpha val="40000"/>
              </a:prstClr>
            </a:outerShdw>
          </a:effectLst>
        </p:spPr>
      </p:pic>
      <p:pic>
        <p:nvPicPr>
          <p:cNvPr id="4" name="图片 3"/>
          <p:cNvPicPr>
            <a:picLocks noChangeAspect="1"/>
          </p:cNvPicPr>
          <p:nvPr/>
        </p:nvPicPr>
        <p:blipFill>
          <a:blip r:embed="rId6"/>
          <a:stretch>
            <a:fillRect/>
          </a:stretch>
        </p:blipFill>
        <p:spPr>
          <a:xfrm>
            <a:off x="4649402" y="1791148"/>
            <a:ext cx="3410934" cy="4623941"/>
          </a:xfrm>
          <a:prstGeom prst="rect">
            <a:avLst/>
          </a:prstGeom>
          <a:ln>
            <a:solidFill>
              <a:schemeClr val="tx1"/>
            </a:solidFill>
          </a:ln>
          <a:effectLst>
            <a:outerShdw blurRad="50800" dist="38100" dir="2700000" algn="tl" rotWithShape="0">
              <a:prstClr val="black">
                <a:alpha val="40000"/>
              </a:prstClr>
            </a:outerShdw>
          </a:effectLst>
        </p:spPr>
      </p:pic>
      <p:pic>
        <p:nvPicPr>
          <p:cNvPr id="5" name="图片 4"/>
          <p:cNvPicPr>
            <a:picLocks noChangeAspect="1"/>
          </p:cNvPicPr>
          <p:nvPr/>
        </p:nvPicPr>
        <p:blipFill>
          <a:blip r:embed="rId7"/>
          <a:stretch>
            <a:fillRect/>
          </a:stretch>
        </p:blipFill>
        <p:spPr>
          <a:xfrm>
            <a:off x="8474352" y="879712"/>
            <a:ext cx="3380156" cy="4613039"/>
          </a:xfrm>
          <a:prstGeom prst="rect">
            <a:avLst/>
          </a:prstGeom>
          <a:ln>
            <a:solidFill>
              <a:schemeClr val="tx1"/>
            </a:solid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8"/>
          <a:stretch>
            <a:fillRect/>
          </a:stretch>
        </p:blipFill>
        <p:spPr>
          <a:xfrm>
            <a:off x="8707180" y="1748392"/>
            <a:ext cx="3388239" cy="4624071"/>
          </a:xfrm>
          <a:prstGeom prst="rect">
            <a:avLst/>
          </a:prstGeom>
          <a:ln>
            <a:solidFill>
              <a:schemeClr val="tx1"/>
            </a:solidFill>
          </a:ln>
          <a:effectLst>
            <a:outerShdw blurRad="50800" dist="38100" dir="2700000" algn="tl" rotWithShape="0">
              <a:prstClr val="black">
                <a:alpha val="40000"/>
              </a:prstClr>
            </a:outerShdw>
          </a:effectLst>
        </p:spPr>
      </p:pic>
      <p:pic>
        <p:nvPicPr>
          <p:cNvPr id="9" name="图片 8"/>
          <p:cNvPicPr>
            <a:picLocks noChangeAspect="1"/>
          </p:cNvPicPr>
          <p:nvPr/>
        </p:nvPicPr>
        <p:blipFill>
          <a:blip r:embed="rId9"/>
          <a:stretch>
            <a:fillRect/>
          </a:stretch>
        </p:blipFill>
        <p:spPr>
          <a:xfrm>
            <a:off x="559713" y="1817448"/>
            <a:ext cx="3433932" cy="467599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680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6123" y="1437125"/>
            <a:ext cx="2438400" cy="692150"/>
            <a:chOff x="726123" y="1006475"/>
            <a:chExt cx="2438400" cy="69215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83431" y="112172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a:t>
              </a:r>
              <a:r>
                <a:rPr lang="zh-CN" altLang="en-US" sz="2400" b="1" dirty="0">
                  <a:solidFill>
                    <a:schemeClr val="bg1"/>
                  </a:solidFill>
                  <a:sym typeface="+mn-ea"/>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714375" y="2436902"/>
          <a:ext cx="10763250" cy="3078480"/>
        </p:xfrm>
        <a:graphic>
          <a:graphicData uri="http://schemas.openxmlformats.org/drawingml/2006/table">
            <a:tbl>
              <a:tblPr firstRow="1" bandRow="1">
                <a:tableStyleId>{68D230F3-CF80-4859-8CE7-A43EE81993B5}</a:tableStyleId>
              </a:tblPr>
              <a:tblGrid>
                <a:gridCol w="2519680">
                  <a:extLst>
                    <a:ext uri="{9D8B030D-6E8A-4147-A177-3AD203B41FA5}">
                      <a16:colId xmlns:a16="http://schemas.microsoft.com/office/drawing/2014/main" val="20000"/>
                    </a:ext>
                  </a:extLst>
                </a:gridCol>
                <a:gridCol w="2075815">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541780">
                  <a:extLst>
                    <a:ext uri="{9D8B030D-6E8A-4147-A177-3AD203B41FA5}">
                      <a16:colId xmlns:a16="http://schemas.microsoft.com/office/drawing/2014/main" val="20003"/>
                    </a:ext>
                  </a:extLst>
                </a:gridCol>
                <a:gridCol w="1541145">
                  <a:extLst>
                    <a:ext uri="{9D8B030D-6E8A-4147-A177-3AD203B41FA5}">
                      <a16:colId xmlns:a16="http://schemas.microsoft.com/office/drawing/2014/main" val="20004"/>
                    </a:ext>
                  </a:extLst>
                </a:gridCol>
                <a:gridCol w="1541780">
                  <a:extLst>
                    <a:ext uri="{9D8B030D-6E8A-4147-A177-3AD203B41FA5}">
                      <a16:colId xmlns:a16="http://schemas.microsoft.com/office/drawing/2014/main" val="20005"/>
                    </a:ext>
                  </a:extLst>
                </a:gridCol>
              </a:tblGrid>
              <a:tr h="335280">
                <a:tc>
                  <a:txBody>
                    <a:bodyPr/>
                    <a:lstStyle/>
                    <a:p>
                      <a:pPr>
                        <a:buNone/>
                      </a:pPr>
                      <a:endParaRPr lang="zh-CN" altLang="en-US" sz="1600"/>
                    </a:p>
                  </a:txBody>
                  <a:tcPr/>
                </a:tc>
                <a:tc>
                  <a:txBody>
                    <a:bodyPr/>
                    <a:lstStyle/>
                    <a:p>
                      <a:pPr algn="ctr">
                        <a:buNone/>
                      </a:pPr>
                      <a:r>
                        <a:rPr lang="zh-CN" altLang="en-US" sz="1600" dirty="0">
                          <a:solidFill>
                            <a:srgbClr val="5E80B0"/>
                          </a:solidFill>
                          <a:latin typeface="黑体" panose="02010609060101010101" charset="-122"/>
                          <a:ea typeface="黑体" panose="02010609060101010101" charset="-122"/>
                        </a:rPr>
                        <a:t>工业</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建筑业</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批零住餐</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房地产</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规上服务业</a:t>
                      </a:r>
                    </a:p>
                  </a:txBody>
                  <a:tcPr anchor="ctr"/>
                </a:tc>
                <a:extLst>
                  <a:ext uri="{0D108BD9-81ED-4DB2-BD59-A6C34878D82A}">
                    <a16:rowId xmlns:a16="http://schemas.microsoft.com/office/drawing/2014/main" val="10000"/>
                  </a:ext>
                </a:extLst>
              </a:tr>
              <a:tr h="335280">
                <a:tc>
                  <a:txBody>
                    <a:bodyPr/>
                    <a:lstStyle/>
                    <a:p>
                      <a:pPr>
                        <a:buNone/>
                      </a:pPr>
                      <a:r>
                        <a:rPr lang="zh-CN" altLang="en-US" sz="1600">
                          <a:latin typeface="黑体" panose="02010609060101010101" charset="-122"/>
                          <a:ea typeface="黑体" panose="02010609060101010101" charset="-122"/>
                        </a:rPr>
                        <a:t>预付账款</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1"/>
                  </a:ext>
                </a:extLst>
              </a:tr>
              <a:tr h="335280">
                <a:tc>
                  <a:txBody>
                    <a:bodyPr/>
                    <a:lstStyle/>
                    <a:p>
                      <a:pPr>
                        <a:buNone/>
                      </a:pPr>
                      <a:r>
                        <a:rPr lang="zh-CN" altLang="en-US" sz="1600">
                          <a:latin typeface="黑体" panose="02010609060101010101" charset="-122"/>
                          <a:ea typeface="黑体" panose="02010609060101010101" charset="-122"/>
                        </a:rPr>
                        <a:t>长期应收款</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2"/>
                  </a:ext>
                </a:extLst>
              </a:tr>
              <a:tr h="771525">
                <a:tc>
                  <a:txBody>
                    <a:bodyPr/>
                    <a:lstStyle/>
                    <a:p>
                      <a:pPr>
                        <a:buNone/>
                      </a:pPr>
                      <a:r>
                        <a:rPr lang="zh-CN" altLang="en-US" sz="1600">
                          <a:latin typeface="黑体" panose="02010609060101010101" charset="-122"/>
                          <a:ea typeface="黑体" panose="02010609060101010101" charset="-122"/>
                          <a:cs typeface="黑体" panose="02010609060101010101" charset="-122"/>
                        </a:rPr>
                        <a:t>使用权资产原价</a:t>
                      </a: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其中：房屋和构筑物</a:t>
                      </a: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机器和设备</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3"/>
                  </a:ext>
                </a:extLst>
              </a:tr>
              <a:tr h="579120">
                <a:tc>
                  <a:txBody>
                    <a:bodyPr/>
                    <a:lstStyle/>
                    <a:p>
                      <a:pPr>
                        <a:buNone/>
                      </a:pPr>
                      <a:r>
                        <a:rPr lang="zh-CN" altLang="en-US" sz="1600">
                          <a:latin typeface="黑体" panose="02010609060101010101" charset="-122"/>
                          <a:ea typeface="黑体" panose="02010609060101010101" charset="-122"/>
                          <a:cs typeface="黑体" panose="02010609060101010101" charset="-122"/>
                        </a:rPr>
                        <a:t>使用权资产累计折旧</a:t>
                      </a: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其中：本年折旧</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4"/>
                  </a:ext>
                </a:extLst>
              </a:tr>
              <a:tr h="335280">
                <a:tc>
                  <a:txBody>
                    <a:bodyPr/>
                    <a:lstStyle/>
                    <a:p>
                      <a:pPr>
                        <a:buNone/>
                      </a:pPr>
                      <a:r>
                        <a:rPr lang="zh-CN" altLang="en-US" sz="1600">
                          <a:latin typeface="黑体" panose="02010609060101010101" charset="-122"/>
                          <a:ea typeface="黑体" panose="02010609060101010101" charset="-122"/>
                        </a:rPr>
                        <a:t>固定资产净值</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5"/>
                  </a:ext>
                </a:extLst>
              </a:tr>
              <a:tr h="335280">
                <a:tc>
                  <a:txBody>
                    <a:bodyPr/>
                    <a:lstStyle/>
                    <a:p>
                      <a:pPr>
                        <a:buNone/>
                      </a:pPr>
                      <a:r>
                        <a:rPr lang="zh-CN" altLang="en-US" sz="1600" dirty="0">
                          <a:latin typeface="黑体" panose="02010609060101010101" charset="-122"/>
                          <a:ea typeface="黑体" panose="02010609060101010101" charset="-122"/>
                        </a:rPr>
                        <a:t>投资性房地产</a:t>
                      </a: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dirty="0"/>
                        <a:t>○</a:t>
                      </a:r>
                    </a:p>
                  </a:txBody>
                  <a:tcPr anchor="ctr"/>
                </a:tc>
                <a:extLst>
                  <a:ext uri="{0D108BD9-81ED-4DB2-BD59-A6C34878D82A}">
                    <a16:rowId xmlns:a16="http://schemas.microsoft.com/office/drawing/2014/main" val="10006"/>
                  </a:ext>
                </a:extLst>
              </a:tr>
            </a:tbl>
          </a:graphicData>
        </a:graphic>
      </p:graphicFrame>
      <p:sp>
        <p:nvSpPr>
          <p:cNvPr id="9" name="文本框 8"/>
          <p:cNvSpPr txBox="1"/>
          <p:nvPr/>
        </p:nvSpPr>
        <p:spPr>
          <a:xfrm>
            <a:off x="714375" y="822469"/>
            <a:ext cx="6437999"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与一套表</a:t>
            </a:r>
            <a:r>
              <a:rPr lang="en-US" altLang="zh-CN" sz="2800" dirty="0">
                <a:solidFill>
                  <a:srgbClr val="336699"/>
                </a:solidFill>
                <a:latin typeface="微软雅黑" panose="020B0503020204020204" pitchFamily="34" charset="-122"/>
                <a:sym typeface="+mn-ea"/>
              </a:rPr>
              <a:t>2022</a:t>
            </a:r>
            <a:r>
              <a:rPr lang="zh-CN" altLang="en-US" sz="2800" dirty="0">
                <a:solidFill>
                  <a:srgbClr val="336699"/>
                </a:solidFill>
                <a:latin typeface="微软雅黑" panose="020B0503020204020204" pitchFamily="34" charset="-122"/>
                <a:sym typeface="+mn-ea"/>
              </a:rPr>
              <a:t>年统计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年报相比</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939800" y="2281121"/>
          <a:ext cx="10236200" cy="3413760"/>
        </p:xfrm>
        <a:graphic>
          <a:graphicData uri="http://schemas.openxmlformats.org/drawingml/2006/table">
            <a:tbl>
              <a:tblPr firstRow="1" bandRow="1">
                <a:tableStyleId>{68D230F3-CF80-4859-8CE7-A43EE81993B5}</a:tableStyleId>
              </a:tblPr>
              <a:tblGrid>
                <a:gridCol w="2740141">
                  <a:extLst>
                    <a:ext uri="{9D8B030D-6E8A-4147-A177-3AD203B41FA5}">
                      <a16:colId xmlns:a16="http://schemas.microsoft.com/office/drawing/2014/main" val="20000"/>
                    </a:ext>
                  </a:extLst>
                </a:gridCol>
                <a:gridCol w="1630520">
                  <a:extLst>
                    <a:ext uri="{9D8B030D-6E8A-4147-A177-3AD203B41FA5}">
                      <a16:colId xmlns:a16="http://schemas.microsoft.com/office/drawing/2014/main" val="20001"/>
                    </a:ext>
                  </a:extLst>
                </a:gridCol>
                <a:gridCol w="1466909">
                  <a:extLst>
                    <a:ext uri="{9D8B030D-6E8A-4147-A177-3AD203B41FA5}">
                      <a16:colId xmlns:a16="http://schemas.microsoft.com/office/drawing/2014/main" val="20002"/>
                    </a:ext>
                  </a:extLst>
                </a:gridCol>
                <a:gridCol w="1466210">
                  <a:extLst>
                    <a:ext uri="{9D8B030D-6E8A-4147-A177-3AD203B41FA5}">
                      <a16:colId xmlns:a16="http://schemas.microsoft.com/office/drawing/2014/main" val="20003"/>
                    </a:ext>
                  </a:extLst>
                </a:gridCol>
                <a:gridCol w="1466210">
                  <a:extLst>
                    <a:ext uri="{9D8B030D-6E8A-4147-A177-3AD203B41FA5}">
                      <a16:colId xmlns:a16="http://schemas.microsoft.com/office/drawing/2014/main" val="20004"/>
                    </a:ext>
                  </a:extLst>
                </a:gridCol>
                <a:gridCol w="1466210">
                  <a:extLst>
                    <a:ext uri="{9D8B030D-6E8A-4147-A177-3AD203B41FA5}">
                      <a16:colId xmlns:a16="http://schemas.microsoft.com/office/drawing/2014/main" val="20005"/>
                    </a:ext>
                  </a:extLst>
                </a:gridCol>
              </a:tblGrid>
              <a:tr h="335280">
                <a:tc>
                  <a:txBody>
                    <a:bodyPr/>
                    <a:lstStyle/>
                    <a:p>
                      <a:pPr>
                        <a:buNone/>
                      </a:pPr>
                      <a:endParaRPr lang="zh-CN" altLang="en-US" sz="1600" dirty="0">
                        <a:solidFill>
                          <a:srgbClr val="5E80B0"/>
                        </a:solidFill>
                      </a:endParaRPr>
                    </a:p>
                  </a:txBody>
                  <a:tcPr/>
                </a:tc>
                <a:tc>
                  <a:txBody>
                    <a:bodyPr/>
                    <a:lstStyle/>
                    <a:p>
                      <a:pPr algn="ctr">
                        <a:buNone/>
                      </a:pPr>
                      <a:r>
                        <a:rPr lang="zh-CN" altLang="en-US" sz="1600" dirty="0">
                          <a:solidFill>
                            <a:srgbClr val="5E80B0"/>
                          </a:solidFill>
                          <a:latin typeface="黑体" panose="02010609060101010101" charset="-122"/>
                          <a:ea typeface="黑体" panose="02010609060101010101" charset="-122"/>
                        </a:rPr>
                        <a:t>工业</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建筑业</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批零住餐</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房地产</a:t>
                      </a:r>
                    </a:p>
                  </a:txBody>
                  <a:tcPr anchor="ctr"/>
                </a:tc>
                <a:tc>
                  <a:txBody>
                    <a:bodyPr/>
                    <a:lstStyle/>
                    <a:p>
                      <a:pPr algn="ctr">
                        <a:buNone/>
                      </a:pPr>
                      <a:r>
                        <a:rPr lang="zh-CN" altLang="en-US" sz="1600" dirty="0">
                          <a:solidFill>
                            <a:srgbClr val="5E80B0"/>
                          </a:solidFill>
                          <a:latin typeface="黑体" panose="02010609060101010101" charset="-122"/>
                          <a:ea typeface="黑体" panose="02010609060101010101" charset="-122"/>
                        </a:rPr>
                        <a:t>规上服务业</a:t>
                      </a:r>
                    </a:p>
                  </a:txBody>
                  <a:tcPr anchor="ctr"/>
                </a:tc>
                <a:extLst>
                  <a:ext uri="{0D108BD9-81ED-4DB2-BD59-A6C34878D82A}">
                    <a16:rowId xmlns:a16="http://schemas.microsoft.com/office/drawing/2014/main" val="10000"/>
                  </a:ext>
                </a:extLst>
              </a:tr>
              <a:tr h="304800">
                <a:tc>
                  <a:txBody>
                    <a:bodyPr/>
                    <a:lstStyle/>
                    <a:p>
                      <a:pPr>
                        <a:buNone/>
                      </a:pPr>
                      <a:r>
                        <a:rPr lang="zh-CN" altLang="en-US" sz="1600">
                          <a:latin typeface="黑体" panose="02010609060101010101" charset="-122"/>
                          <a:ea typeface="黑体" panose="02010609060101010101" charset="-122"/>
                        </a:rPr>
                        <a:t>长期股权投资</a:t>
                      </a:r>
                    </a:p>
                  </a:txBody>
                  <a:tcPr/>
                </a:tc>
                <a:tc>
                  <a:txBody>
                    <a:bodyPr/>
                    <a:lstStyle/>
                    <a:p>
                      <a:pPr algn="ctr">
                        <a:buNone/>
                      </a:pPr>
                      <a:endParaRPr lang="en-US" altLang="zh-CN" sz="1600"/>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1"/>
                  </a:ext>
                </a:extLst>
              </a:tr>
              <a:tr h="304800">
                <a:tc>
                  <a:txBody>
                    <a:bodyPr/>
                    <a:lstStyle/>
                    <a:p>
                      <a:pPr>
                        <a:buNone/>
                      </a:pPr>
                      <a:r>
                        <a:rPr lang="zh-CN" altLang="en-US" sz="1600">
                          <a:latin typeface="黑体" panose="02010609060101010101" charset="-122"/>
                          <a:ea typeface="黑体" panose="02010609060101010101" charset="-122"/>
                          <a:cs typeface="黑体" panose="02010609060101010101" charset="-122"/>
                        </a:rPr>
                        <a:t>无形资产</a:t>
                      </a: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a:t>
                      </a:r>
                      <a:r>
                        <a:rPr lang="zh-CN" altLang="en-US" sz="1600" u="sng">
                          <a:latin typeface="黑体" panose="02010609060101010101" charset="-122"/>
                          <a:ea typeface="黑体" panose="02010609060101010101" charset="-122"/>
                          <a:cs typeface="黑体" panose="02010609060101010101" charset="-122"/>
                        </a:rPr>
                        <a:t>软件使用权</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2"/>
                  </a:ext>
                </a:extLst>
              </a:tr>
              <a:tr h="304800">
                <a:tc>
                  <a:txBody>
                    <a:bodyPr/>
                    <a:lstStyle/>
                    <a:p>
                      <a:pPr>
                        <a:buNone/>
                      </a:pPr>
                      <a:r>
                        <a:rPr lang="zh-CN" altLang="en-US" sz="1600" u="sng">
                          <a:latin typeface="黑体" panose="02010609060101010101" charset="-122"/>
                          <a:ea typeface="黑体" panose="02010609060101010101" charset="-122"/>
                        </a:rPr>
                        <a:t>商誉</a:t>
                      </a: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3"/>
                  </a:ext>
                </a:extLst>
              </a:tr>
              <a:tr h="304800">
                <a:tc>
                  <a:txBody>
                    <a:bodyPr/>
                    <a:lstStyle/>
                    <a:p>
                      <a:pPr>
                        <a:buNone/>
                      </a:pPr>
                      <a:r>
                        <a:rPr lang="zh-CN" altLang="en-US" sz="1600">
                          <a:latin typeface="黑体" panose="02010609060101010101" charset="-122"/>
                          <a:ea typeface="黑体" panose="02010609060101010101" charset="-122"/>
                          <a:cs typeface="黑体" panose="02010609060101010101" charset="-122"/>
                          <a:sym typeface="+mn-ea"/>
                        </a:rPr>
                        <a:t>流动负债</a:t>
                      </a:r>
                    </a:p>
                    <a:p>
                      <a:pPr>
                        <a:buNone/>
                      </a:pPr>
                      <a:r>
                        <a:rPr lang="en-US" altLang="zh-CN" sz="1600">
                          <a:latin typeface="黑体" panose="02010609060101010101" charset="-122"/>
                          <a:ea typeface="黑体" panose="02010609060101010101" charset="-122"/>
                          <a:cs typeface="黑体" panose="02010609060101010101" charset="-122"/>
                          <a:sym typeface="+mn-ea"/>
                        </a:rPr>
                        <a:t>  </a:t>
                      </a:r>
                      <a:r>
                        <a:rPr lang="zh-CN" altLang="en-US" sz="1600">
                          <a:latin typeface="黑体" panose="02010609060101010101" charset="-122"/>
                          <a:ea typeface="黑体" panose="02010609060101010101" charset="-122"/>
                          <a:cs typeface="黑体" panose="02010609060101010101" charset="-122"/>
                          <a:sym typeface="+mn-ea"/>
                        </a:rPr>
                        <a:t>其中：应付账款</a:t>
                      </a:r>
                      <a:endParaRPr lang="zh-CN" altLang="en-US" sz="16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600"/>
                    </a:p>
                  </a:txBody>
                  <a:tcPr anchor="ctr"/>
                </a:tc>
                <a:tc>
                  <a:txBody>
                    <a:bodyPr/>
                    <a:lstStyle/>
                    <a:p>
                      <a:pPr algn="ctr">
                        <a:buNone/>
                      </a:pPr>
                      <a:endParaRPr lang="en-US" altLang="zh-CN" sz="1600"/>
                    </a:p>
                  </a:txBody>
                  <a:tcPr anchor="ctr"/>
                </a:tc>
                <a:tc>
                  <a:txBody>
                    <a:bodyPr/>
                    <a:lstStyle/>
                    <a:p>
                      <a:pPr algn="ctr">
                        <a:buNone/>
                      </a:pPr>
                      <a:endParaRPr lang="en-US" altLang="zh-CN" sz="1600"/>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a:p>
                  </a:txBody>
                  <a:tcPr anchor="ctr"/>
                </a:tc>
                <a:extLst>
                  <a:ext uri="{0D108BD9-81ED-4DB2-BD59-A6C34878D82A}">
                    <a16:rowId xmlns:a16="http://schemas.microsoft.com/office/drawing/2014/main" val="10004"/>
                  </a:ext>
                </a:extLst>
              </a:tr>
              <a:tr h="304800">
                <a:tc>
                  <a:txBody>
                    <a:bodyPr/>
                    <a:lstStyle/>
                    <a:p>
                      <a:pPr>
                        <a:buNone/>
                      </a:pPr>
                      <a:r>
                        <a:rPr lang="zh-CN" altLang="en-US" sz="1600">
                          <a:latin typeface="黑体" panose="02010609060101010101" charset="-122"/>
                          <a:ea typeface="黑体" panose="02010609060101010101" charset="-122"/>
                          <a:cs typeface="黑体" panose="02010609060101010101" charset="-122"/>
                        </a:rPr>
                        <a:t>流动负债</a:t>
                      </a:r>
                    </a:p>
                    <a:p>
                      <a:pPr>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其中：预收账款</a:t>
                      </a:r>
                    </a:p>
                  </a:txBody>
                  <a:tcP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t>○</a:t>
                      </a:r>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a:p>
                  </a:txBody>
                  <a:tcPr anchor="ctr"/>
                </a:tc>
                <a:tc>
                  <a:txBody>
                    <a:bodyPr/>
                    <a:lstStyle/>
                    <a:p>
                      <a:pPr algn="ctr">
                        <a:buNone/>
                      </a:pPr>
                      <a:r>
                        <a:rPr lang="en-US" altLang="zh-CN" sz="1600">
                          <a:sym typeface="+mn-ea"/>
                        </a:rPr>
                        <a:t>○</a:t>
                      </a:r>
                      <a:endParaRPr lang="en-US" altLang="zh-CN" sz="1600" b="1"/>
                    </a:p>
                  </a:txBody>
                  <a:tcPr anchor="ctr"/>
                </a:tc>
                <a:extLst>
                  <a:ext uri="{0D108BD9-81ED-4DB2-BD59-A6C34878D82A}">
                    <a16:rowId xmlns:a16="http://schemas.microsoft.com/office/drawing/2014/main" val="10005"/>
                  </a:ext>
                </a:extLst>
              </a:tr>
              <a:tr h="304800">
                <a:tc>
                  <a:txBody>
                    <a:bodyPr/>
                    <a:lstStyle/>
                    <a:p>
                      <a:pPr>
                        <a:buNone/>
                      </a:pPr>
                      <a:r>
                        <a:rPr lang="zh-CN" altLang="en-US" sz="1600">
                          <a:latin typeface="黑体" panose="02010609060101010101" charset="-122"/>
                          <a:ea typeface="黑体" panose="02010609060101010101" charset="-122"/>
                        </a:rPr>
                        <a:t>租赁负债</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extLst>
                  <a:ext uri="{0D108BD9-81ED-4DB2-BD59-A6C34878D82A}">
                    <a16:rowId xmlns:a16="http://schemas.microsoft.com/office/drawing/2014/main" val="10006"/>
                  </a:ext>
                </a:extLst>
              </a:tr>
              <a:tr h="304800">
                <a:tc>
                  <a:txBody>
                    <a:bodyPr/>
                    <a:lstStyle/>
                    <a:p>
                      <a:pPr>
                        <a:buNone/>
                      </a:pPr>
                      <a:r>
                        <a:rPr lang="zh-CN" altLang="en-US" sz="1600">
                          <a:latin typeface="黑体" panose="02010609060101010101" charset="-122"/>
                          <a:ea typeface="黑体" panose="02010609060101010101" charset="-122"/>
                        </a:rPr>
                        <a:t>长期应付款</a:t>
                      </a:r>
                    </a:p>
                  </a:txBody>
                  <a:tcP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a:t>○</a:t>
                      </a:r>
                    </a:p>
                  </a:txBody>
                  <a:tcPr anchor="ctr"/>
                </a:tc>
                <a:tc>
                  <a:txBody>
                    <a:bodyPr/>
                    <a:lstStyle/>
                    <a:p>
                      <a:pPr algn="ctr">
                        <a:buNone/>
                      </a:pPr>
                      <a:r>
                        <a:rPr lang="en-US" altLang="zh-CN" sz="1600" dirty="0"/>
                        <a:t>○</a:t>
                      </a:r>
                    </a:p>
                  </a:txBody>
                  <a:tcPr anchor="ctr"/>
                </a:tc>
                <a:extLst>
                  <a:ext uri="{0D108BD9-81ED-4DB2-BD59-A6C34878D82A}">
                    <a16:rowId xmlns:a16="http://schemas.microsoft.com/office/drawing/2014/main" val="10007"/>
                  </a:ext>
                </a:extLst>
              </a:tr>
            </a:tbl>
          </a:graphicData>
        </a:graphic>
      </p:graphicFrame>
      <p:grpSp>
        <p:nvGrpSpPr>
          <p:cNvPr id="2" name="组合 1"/>
          <p:cNvGrpSpPr/>
          <p:nvPr/>
        </p:nvGrpSpPr>
        <p:grpSpPr>
          <a:xfrm>
            <a:off x="726123" y="1437125"/>
            <a:ext cx="2438400" cy="692150"/>
            <a:chOff x="726123" y="1006475"/>
            <a:chExt cx="2438400" cy="692150"/>
          </a:xfrm>
        </p:grpSpPr>
        <p:sp>
          <p:nvSpPr>
            <p:cNvPr id="4"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783431" y="112172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a:t>
              </a:r>
              <a:r>
                <a:rPr lang="zh-CN" altLang="en-US" sz="2400" b="1" dirty="0">
                  <a:solidFill>
                    <a:schemeClr val="bg1"/>
                  </a:solidFill>
                  <a:sym typeface="+mn-ea"/>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sp>
        <p:nvSpPr>
          <p:cNvPr id="6" name="文本框 5"/>
          <p:cNvSpPr txBox="1"/>
          <p:nvPr/>
        </p:nvSpPr>
        <p:spPr>
          <a:xfrm>
            <a:off x="714375" y="822469"/>
            <a:ext cx="6437999"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与一套表</a:t>
            </a:r>
            <a:r>
              <a:rPr lang="en-US" altLang="zh-CN" sz="2800" dirty="0">
                <a:solidFill>
                  <a:srgbClr val="336699"/>
                </a:solidFill>
                <a:latin typeface="微软雅黑" panose="020B0503020204020204" pitchFamily="34" charset="-122"/>
                <a:sym typeface="+mn-ea"/>
              </a:rPr>
              <a:t>2022</a:t>
            </a:r>
            <a:r>
              <a:rPr lang="zh-CN" altLang="en-US" sz="2800" dirty="0">
                <a:solidFill>
                  <a:srgbClr val="336699"/>
                </a:solidFill>
                <a:latin typeface="微软雅黑" panose="020B0503020204020204" pitchFamily="34" charset="-122"/>
                <a:sym typeface="+mn-ea"/>
              </a:rPr>
              <a:t>年统计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年报相比</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6123" y="1006475"/>
            <a:ext cx="3521412"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801705" y="1121728"/>
            <a:ext cx="3262432" cy="461665"/>
          </a:xfrm>
          <a:prstGeom prst="rect">
            <a:avLst/>
          </a:prstGeom>
          <a:noFill/>
          <a:ln w="9525">
            <a:noFill/>
          </a:ln>
        </p:spPr>
        <p:txBody>
          <a:bodyPr wrap="none" anchor="t" anchorCtr="0">
            <a:spAutoFit/>
          </a:bodyPr>
          <a:lstStyle/>
          <a:p>
            <a:pPr algn="ctr"/>
            <a:r>
              <a:rPr lang="zh-CN" altLang="zh-CN" sz="2400" b="1" noProof="1">
                <a:solidFill>
                  <a:schemeClr val="bg1"/>
                </a:solidFill>
                <a:sym typeface="+mn-ea"/>
              </a:rPr>
              <a:t>期末资产负债指标个数</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801705" y="2436812"/>
          <a:ext cx="11176000" cy="2011680"/>
        </p:xfrm>
        <a:graphic>
          <a:graphicData uri="http://schemas.openxmlformats.org/drawingml/2006/table">
            <a:tbl>
              <a:tblPr firstRow="1" bandRow="1">
                <a:tableStyleId>{68D230F3-CF80-4859-8CE7-A43EE81993B5}</a:tableStyleId>
              </a:tblPr>
              <a:tblGrid>
                <a:gridCol w="3215389">
                  <a:extLst>
                    <a:ext uri="{9D8B030D-6E8A-4147-A177-3AD203B41FA5}">
                      <a16:colId xmlns:a16="http://schemas.microsoft.com/office/drawing/2014/main" val="20000"/>
                    </a:ext>
                  </a:extLst>
                </a:gridCol>
                <a:gridCol w="1387421">
                  <a:extLst>
                    <a:ext uri="{9D8B030D-6E8A-4147-A177-3AD203B41FA5}">
                      <a16:colId xmlns:a16="http://schemas.microsoft.com/office/drawing/2014/main" val="20001"/>
                    </a:ext>
                  </a:extLst>
                </a:gridCol>
                <a:gridCol w="1315556">
                  <a:extLst>
                    <a:ext uri="{9D8B030D-6E8A-4147-A177-3AD203B41FA5}">
                      <a16:colId xmlns:a16="http://schemas.microsoft.com/office/drawing/2014/main" val="20002"/>
                    </a:ext>
                  </a:extLst>
                </a:gridCol>
                <a:gridCol w="1704913">
                  <a:extLst>
                    <a:ext uri="{9D8B030D-6E8A-4147-A177-3AD203B41FA5}">
                      <a16:colId xmlns:a16="http://schemas.microsoft.com/office/drawing/2014/main" val="20003"/>
                    </a:ext>
                  </a:extLst>
                </a:gridCol>
                <a:gridCol w="1675417">
                  <a:extLst>
                    <a:ext uri="{9D8B030D-6E8A-4147-A177-3AD203B41FA5}">
                      <a16:colId xmlns:a16="http://schemas.microsoft.com/office/drawing/2014/main" val="20004"/>
                    </a:ext>
                  </a:extLst>
                </a:gridCol>
                <a:gridCol w="1877304">
                  <a:extLst>
                    <a:ext uri="{9D8B030D-6E8A-4147-A177-3AD203B41FA5}">
                      <a16:colId xmlns:a16="http://schemas.microsoft.com/office/drawing/2014/main" val="20005"/>
                    </a:ext>
                  </a:extLst>
                </a:gridCol>
              </a:tblGrid>
              <a:tr h="335280">
                <a:tc>
                  <a:txBody>
                    <a:bodyPr/>
                    <a:lstStyle/>
                    <a:p>
                      <a:pPr>
                        <a:buNone/>
                      </a:pPr>
                      <a:endParaRPr lang="zh-CN" altLang="en-US" sz="2400" dirty="0"/>
                    </a:p>
                  </a:txBody>
                  <a:tcPr/>
                </a:tc>
                <a:tc>
                  <a:txBody>
                    <a:bodyPr/>
                    <a:lstStyle/>
                    <a:p>
                      <a:pPr algn="ctr">
                        <a:buNone/>
                      </a:pPr>
                      <a:r>
                        <a:rPr lang="zh-CN" altLang="en-US" sz="2400" dirty="0">
                          <a:solidFill>
                            <a:srgbClr val="5E80B0"/>
                          </a:solidFill>
                          <a:latin typeface="黑体" panose="02010609060101010101" charset="-122"/>
                          <a:ea typeface="黑体" panose="02010609060101010101" charset="-122"/>
                        </a:rPr>
                        <a:t>工业</a:t>
                      </a:r>
                    </a:p>
                  </a:txBody>
                  <a:tcPr anchor="ctr"/>
                </a:tc>
                <a:tc>
                  <a:txBody>
                    <a:bodyPr/>
                    <a:lstStyle/>
                    <a:p>
                      <a:pPr algn="ctr">
                        <a:buNone/>
                      </a:pPr>
                      <a:r>
                        <a:rPr lang="zh-CN" altLang="en-US" sz="2400" dirty="0">
                          <a:solidFill>
                            <a:srgbClr val="5E80B0"/>
                          </a:solidFill>
                          <a:latin typeface="黑体" panose="02010609060101010101" charset="-122"/>
                          <a:ea typeface="黑体" panose="02010609060101010101" charset="-122"/>
                        </a:rPr>
                        <a:t>建筑业</a:t>
                      </a:r>
                    </a:p>
                  </a:txBody>
                  <a:tcPr anchor="ctr"/>
                </a:tc>
                <a:tc>
                  <a:txBody>
                    <a:bodyPr/>
                    <a:lstStyle/>
                    <a:p>
                      <a:pPr algn="ctr">
                        <a:buNone/>
                      </a:pPr>
                      <a:r>
                        <a:rPr lang="zh-CN" altLang="en-US" sz="2400" dirty="0">
                          <a:solidFill>
                            <a:srgbClr val="5E80B0"/>
                          </a:solidFill>
                          <a:latin typeface="黑体" panose="02010609060101010101" charset="-122"/>
                          <a:ea typeface="黑体" panose="02010609060101010101" charset="-122"/>
                        </a:rPr>
                        <a:t>批零住餐</a:t>
                      </a:r>
                    </a:p>
                  </a:txBody>
                  <a:tcPr anchor="ctr"/>
                </a:tc>
                <a:tc>
                  <a:txBody>
                    <a:bodyPr/>
                    <a:lstStyle/>
                    <a:p>
                      <a:pPr algn="ctr">
                        <a:buNone/>
                      </a:pPr>
                      <a:r>
                        <a:rPr lang="zh-CN" altLang="en-US" sz="2400" dirty="0">
                          <a:solidFill>
                            <a:srgbClr val="5E80B0"/>
                          </a:solidFill>
                          <a:latin typeface="黑体" panose="02010609060101010101" charset="-122"/>
                          <a:ea typeface="黑体" panose="02010609060101010101" charset="-122"/>
                        </a:rPr>
                        <a:t>房地产</a:t>
                      </a:r>
                    </a:p>
                  </a:txBody>
                  <a:tcPr anchor="ctr"/>
                </a:tc>
                <a:tc>
                  <a:txBody>
                    <a:bodyPr/>
                    <a:lstStyle/>
                    <a:p>
                      <a:pPr algn="ctr">
                        <a:buNone/>
                      </a:pPr>
                      <a:r>
                        <a:rPr lang="zh-CN" altLang="en-US" sz="2400" dirty="0">
                          <a:solidFill>
                            <a:srgbClr val="5E80B0"/>
                          </a:solidFill>
                          <a:latin typeface="黑体" panose="02010609060101010101" charset="-122"/>
                          <a:ea typeface="黑体" panose="02010609060101010101" charset="-122"/>
                        </a:rPr>
                        <a:t>规上服务业</a:t>
                      </a:r>
                    </a:p>
                  </a:txBody>
                  <a:tcPr anchor="ctr"/>
                </a:tc>
                <a:extLst>
                  <a:ext uri="{0D108BD9-81ED-4DB2-BD59-A6C34878D82A}">
                    <a16:rowId xmlns:a16="http://schemas.microsoft.com/office/drawing/2014/main" val="10000"/>
                  </a:ext>
                </a:extLst>
              </a:tr>
              <a:tr h="304800">
                <a:tc>
                  <a:txBody>
                    <a:bodyPr/>
                    <a:lstStyle/>
                    <a:p>
                      <a:pPr>
                        <a:buNone/>
                      </a:pPr>
                      <a:r>
                        <a:rPr lang="zh-CN" sz="2800">
                          <a:latin typeface="黑体" panose="02010609060101010101" charset="-122"/>
                          <a:ea typeface="黑体" panose="02010609060101010101" charset="-122"/>
                          <a:sym typeface="+mn-ea"/>
                        </a:rPr>
                        <a:t>五经普综合试点</a:t>
                      </a:r>
                    </a:p>
                  </a:txBody>
                  <a:tcPr/>
                </a:tc>
                <a:tc>
                  <a:txBody>
                    <a:bodyPr/>
                    <a:lstStyle/>
                    <a:p>
                      <a:pPr algn="ctr">
                        <a:buNone/>
                      </a:pPr>
                      <a:r>
                        <a:rPr lang="en-US" altLang="zh-CN" sz="2800">
                          <a:sym typeface="+mn-ea"/>
                        </a:rPr>
                        <a:t>40</a:t>
                      </a:r>
                      <a:endParaRPr lang="zh-CN" sz="2800"/>
                    </a:p>
                  </a:txBody>
                  <a:tcPr anchor="ctr"/>
                </a:tc>
                <a:tc>
                  <a:txBody>
                    <a:bodyPr/>
                    <a:lstStyle/>
                    <a:p>
                      <a:pPr algn="ctr">
                        <a:buNone/>
                      </a:pPr>
                      <a:r>
                        <a:rPr lang="en-US" altLang="zh-CN" sz="2800"/>
                        <a:t>36</a:t>
                      </a:r>
                    </a:p>
                  </a:txBody>
                  <a:tcPr anchor="ctr"/>
                </a:tc>
                <a:tc>
                  <a:txBody>
                    <a:bodyPr/>
                    <a:lstStyle/>
                    <a:p>
                      <a:pPr algn="ctr">
                        <a:buNone/>
                      </a:pPr>
                      <a:r>
                        <a:rPr lang="en-US" altLang="zh-CN" sz="2800"/>
                        <a:t>34</a:t>
                      </a:r>
                    </a:p>
                  </a:txBody>
                  <a:tcPr anchor="ctr"/>
                </a:tc>
                <a:tc>
                  <a:txBody>
                    <a:bodyPr/>
                    <a:lstStyle/>
                    <a:p>
                      <a:pPr algn="ctr">
                        <a:buNone/>
                      </a:pPr>
                      <a:r>
                        <a:rPr lang="en-US" altLang="zh-CN" sz="2800">
                          <a:sym typeface="+mn-ea"/>
                        </a:rPr>
                        <a:t>33</a:t>
                      </a:r>
                    </a:p>
                  </a:txBody>
                  <a:tcPr anchor="ctr"/>
                </a:tc>
                <a:tc>
                  <a:txBody>
                    <a:bodyPr/>
                    <a:lstStyle/>
                    <a:p>
                      <a:pPr algn="ctr">
                        <a:buNone/>
                      </a:pPr>
                      <a:r>
                        <a:rPr lang="en-US" altLang="zh-CN" sz="2800">
                          <a:sym typeface="+mn-ea"/>
                        </a:rPr>
                        <a:t>31</a:t>
                      </a:r>
                    </a:p>
                  </a:txBody>
                  <a:tcPr anchor="ctr"/>
                </a:tc>
                <a:extLst>
                  <a:ext uri="{0D108BD9-81ED-4DB2-BD59-A6C34878D82A}">
                    <a16:rowId xmlns:a16="http://schemas.microsoft.com/office/drawing/2014/main" val="10001"/>
                  </a:ext>
                </a:extLst>
              </a:tr>
              <a:tr h="304800">
                <a:tc>
                  <a:txBody>
                    <a:bodyPr/>
                    <a:lstStyle/>
                    <a:p>
                      <a:pPr>
                        <a:buNone/>
                      </a:pPr>
                      <a:r>
                        <a:rPr lang="en-US" altLang="zh-CN" sz="2800">
                          <a:latin typeface="黑体" panose="02010609060101010101" charset="-122"/>
                          <a:ea typeface="黑体" panose="02010609060101010101" charset="-122"/>
                          <a:cs typeface="黑体" panose="02010609060101010101" charset="-122"/>
                        </a:rPr>
                        <a:t>2022</a:t>
                      </a:r>
                      <a:r>
                        <a:rPr lang="zh-CN" altLang="en-US" sz="2800">
                          <a:latin typeface="黑体" panose="02010609060101010101" charset="-122"/>
                          <a:ea typeface="黑体" panose="02010609060101010101" charset="-122"/>
                          <a:cs typeface="黑体" panose="02010609060101010101" charset="-122"/>
                        </a:rPr>
                        <a:t>年统计年报</a:t>
                      </a:r>
                    </a:p>
                  </a:txBody>
                  <a:tcPr/>
                </a:tc>
                <a:tc>
                  <a:txBody>
                    <a:bodyPr/>
                    <a:lstStyle/>
                    <a:p>
                      <a:pPr algn="ctr">
                        <a:buNone/>
                      </a:pPr>
                      <a:r>
                        <a:rPr lang="en-US" altLang="zh-CN" sz="2800">
                          <a:sym typeface="+mn-ea"/>
                        </a:rPr>
                        <a:t>26</a:t>
                      </a:r>
                    </a:p>
                  </a:txBody>
                  <a:tcPr anchor="ctr"/>
                </a:tc>
                <a:tc>
                  <a:txBody>
                    <a:bodyPr/>
                    <a:lstStyle/>
                    <a:p>
                      <a:pPr algn="ctr">
                        <a:buNone/>
                      </a:pPr>
                      <a:r>
                        <a:rPr lang="en-US" altLang="zh-CN" sz="2800"/>
                        <a:t>15</a:t>
                      </a:r>
                    </a:p>
                  </a:txBody>
                  <a:tcPr anchor="ctr"/>
                </a:tc>
                <a:tc>
                  <a:txBody>
                    <a:bodyPr/>
                    <a:lstStyle/>
                    <a:p>
                      <a:pPr algn="ctr">
                        <a:buNone/>
                      </a:pPr>
                      <a:r>
                        <a:rPr lang="en-US" altLang="zh-CN" sz="2800">
                          <a:sym typeface="+mn-ea"/>
                        </a:rPr>
                        <a:t>19</a:t>
                      </a:r>
                    </a:p>
                  </a:txBody>
                  <a:tcPr anchor="ctr"/>
                </a:tc>
                <a:tc>
                  <a:txBody>
                    <a:bodyPr/>
                    <a:lstStyle/>
                    <a:p>
                      <a:pPr algn="ctr">
                        <a:buNone/>
                      </a:pPr>
                      <a:r>
                        <a:rPr lang="en-US" altLang="zh-CN" sz="2800">
                          <a:sym typeface="+mn-ea"/>
                        </a:rPr>
                        <a:t>17</a:t>
                      </a:r>
                    </a:p>
                  </a:txBody>
                  <a:tcPr anchor="ctr"/>
                </a:tc>
                <a:tc>
                  <a:txBody>
                    <a:bodyPr/>
                    <a:lstStyle/>
                    <a:p>
                      <a:pPr algn="ctr">
                        <a:buNone/>
                      </a:pPr>
                      <a:r>
                        <a:rPr lang="en-US" altLang="zh-CN" sz="2800">
                          <a:sym typeface="+mn-ea"/>
                        </a:rPr>
                        <a:t>15</a:t>
                      </a:r>
                      <a:endParaRPr lang="en-US" altLang="zh-CN" sz="2800" b="1">
                        <a:sym typeface="+mn-ea"/>
                      </a:endParaRPr>
                    </a:p>
                  </a:txBody>
                  <a:tcPr anchor="ctr"/>
                </a:tc>
                <a:extLst>
                  <a:ext uri="{0D108BD9-81ED-4DB2-BD59-A6C34878D82A}">
                    <a16:rowId xmlns:a16="http://schemas.microsoft.com/office/drawing/2014/main" val="10002"/>
                  </a:ext>
                </a:extLst>
              </a:tr>
              <a:tr h="304800">
                <a:tc>
                  <a:txBody>
                    <a:bodyPr/>
                    <a:lstStyle/>
                    <a:p>
                      <a:pPr>
                        <a:buNone/>
                      </a:pPr>
                      <a:r>
                        <a:rPr lang="zh-CN" altLang="en-US" sz="2800">
                          <a:latin typeface="黑体" panose="02010609060101010101" charset="-122"/>
                          <a:ea typeface="黑体" panose="02010609060101010101" charset="-122"/>
                        </a:rPr>
                        <a:t>四经普</a:t>
                      </a:r>
                    </a:p>
                  </a:txBody>
                  <a:tcPr/>
                </a:tc>
                <a:tc>
                  <a:txBody>
                    <a:bodyPr/>
                    <a:lstStyle/>
                    <a:p>
                      <a:pPr algn="ctr">
                        <a:buNone/>
                      </a:pPr>
                      <a:r>
                        <a:rPr lang="en-US" altLang="zh-CN" sz="2800"/>
                        <a:t>37</a:t>
                      </a:r>
                    </a:p>
                  </a:txBody>
                  <a:tcPr anchor="ctr"/>
                </a:tc>
                <a:tc>
                  <a:txBody>
                    <a:bodyPr/>
                    <a:lstStyle/>
                    <a:p>
                      <a:pPr algn="ctr">
                        <a:buNone/>
                      </a:pPr>
                      <a:r>
                        <a:rPr lang="en-US" altLang="zh-CN" sz="2800"/>
                        <a:t>34</a:t>
                      </a:r>
                    </a:p>
                  </a:txBody>
                  <a:tcPr anchor="ctr"/>
                </a:tc>
                <a:tc>
                  <a:txBody>
                    <a:bodyPr/>
                    <a:lstStyle/>
                    <a:p>
                      <a:pPr algn="ctr">
                        <a:buNone/>
                      </a:pPr>
                      <a:r>
                        <a:rPr lang="en-US" altLang="zh-CN" sz="2800"/>
                        <a:t>35</a:t>
                      </a:r>
                    </a:p>
                  </a:txBody>
                  <a:tcPr anchor="ctr"/>
                </a:tc>
                <a:tc>
                  <a:txBody>
                    <a:bodyPr/>
                    <a:lstStyle/>
                    <a:p>
                      <a:pPr algn="ctr">
                        <a:buNone/>
                      </a:pPr>
                      <a:r>
                        <a:rPr lang="en-US" altLang="zh-CN" sz="2800"/>
                        <a:t>33</a:t>
                      </a:r>
                    </a:p>
                  </a:txBody>
                  <a:tcPr anchor="ctr"/>
                </a:tc>
                <a:tc>
                  <a:txBody>
                    <a:bodyPr/>
                    <a:lstStyle/>
                    <a:p>
                      <a:pPr algn="ctr">
                        <a:buNone/>
                      </a:pPr>
                      <a:r>
                        <a:rPr lang="en-US" altLang="zh-CN" sz="2800" dirty="0"/>
                        <a:t>30</a:t>
                      </a:r>
                    </a:p>
                  </a:txBody>
                  <a:tcPr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17158" y="8032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9901" y="918528"/>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a:t>
            </a:r>
            <a:r>
              <a:rPr lang="zh-CN" sz="2400" b="1" dirty="0">
                <a:solidFill>
                  <a:schemeClr val="bg1"/>
                </a:solidFill>
                <a:latin typeface="Arial" panose="020B0604020202020204" pitchFamily="34" charset="0"/>
                <a:ea typeface="微软雅黑" panose="020B0503020204020204" pitchFamily="34" charset="-122"/>
              </a:rPr>
              <a:t>表</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2962910" y="802640"/>
          <a:ext cx="8870950" cy="5908040"/>
        </p:xfrm>
        <a:graphic>
          <a:graphicData uri="http://schemas.openxmlformats.org/drawingml/2006/table">
            <a:tbl>
              <a:tblPr firstRow="1" bandRow="1">
                <a:tableStyleId>{68D230F3-CF80-4859-8CE7-A43EE81993B5}</a:tableStyleId>
              </a:tblPr>
              <a:tblGrid>
                <a:gridCol w="1870710">
                  <a:extLst>
                    <a:ext uri="{9D8B030D-6E8A-4147-A177-3AD203B41FA5}">
                      <a16:colId xmlns:a16="http://schemas.microsoft.com/office/drawing/2014/main" val="20000"/>
                    </a:ext>
                  </a:extLst>
                </a:gridCol>
                <a:gridCol w="1024255">
                  <a:extLst>
                    <a:ext uri="{9D8B030D-6E8A-4147-A177-3AD203B41FA5}">
                      <a16:colId xmlns:a16="http://schemas.microsoft.com/office/drawing/2014/main" val="20001"/>
                    </a:ext>
                  </a:extLst>
                </a:gridCol>
                <a:gridCol w="1316990">
                  <a:extLst>
                    <a:ext uri="{9D8B030D-6E8A-4147-A177-3AD203B41FA5}">
                      <a16:colId xmlns:a16="http://schemas.microsoft.com/office/drawing/2014/main" val="20002"/>
                    </a:ext>
                  </a:extLst>
                </a:gridCol>
                <a:gridCol w="2239645">
                  <a:extLst>
                    <a:ext uri="{9D8B030D-6E8A-4147-A177-3AD203B41FA5}">
                      <a16:colId xmlns:a16="http://schemas.microsoft.com/office/drawing/2014/main" val="20003"/>
                    </a:ext>
                  </a:extLst>
                </a:gridCol>
                <a:gridCol w="1209675">
                  <a:extLst>
                    <a:ext uri="{9D8B030D-6E8A-4147-A177-3AD203B41FA5}">
                      <a16:colId xmlns:a16="http://schemas.microsoft.com/office/drawing/2014/main" val="20004"/>
                    </a:ext>
                  </a:extLst>
                </a:gridCol>
                <a:gridCol w="1209675">
                  <a:extLst>
                    <a:ext uri="{9D8B030D-6E8A-4147-A177-3AD203B41FA5}">
                      <a16:colId xmlns:a16="http://schemas.microsoft.com/office/drawing/2014/main" val="20005"/>
                    </a:ext>
                  </a:extLst>
                </a:gridCol>
              </a:tblGrid>
              <a:tr h="545465">
                <a:tc>
                  <a:txBody>
                    <a:bodyPr/>
                    <a:lstStyle/>
                    <a:p>
                      <a:pPr algn="ctr">
                        <a:buNone/>
                      </a:pPr>
                      <a:r>
                        <a:rPr lang="zh-CN" altLang="en-US" sz="1400">
                          <a:latin typeface="黑体" panose="02010609060101010101" charset="-122"/>
                          <a:ea typeface="黑体" panose="02010609060101010101" charset="-122"/>
                        </a:rPr>
                        <a:t>资产</a:t>
                      </a:r>
                    </a:p>
                  </a:txBody>
                  <a:tcPr anchor="ctr"/>
                </a:tc>
                <a:tc>
                  <a:txBody>
                    <a:bodyPr/>
                    <a:lstStyle/>
                    <a:p>
                      <a:pPr algn="ctr">
                        <a:buNone/>
                      </a:pPr>
                      <a:r>
                        <a:rPr lang="zh-CN" altLang="en-US" sz="1400">
                          <a:latin typeface="黑体" panose="02010609060101010101" charset="-122"/>
                          <a:ea typeface="黑体" panose="02010609060101010101" charset="-122"/>
                        </a:rPr>
                        <a:t>期末</a:t>
                      </a:r>
                    </a:p>
                    <a:p>
                      <a:pPr algn="ctr">
                        <a:buNone/>
                      </a:pPr>
                      <a:r>
                        <a:rPr lang="zh-CN" altLang="en-US" sz="1400">
                          <a:latin typeface="黑体" panose="02010609060101010101" charset="-122"/>
                          <a:ea typeface="黑体" panose="02010609060101010101" charset="-122"/>
                        </a:rPr>
                        <a:t>余额</a:t>
                      </a:r>
                    </a:p>
                  </a:txBody>
                  <a:tcPr anchor="ctr"/>
                </a:tc>
                <a:tc>
                  <a:txBody>
                    <a:bodyPr/>
                    <a:lstStyle/>
                    <a:p>
                      <a:pPr algn="ctr">
                        <a:buNone/>
                      </a:pPr>
                      <a:r>
                        <a:rPr lang="zh-CN" altLang="en-US" sz="1400">
                          <a:latin typeface="黑体" panose="02010609060101010101" charset="-122"/>
                          <a:ea typeface="黑体" panose="02010609060101010101" charset="-122"/>
                        </a:rPr>
                        <a:t>上年年末</a:t>
                      </a:r>
                    </a:p>
                    <a:p>
                      <a:pPr algn="ctr">
                        <a:buNone/>
                      </a:pPr>
                      <a:r>
                        <a:rPr lang="zh-CN" altLang="en-US" sz="1400">
                          <a:latin typeface="黑体" panose="02010609060101010101" charset="-122"/>
                          <a:ea typeface="黑体" panose="02010609060101010101" charset="-122"/>
                        </a:rPr>
                        <a:t>余额</a:t>
                      </a:r>
                    </a:p>
                  </a:txBody>
                  <a:tcPr anchor="ctr"/>
                </a:tc>
                <a:tc>
                  <a:txBody>
                    <a:bodyPr/>
                    <a:lstStyle/>
                    <a:p>
                      <a:pPr algn="ctr">
                        <a:buNone/>
                      </a:pPr>
                      <a:r>
                        <a:rPr lang="zh-CN" altLang="en-US" sz="1400">
                          <a:latin typeface="黑体" panose="02010609060101010101" charset="-122"/>
                          <a:ea typeface="黑体" panose="02010609060101010101" charset="-122"/>
                        </a:rPr>
                        <a:t>负债和所有权权益</a:t>
                      </a:r>
                    </a:p>
                    <a:p>
                      <a:pPr algn="ctr">
                        <a:buNone/>
                      </a:pPr>
                      <a:r>
                        <a:rPr lang="zh-CN" altLang="en-US" sz="1400">
                          <a:latin typeface="黑体" panose="02010609060101010101" charset="-122"/>
                          <a:ea typeface="黑体" panose="02010609060101010101" charset="-122"/>
                        </a:rPr>
                        <a:t>（或</a:t>
                      </a:r>
                      <a:r>
                        <a:rPr lang="zh-CN" altLang="en-US" sz="1400">
                          <a:latin typeface="黑体" panose="02010609060101010101" charset="-122"/>
                          <a:ea typeface="黑体" panose="02010609060101010101" charset="-122"/>
                          <a:sym typeface="+mn-ea"/>
                        </a:rPr>
                        <a:t>股东权益</a:t>
                      </a:r>
                      <a:r>
                        <a:rPr lang="zh-CN" altLang="en-US" sz="1400">
                          <a:latin typeface="黑体" panose="02010609060101010101" charset="-122"/>
                          <a:ea typeface="黑体" panose="02010609060101010101" charset="-122"/>
                        </a:rPr>
                        <a:t>）</a:t>
                      </a:r>
                    </a:p>
                  </a:txBody>
                  <a:tcPr anchor="ctr"/>
                </a:tc>
                <a:tc>
                  <a:txBody>
                    <a:bodyPr/>
                    <a:lstStyle/>
                    <a:p>
                      <a:pPr algn="ctr">
                        <a:buNone/>
                      </a:pPr>
                      <a:r>
                        <a:rPr lang="zh-CN" altLang="en-US" sz="1400">
                          <a:latin typeface="黑体" panose="02010609060101010101" charset="-122"/>
                          <a:ea typeface="黑体" panose="02010609060101010101" charset="-122"/>
                        </a:rPr>
                        <a:t>期末</a:t>
                      </a:r>
                    </a:p>
                    <a:p>
                      <a:pPr algn="ctr">
                        <a:buNone/>
                      </a:pPr>
                      <a:r>
                        <a:rPr lang="zh-CN" altLang="en-US" sz="1400">
                          <a:latin typeface="黑体" panose="02010609060101010101" charset="-122"/>
                          <a:ea typeface="黑体" panose="02010609060101010101" charset="-122"/>
                        </a:rPr>
                        <a:t>余额</a:t>
                      </a:r>
                    </a:p>
                  </a:txBody>
                  <a:tcPr anchor="ctr"/>
                </a:tc>
                <a:tc>
                  <a:txBody>
                    <a:bodyPr/>
                    <a:lstStyle/>
                    <a:p>
                      <a:pPr algn="ctr">
                        <a:buNone/>
                      </a:pPr>
                      <a:r>
                        <a:rPr lang="zh-CN" altLang="en-US" sz="1400">
                          <a:latin typeface="黑体" panose="02010609060101010101" charset="-122"/>
                          <a:ea typeface="黑体" panose="02010609060101010101" charset="-122"/>
                        </a:rPr>
                        <a:t>上年年末</a:t>
                      </a:r>
                    </a:p>
                    <a:p>
                      <a:pPr algn="ctr">
                        <a:buNone/>
                      </a:pPr>
                      <a:r>
                        <a:rPr lang="zh-CN" altLang="en-US" sz="1400">
                          <a:latin typeface="黑体" panose="02010609060101010101" charset="-122"/>
                          <a:ea typeface="黑体" panose="02010609060101010101" charset="-122"/>
                        </a:rPr>
                        <a:t>余额</a:t>
                      </a:r>
                    </a:p>
                  </a:txBody>
                  <a:tcPr anchor="ctr"/>
                </a:tc>
                <a:extLst>
                  <a:ext uri="{0D108BD9-81ED-4DB2-BD59-A6C34878D82A}">
                    <a16:rowId xmlns:a16="http://schemas.microsoft.com/office/drawing/2014/main" val="10000"/>
                  </a:ext>
                </a:extLst>
              </a:tr>
              <a:tr h="314960">
                <a:tc>
                  <a:txBody>
                    <a:bodyPr/>
                    <a:lstStyle/>
                    <a:p>
                      <a:pPr>
                        <a:buNone/>
                      </a:pPr>
                      <a:r>
                        <a:rPr lang="zh-CN" altLang="en-US" sz="1400">
                          <a:latin typeface="黑体" panose="02010609060101010101" charset="-122"/>
                          <a:ea typeface="黑体" panose="02010609060101010101" charset="-122"/>
                        </a:rPr>
                        <a:t>流动资产：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流动负债：</a:t>
                      </a: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1"/>
                  </a:ext>
                </a:extLst>
              </a:tr>
              <a:tr h="315595">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2"/>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预付账款</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应付账款</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3"/>
                  </a:ext>
                </a:extLst>
              </a:tr>
              <a:tr h="314960">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预收</a:t>
                      </a:r>
                      <a:r>
                        <a:rPr lang="zh-CN" altLang="en-US" sz="1400">
                          <a:latin typeface="黑体" panose="02010609060101010101" charset="-122"/>
                          <a:ea typeface="黑体" panose="02010609060101010101" charset="-122"/>
                          <a:sym typeface="+mn-ea"/>
                        </a:rPr>
                        <a:t>款项</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4"/>
                  </a:ext>
                </a:extLst>
              </a:tr>
              <a:tr h="315595">
                <a:tc>
                  <a:txBody>
                    <a:bodyPr/>
                    <a:lstStyle/>
                    <a:p>
                      <a:pPr>
                        <a:buNone/>
                      </a:pPr>
                      <a:r>
                        <a:rPr lang="zh-CN" altLang="en-US" sz="1400">
                          <a:latin typeface="黑体" panose="02010609060101010101" charset="-122"/>
                          <a:ea typeface="黑体" panose="02010609060101010101" charset="-122"/>
                          <a:sym typeface="+mn-ea"/>
                        </a:rPr>
                        <a:t>非流动资产：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p>
                  </a:txBody>
                  <a:tcPr/>
                </a:tc>
                <a:tc>
                  <a:txBody>
                    <a:bodyPr/>
                    <a:lstStyle/>
                    <a:p>
                      <a:pPr algn="ctr">
                        <a:buNone/>
                      </a:pPr>
                      <a:endParaRPr lang="en-US" altLang="zh-CN" sz="1400" b="1">
                        <a:latin typeface="黑体" panose="02010609060101010101" charset="-122"/>
                        <a:ea typeface="黑体" panose="02010609060101010101" charset="-122"/>
                      </a:endParaRPr>
                    </a:p>
                  </a:txBody>
                  <a:tcPr anchor="ctr"/>
                </a:tc>
                <a:tc>
                  <a:txBody>
                    <a:bodyPr/>
                    <a:lstStyle/>
                    <a:p>
                      <a:pPr algn="ctr">
                        <a:buNone/>
                      </a:pPr>
                      <a:endParaRPr lang="en-US" altLang="zh-CN" sz="1400" b="1">
                        <a:latin typeface="黑体" panose="02010609060101010101" charset="-122"/>
                        <a:ea typeface="黑体" panose="02010609060101010101" charset="-122"/>
                      </a:endParaRPr>
                    </a:p>
                  </a:txBody>
                  <a:tcPr anchor="ctr"/>
                </a:tc>
                <a:extLst>
                  <a:ext uri="{0D108BD9-81ED-4DB2-BD59-A6C34878D82A}">
                    <a16:rowId xmlns:a16="http://schemas.microsoft.com/office/drawing/2014/main" val="10005"/>
                  </a:ext>
                </a:extLst>
              </a:tr>
              <a:tr h="315595">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非流动负债：</a:t>
                      </a: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6"/>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长期应收款</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u="sng">
                        <a:latin typeface="黑体" panose="02010609060101010101" charset="-122"/>
                        <a:ea typeface="黑体" panose="02010609060101010101" charset="-122"/>
                        <a:sym typeface="+mn-ea"/>
                      </a:endParaRP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7"/>
                  </a:ext>
                </a:extLst>
              </a:tr>
              <a:tr h="314960">
                <a:tc>
                  <a:txBody>
                    <a:bodyPr/>
                    <a:lstStyle/>
                    <a:p>
                      <a:pPr>
                        <a:buNone/>
                      </a:pPr>
                      <a:r>
                        <a:rPr lang="zh-CN" altLang="en-US" sz="1400">
                          <a:latin typeface="黑体" panose="02010609060101010101" charset="-122"/>
                          <a:ea typeface="黑体" panose="02010609060101010101" charset="-122"/>
                          <a:cs typeface="黑体" panose="02010609060101010101" charset="-122"/>
                        </a:rPr>
                        <a:t>  长期股权投资</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租赁负债</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8"/>
                  </a:ext>
                </a:extLst>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cs typeface="黑体" panose="02010609060101010101" charset="-122"/>
                          <a:sym typeface="+mn-ea"/>
                        </a:rPr>
                        <a:t>  长期应付款</a:t>
                      </a: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9"/>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投资性房地产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0"/>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固定资产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1"/>
                  </a:ext>
                </a:extLst>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2"/>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使用权资产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3"/>
                  </a:ext>
                </a:extLst>
              </a:tr>
              <a:tr h="315595">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u="sng">
                          <a:latin typeface="黑体" panose="02010609060101010101" charset="-122"/>
                          <a:ea typeface="黑体" panose="02010609060101010101" charset="-122"/>
                          <a:cs typeface="黑体" panose="02010609060101010101" charset="-122"/>
                        </a:rPr>
                        <a:t>无形资产</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4"/>
                  </a:ext>
                </a:extLst>
              </a:tr>
              <a:tr h="315595">
                <a:tc>
                  <a:txBody>
                    <a:bodyPr/>
                    <a:lstStyle/>
                    <a:p>
                      <a:pPr>
                        <a:buNone/>
                      </a:pPr>
                      <a:r>
                        <a:rPr lang="zh-CN" altLang="en-US" sz="1400">
                          <a:latin typeface="黑体" panose="02010609060101010101" charset="-122"/>
                          <a:ea typeface="黑体" panose="02010609060101010101" charset="-122"/>
                        </a:rPr>
                        <a:t>  </a:t>
                      </a:r>
                      <a:r>
                        <a:rPr lang="en-US" altLang="zh-CN" sz="1400">
                          <a:latin typeface="黑体" panose="02010609060101010101" charset="-122"/>
                          <a:ea typeface="黑体" panose="02010609060101010101" charset="-122"/>
                        </a:rPr>
                        <a:t>...</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5"/>
                  </a:ext>
                </a:extLst>
              </a:tr>
              <a:tr h="31496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商誉</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6"/>
                  </a:ext>
                </a:extLst>
              </a:tr>
              <a:tr h="315595">
                <a:tc>
                  <a:txBody>
                    <a:bodyPr/>
                    <a:lstStyle/>
                    <a:p>
                      <a:pPr>
                        <a:buNone/>
                      </a:pPr>
                      <a:r>
                        <a:rPr lang="en-US" altLang="zh-CN" sz="1400">
                          <a:latin typeface="黑体" panose="02010609060101010101" charset="-122"/>
                          <a:ea typeface="黑体" panose="02010609060101010101" charset="-122"/>
                        </a:rPr>
                        <a:t>  ...</a:t>
                      </a:r>
                    </a:p>
                  </a:txBody>
                  <a:tcP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l">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dirty="0">
                        <a:latin typeface="黑体" panose="02010609060101010101" charset="-122"/>
                        <a:ea typeface="黑体" panose="02010609060101010101" charset="-122"/>
                      </a:endParaRPr>
                    </a:p>
                  </a:txBody>
                  <a:tcPr anchor="ctr"/>
                </a:tc>
                <a:extLst>
                  <a:ext uri="{0D108BD9-81ED-4DB2-BD59-A6C34878D82A}">
                    <a16:rowId xmlns:a16="http://schemas.microsoft.com/office/drawing/2014/main" val="10017"/>
                  </a:ext>
                </a:extLst>
              </a:tr>
            </a:tbl>
          </a:graphicData>
        </a:graphic>
      </p:graphicFrame>
      <p:sp>
        <p:nvSpPr>
          <p:cNvPr id="13" name="文本框 12"/>
          <p:cNvSpPr txBox="1"/>
          <p:nvPr/>
        </p:nvSpPr>
        <p:spPr>
          <a:xfrm>
            <a:off x="-112087" y="1684248"/>
            <a:ext cx="2893693" cy="1040285"/>
          </a:xfrm>
          <a:prstGeom prst="rect">
            <a:avLst/>
          </a:prstGeom>
          <a:noFill/>
          <a:ln w="28575" cmpd="sng">
            <a:noFill/>
            <a:prstDash val="solid"/>
          </a:ln>
        </p:spPr>
        <p:txBody>
          <a:bodyPr wrap="square" rtlCol="0">
            <a:spAutoFit/>
          </a:bodyPr>
          <a:lstStyle/>
          <a:p>
            <a:pPr marL="36195" marR="0" algn="ctr"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一般企业</a:t>
            </a:r>
            <a:endParaRPr lang="en-US" altLang="zh-CN"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algn="ctr"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财务报表格式</a:t>
            </a:r>
          </a:p>
        </p:txBody>
      </p:sp>
      <p:sp>
        <p:nvSpPr>
          <p:cNvPr id="14" name="文本框 13"/>
          <p:cNvSpPr txBox="1"/>
          <p:nvPr/>
        </p:nvSpPr>
        <p:spPr>
          <a:xfrm>
            <a:off x="107306" y="2691204"/>
            <a:ext cx="223393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（会企</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01</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表</a:t>
            </a:r>
            <a:r>
              <a:rPr lang="zh-CN" sz="2800" noProof="1">
                <a:solidFill>
                  <a:srgbClr val="336699"/>
                </a:solidFill>
                <a:latin typeface="微软雅黑" panose="020B0503020204020204" pitchFamily="34" charset="-122"/>
                <a:ea typeface="微软雅黑" panose="020B0503020204020204" pitchFamily="34" charset="-122"/>
                <a:cs typeface="+mn-cs"/>
                <a:sym typeface="+mn-ea"/>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840077" cy="4659737"/>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上述新增指标，除其中项外，</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均可根据《</a:t>
            </a:r>
            <a:r>
              <a:rPr lang="zh-CN" altLang="en-US" sz="2800" dirty="0">
                <a:solidFill>
                  <a:schemeClr val="accent5">
                    <a:lumMod val="75000"/>
                  </a:schemeClr>
                </a:solidFill>
                <a:latin typeface="微软雅黑" panose="020B0503020204020204" pitchFamily="34" charset="-122"/>
                <a:sym typeface="+mn-ea"/>
              </a:rPr>
              <a:t>资产负债表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（会企0</a:t>
            </a:r>
            <a:r>
              <a:rPr lang="en-US" altLang="zh-CN" sz="2800" dirty="0">
                <a:solidFill>
                  <a:schemeClr val="accent5">
                    <a:lumMod val="75000"/>
                  </a:schemeClr>
                </a:solidFill>
                <a:latin typeface="微软雅黑" panose="020B0503020204020204" pitchFamily="34" charset="-122"/>
                <a:sym typeface="+mn-ea"/>
              </a:rPr>
              <a:t>1</a:t>
            </a:r>
            <a:r>
              <a:rPr lang="zh-CN" altLang="en-US" sz="2800" dirty="0">
                <a:solidFill>
                  <a:schemeClr val="accent5">
                    <a:lumMod val="75000"/>
                  </a:schemeClr>
                </a:solidFill>
                <a:latin typeface="微软雅黑" panose="020B0503020204020204" pitchFamily="34" charset="-122"/>
                <a:sym typeface="+mn-ea"/>
              </a:rPr>
              <a:t>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固定资产净值、使用权资产原值及其中项，可通过固定资产</a:t>
            </a:r>
            <a:r>
              <a:rPr lang="en-US" altLang="zh-CN" sz="2800" dirty="0">
                <a:solidFill>
                  <a:srgbClr val="336699"/>
                </a:solidFill>
                <a:latin typeface="微软雅黑" panose="020B0503020204020204" pitchFamily="34" charset="-122"/>
                <a:sym typeface="+mn-ea"/>
              </a:rPr>
              <a:t>&amp;</a:t>
            </a:r>
            <a:r>
              <a:rPr lang="zh-CN" altLang="en-US" sz="2800" dirty="0">
                <a:solidFill>
                  <a:srgbClr val="336699"/>
                </a:solidFill>
                <a:latin typeface="微软雅黑" panose="020B0503020204020204" pitchFamily="34" charset="-122"/>
                <a:sym typeface="+mn-ea"/>
              </a:rPr>
              <a:t>使用权资产台账或管理卡片进行填报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累计折旧、本年折旧、无形资产的其中项可通过有关二级科目的期末余额数归并填报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805657" y="1044893"/>
            <a:ext cx="232537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grpSp>
        <p:nvGrpSpPr>
          <p:cNvPr id="21" name="组合 20"/>
          <p:cNvGrpSpPr/>
          <p:nvPr/>
        </p:nvGrpSpPr>
        <p:grpSpPr>
          <a:xfrm>
            <a:off x="7331317" y="108585"/>
            <a:ext cx="4022090" cy="6524625"/>
            <a:chOff x="5921375" y="108585"/>
            <a:chExt cx="4022090" cy="6524625"/>
          </a:xfrm>
        </p:grpSpPr>
        <p:pic>
          <p:nvPicPr>
            <p:cNvPr id="5" name="图片 4"/>
            <p:cNvPicPr>
              <a:picLocks noChangeAspect="1"/>
            </p:cNvPicPr>
            <p:nvPr/>
          </p:nvPicPr>
          <p:blipFill>
            <a:blip r:embed="rId4"/>
            <a:stretch>
              <a:fillRect/>
            </a:stretch>
          </p:blipFill>
          <p:spPr>
            <a:xfrm>
              <a:off x="5921375" y="108585"/>
              <a:ext cx="4022090" cy="5798820"/>
            </a:xfrm>
            <a:prstGeom prst="rect">
              <a:avLst/>
            </a:prstGeom>
          </p:spPr>
        </p:pic>
        <p:pic>
          <p:nvPicPr>
            <p:cNvPr id="6" name="图片 5"/>
            <p:cNvPicPr>
              <a:picLocks noChangeAspect="1"/>
            </p:cNvPicPr>
            <p:nvPr/>
          </p:nvPicPr>
          <p:blipFill>
            <a:blip r:embed="rId5"/>
            <a:stretch>
              <a:fillRect/>
            </a:stretch>
          </p:blipFill>
          <p:spPr>
            <a:xfrm>
              <a:off x="5923915" y="5884545"/>
              <a:ext cx="3989705" cy="748665"/>
            </a:xfrm>
            <a:prstGeom prst="rect">
              <a:avLst/>
            </a:prstGeom>
          </p:spPr>
        </p:pic>
        <p:cxnSp>
          <p:nvCxnSpPr>
            <p:cNvPr id="7" name="直接连接符 6"/>
            <p:cNvCxnSpPr/>
            <p:nvPr/>
          </p:nvCxnSpPr>
          <p:spPr>
            <a:xfrm flipV="1">
              <a:off x="6034405" y="29159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6034405" y="19392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034405" y="347408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056630" y="362013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034405" y="403098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047105" y="41770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009640" y="472376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47105" y="48698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047105" y="515302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098790" y="291084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991475" y="16598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025765" y="18091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991475" y="37414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013700" y="388747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20" name="直接箭头连接符 19"/>
          <p:cNvCxnSpPr/>
          <p:nvPr/>
        </p:nvCxnSpPr>
        <p:spPr>
          <a:xfrm flipV="1">
            <a:off x="7007987" y="2022158"/>
            <a:ext cx="708369" cy="187438"/>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5805" y="957827"/>
            <a:ext cx="3545205" cy="667385"/>
            <a:chOff x="725805" y="1193800"/>
            <a:chExt cx="3545205" cy="667385"/>
          </a:xfrm>
        </p:grpSpPr>
        <p:sp>
          <p:nvSpPr>
            <p:cNvPr id="16" name="圆角矩形 15"/>
            <p:cNvSpPr/>
            <p:nvPr/>
          </p:nvSpPr>
          <p:spPr>
            <a:xfrm>
              <a:off x="725805" y="1193800"/>
              <a:ext cx="3545205" cy="6673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54380" y="1310005"/>
              <a:ext cx="3430270" cy="460375"/>
            </a:xfrm>
            <a:prstGeom prst="rect">
              <a:avLst/>
            </a:prstGeom>
            <a:noFill/>
            <a:ln w="9525">
              <a:noFill/>
            </a:ln>
          </p:spPr>
          <p:txBody>
            <a:bodyPr wrap="square" anchor="t" anchorCtr="0">
              <a:spAutoFit/>
            </a:bodyPr>
            <a:lstStyle/>
            <a:p>
              <a:pPr algn="ctr"/>
              <a:r>
                <a:rPr lang="zh-CN" altLang="en-US" sz="2400" b="1">
                  <a:solidFill>
                    <a:schemeClr val="bg1"/>
                  </a:solidFill>
                  <a:sym typeface="+mn-ea"/>
                </a:rPr>
                <a:t>使用权资产和租赁负债</a:t>
              </a:r>
              <a:endParaRPr lang="zh-CN" altLang="en-US" sz="2400" b="1" dirty="0">
                <a:solidFill>
                  <a:schemeClr val="bg1"/>
                </a:solidFill>
                <a:latin typeface="Arial" panose="020B0604020202020204" pitchFamily="34" charset="0"/>
                <a:ea typeface="微软雅黑" panose="020B0503020204020204" pitchFamily="34" charset="-122"/>
              </a:endParaRP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868218" y="1812999"/>
            <a:ext cx="10649527" cy="457200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根据</a:t>
            </a:r>
            <a:r>
              <a:rPr lang="zh-CN" altLang="en-US" sz="2800" dirty="0">
                <a:solidFill>
                  <a:srgbClr val="336699"/>
                </a:solidFill>
                <a:latin typeface="微软雅黑" panose="020B0503020204020204" pitchFamily="34" charset="-122"/>
                <a:sym typeface="+mn-ea"/>
              </a:rPr>
              <a:t>新租赁准则</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《企业会计准则第21号——租赁》（财会〔2018〕35号），承租人不再区分融资租赁和经营租赁，</a:t>
            </a:r>
            <a:r>
              <a:rPr lang="zh-CN" altLang="en-US" sz="2800" dirty="0">
                <a:solidFill>
                  <a:srgbClr val="336699"/>
                </a:solidFill>
                <a:latin typeface="微软雅黑" panose="020B0503020204020204" pitchFamily="34" charset="-122"/>
                <a:sym typeface="+mn-ea"/>
              </a:rPr>
              <a:t>而是采用统一的会计处理模型，对所有租赁均</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统一记录为使用权资产，同时确认租赁负债</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使用权资产指在新租赁准则下，企业（单位）作为承租人可在租赁期内使用租赁资产的权利。使用权资产项目下，设置房屋和构筑物、机器和设备两个指标</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sym typeface="+mn-ea"/>
              </a:rPr>
              <a:t>租赁负债指新租赁准则下，承租人在租入资产确认使用权资产的同时确认租赁负债，等于按照租赁期开始日尚未支付的租赁付款额的现值。</a:t>
            </a: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5805" y="922431"/>
            <a:ext cx="3545205" cy="667385"/>
            <a:chOff x="725805" y="1193800"/>
            <a:chExt cx="3545205" cy="667385"/>
          </a:xfrm>
        </p:grpSpPr>
        <p:sp>
          <p:nvSpPr>
            <p:cNvPr id="16" name="圆角矩形 15"/>
            <p:cNvSpPr/>
            <p:nvPr/>
          </p:nvSpPr>
          <p:spPr>
            <a:xfrm>
              <a:off x="725805" y="1193800"/>
              <a:ext cx="3545205" cy="6673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54380" y="1310005"/>
              <a:ext cx="3430270" cy="460375"/>
            </a:xfrm>
            <a:prstGeom prst="rect">
              <a:avLst/>
            </a:prstGeom>
            <a:noFill/>
            <a:ln w="9525">
              <a:noFill/>
            </a:ln>
          </p:spPr>
          <p:txBody>
            <a:bodyPr wrap="square" anchor="t" anchorCtr="0">
              <a:spAutoFit/>
            </a:bodyPr>
            <a:lstStyle/>
            <a:p>
              <a:pPr algn="ctr"/>
              <a:r>
                <a:rPr lang="zh-CN" altLang="en-US" sz="2400" b="1" dirty="0">
                  <a:solidFill>
                    <a:schemeClr val="bg1"/>
                  </a:solidFill>
                  <a:sym typeface="+mn-ea"/>
                </a:rPr>
                <a:t>使用权资产和租赁负债</a:t>
              </a:r>
              <a:endParaRPr lang="zh-CN" altLang="en-US" sz="2400" b="1" dirty="0">
                <a:solidFill>
                  <a:schemeClr val="bg1"/>
                </a:solidFill>
                <a:latin typeface="Arial" panose="020B0604020202020204" pitchFamily="34" charset="0"/>
                <a:ea typeface="微软雅黑" panose="020B0503020204020204" pitchFamily="34" charset="-122"/>
              </a:endParaRP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839470" y="1784188"/>
          <a:ext cx="10513695" cy="4668520"/>
        </p:xfrm>
        <a:graphic>
          <a:graphicData uri="http://schemas.openxmlformats.org/drawingml/2006/table">
            <a:tbl>
              <a:tblPr firstRow="1" bandRow="1">
                <a:tableStyleId>{68D230F3-CF80-4859-8CE7-A43EE81993B5}</a:tableStyleId>
              </a:tblPr>
              <a:tblGrid>
                <a:gridCol w="2820670">
                  <a:extLst>
                    <a:ext uri="{9D8B030D-6E8A-4147-A177-3AD203B41FA5}">
                      <a16:colId xmlns:a16="http://schemas.microsoft.com/office/drawing/2014/main" val="20000"/>
                    </a:ext>
                  </a:extLst>
                </a:gridCol>
                <a:gridCol w="7693025">
                  <a:extLst>
                    <a:ext uri="{9D8B030D-6E8A-4147-A177-3AD203B41FA5}">
                      <a16:colId xmlns:a16="http://schemas.microsoft.com/office/drawing/2014/main" val="20001"/>
                    </a:ext>
                  </a:extLst>
                </a:gridCol>
              </a:tblGrid>
              <a:tr h="313055">
                <a:tc>
                  <a:txBody>
                    <a:bodyPr/>
                    <a:lstStyle/>
                    <a:p>
                      <a:pPr algn="ctr">
                        <a:buNone/>
                      </a:pPr>
                      <a:r>
                        <a:rPr lang="zh-CN" altLang="en-US" sz="1600"/>
                        <a:t>指标名称</a:t>
                      </a:r>
                    </a:p>
                  </a:txBody>
                  <a:tcPr/>
                </a:tc>
                <a:tc>
                  <a:txBody>
                    <a:bodyPr/>
                    <a:lstStyle/>
                    <a:p>
                      <a:pPr algn="ctr">
                        <a:buNone/>
                      </a:pPr>
                      <a:r>
                        <a:rPr lang="zh-CN" altLang="en-US" sz="1600">
                          <a:latin typeface="黑体" panose="02010609060101010101" charset="-122"/>
                          <a:ea typeface="黑体" panose="02010609060101010101" charset="-122"/>
                        </a:rPr>
                        <a:t>填报方法</a:t>
                      </a:r>
                    </a:p>
                  </a:txBody>
                  <a:tcPr anchor="ctr"/>
                </a:tc>
                <a:extLst>
                  <a:ext uri="{0D108BD9-81ED-4DB2-BD59-A6C34878D82A}">
                    <a16:rowId xmlns:a16="http://schemas.microsoft.com/office/drawing/2014/main" val="10000"/>
                  </a:ext>
                </a:extLst>
              </a:tr>
              <a:tr h="813435">
                <a:tc>
                  <a:txBody>
                    <a:bodyPr/>
                    <a:lstStyle/>
                    <a:p>
                      <a:pPr>
                        <a:buNone/>
                      </a:pPr>
                      <a:r>
                        <a:rPr lang="zh-CN" altLang="en-US" sz="2000">
                          <a:latin typeface="黑体" panose="02010609060101010101" charset="-122"/>
                          <a:ea typeface="黑体" panose="02010609060101010101" charset="-122"/>
                        </a:rPr>
                        <a:t>使用权资产原价</a:t>
                      </a:r>
                    </a:p>
                  </a:txBody>
                  <a:tcPr/>
                </a:tc>
                <a:tc>
                  <a:txBody>
                    <a:bodyPr/>
                    <a:lstStyle/>
                    <a:p>
                      <a:pPr algn="l">
                        <a:buNone/>
                      </a:pPr>
                      <a:r>
                        <a:rPr lang="en-US" altLang="zh-CN" sz="2000">
                          <a:latin typeface="黑体" panose="02010609060101010101" charset="-122"/>
                          <a:ea typeface="黑体" panose="02010609060101010101" charset="-122"/>
                          <a:cs typeface="黑体" panose="02010609060101010101" charset="-122"/>
                          <a:sym typeface="+mn-ea"/>
                        </a:rPr>
                        <a:t>根据会计</a:t>
                      </a:r>
                      <a:r>
                        <a:rPr lang="zh-CN" altLang="en-US" sz="2000">
                          <a:latin typeface="黑体" panose="02010609060101010101" charset="-122"/>
                          <a:ea typeface="黑体" panose="02010609060101010101" charset="-122"/>
                          <a:cs typeface="黑体" panose="02010609060101010101" charset="-122"/>
                          <a:sym typeface="+mn-ea"/>
                        </a:rPr>
                        <a:t>“</a:t>
                      </a:r>
                      <a:r>
                        <a:rPr lang="zh-CN" sz="2000">
                          <a:latin typeface="黑体" panose="02010609060101010101" charset="-122"/>
                          <a:ea typeface="黑体" panose="02010609060101010101" charset="-122"/>
                          <a:cs typeface="黑体" panose="02010609060101010101" charset="-122"/>
                          <a:sym typeface="+mn-ea"/>
                        </a:rPr>
                        <a:t>使用权</a:t>
                      </a:r>
                      <a:r>
                        <a:rPr lang="en-US" altLang="zh-CN" sz="2000">
                          <a:latin typeface="黑体" panose="02010609060101010101" charset="-122"/>
                          <a:ea typeface="黑体" panose="02010609060101010101" charset="-122"/>
                          <a:cs typeface="黑体" panose="02010609060101010101" charset="-122"/>
                          <a:sym typeface="+mn-ea"/>
                        </a:rPr>
                        <a:t>资产</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sym typeface="+mn-ea"/>
                        </a:rPr>
                        <a:t>科目的期末借方余额填报</a:t>
                      </a:r>
                      <a:r>
                        <a:rPr lang="zh-CN" altLang="en-US" sz="2000">
                          <a:latin typeface="黑体" panose="02010609060101010101" charset="-122"/>
                          <a:ea typeface="黑体" panose="02010609060101010101" charset="-122"/>
                          <a:cs typeface="黑体" panose="02010609060101010101" charset="-122"/>
                          <a:sym typeface="+mn-ea"/>
                        </a:rPr>
                        <a:t>；也</a:t>
                      </a:r>
                      <a:r>
                        <a:rPr lang="en-US" altLang="zh-CN" sz="2000">
                          <a:latin typeface="黑体" panose="02010609060101010101" charset="-122"/>
                          <a:ea typeface="黑体" panose="02010609060101010101" charset="-122"/>
                          <a:cs typeface="黑体" panose="02010609060101010101" charset="-122"/>
                        </a:rPr>
                        <a:t>可直接取自企业财务报表附注、财务账套</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使用权资产原价</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或</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使用权资产</a:t>
                      </a:r>
                      <a:r>
                        <a:rPr lang="zh-CN" altLang="en-US" sz="2000">
                          <a:latin typeface="黑体" panose="02010609060101010101" charset="-122"/>
                          <a:ea typeface="黑体" panose="02010609060101010101" charset="-122"/>
                          <a:cs typeface="黑体" panose="02010609060101010101" charset="-122"/>
                          <a:sym typeface="+mn-ea"/>
                        </a:rPr>
                        <a:t>”</a:t>
                      </a:r>
                      <a:r>
                        <a:rPr lang="en-US" altLang="zh-CN" sz="2000">
                          <a:latin typeface="黑体" panose="02010609060101010101" charset="-122"/>
                          <a:ea typeface="黑体" panose="02010609060101010101" charset="-122"/>
                          <a:cs typeface="黑体" panose="02010609060101010101" charset="-122"/>
                        </a:rPr>
                        <a:t>台账&amp;卡片</a:t>
                      </a:r>
                    </a:p>
                  </a:txBody>
                  <a:tcPr anchor="ctr"/>
                </a:tc>
                <a:extLst>
                  <a:ext uri="{0D108BD9-81ED-4DB2-BD59-A6C34878D82A}">
                    <a16:rowId xmlns:a16="http://schemas.microsoft.com/office/drawing/2014/main" val="10001"/>
                  </a:ext>
                </a:extLst>
              </a:tr>
              <a:tr h="459740">
                <a:tc>
                  <a:txBody>
                    <a:bodyPr/>
                    <a:lstStyle/>
                    <a:p>
                      <a:pPr>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其中：房屋和构筑物</a:t>
                      </a:r>
                      <a:endParaRPr lang="zh-CN" altLang="en-US" sz="2000" u="sng">
                        <a:latin typeface="黑体" panose="02010609060101010101" charset="-122"/>
                        <a:ea typeface="黑体" panose="02010609060101010101" charset="-122"/>
                        <a:cs typeface="黑体" panose="02010609060101010101" charset="-122"/>
                        <a:sym typeface="+mn-ea"/>
                      </a:endParaRPr>
                    </a:p>
                  </a:txBody>
                  <a:tcPr/>
                </a:tc>
                <a:tc>
                  <a:txBody>
                    <a:bodyPr/>
                    <a:lstStyle/>
                    <a:p>
                      <a:pPr algn="l">
                        <a:buNone/>
                      </a:pPr>
                      <a:r>
                        <a:rPr lang="zh-CN" altLang="en-US" sz="2000">
                          <a:latin typeface="黑体" panose="02010609060101010101" charset="-122"/>
                          <a:ea typeface="黑体" panose="02010609060101010101" charset="-122"/>
                        </a:rPr>
                        <a:t>根据企业财务明细账中承租人持有的符合使用权资产原价的房屋和构筑物的期末余额数归并填报</a:t>
                      </a:r>
                    </a:p>
                  </a:txBody>
                  <a:tcPr anchor="ctr"/>
                </a:tc>
                <a:extLst>
                  <a:ext uri="{0D108BD9-81ED-4DB2-BD59-A6C34878D82A}">
                    <a16:rowId xmlns:a16="http://schemas.microsoft.com/office/drawing/2014/main" val="10002"/>
                  </a:ext>
                </a:extLst>
              </a:tr>
              <a:tr h="460375">
                <a:tc>
                  <a:txBody>
                    <a:bodyPr/>
                    <a:lstStyle/>
                    <a:p>
                      <a:pPr>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机器和设备</a:t>
                      </a:r>
                      <a:endParaRPr lang="zh-CN" altLang="en-US" sz="2000" u="sng">
                        <a:latin typeface="黑体" panose="02010609060101010101" charset="-122"/>
                        <a:ea typeface="黑体" panose="02010609060101010101" charset="-122"/>
                        <a:cs typeface="黑体" panose="02010609060101010101" charset="-122"/>
                        <a:sym typeface="+mn-ea"/>
                      </a:endParaRPr>
                    </a:p>
                  </a:txBody>
                  <a:tcPr/>
                </a:tc>
                <a:tc>
                  <a:txBody>
                    <a:bodyPr/>
                    <a:lstStyle/>
                    <a:p>
                      <a:pPr algn="l">
                        <a:buNone/>
                      </a:pPr>
                      <a:r>
                        <a:rPr lang="zh-CN" altLang="en-US" sz="2000">
                          <a:latin typeface="黑体" panose="02010609060101010101" charset="-122"/>
                          <a:ea typeface="黑体" panose="02010609060101010101" charset="-122"/>
                          <a:sym typeface="+mn-ea"/>
                        </a:rPr>
                        <a:t>根据企业财务明细账中</a:t>
                      </a:r>
                      <a:r>
                        <a:rPr lang="en-US" altLang="zh-CN" sz="2000">
                          <a:latin typeface="黑体" panose="02010609060101010101" charset="-122"/>
                          <a:ea typeface="黑体" panose="02010609060101010101" charset="-122"/>
                        </a:rPr>
                        <a:t>承租人持有的符合使用权资产原价的机器和设备</a:t>
                      </a:r>
                      <a:r>
                        <a:rPr lang="zh-CN" altLang="en-US" sz="2000">
                          <a:latin typeface="黑体" panose="02010609060101010101" charset="-122"/>
                          <a:ea typeface="黑体" panose="02010609060101010101" charset="-122"/>
                        </a:rPr>
                        <a:t>的期末余额数归并</a:t>
                      </a:r>
                      <a:r>
                        <a:rPr lang="zh-CN" altLang="en-US" sz="2000">
                          <a:latin typeface="黑体" panose="02010609060101010101" charset="-122"/>
                          <a:ea typeface="黑体" panose="02010609060101010101" charset="-122"/>
                          <a:sym typeface="+mn-ea"/>
                        </a:rPr>
                        <a:t>填报</a:t>
                      </a:r>
                    </a:p>
                  </a:txBody>
                  <a:tcPr anchor="ctr"/>
                </a:tc>
                <a:extLst>
                  <a:ext uri="{0D108BD9-81ED-4DB2-BD59-A6C34878D82A}">
                    <a16:rowId xmlns:a16="http://schemas.microsoft.com/office/drawing/2014/main" val="10003"/>
                  </a:ext>
                </a:extLst>
              </a:tr>
              <a:tr h="459740">
                <a:tc>
                  <a:txBody>
                    <a:bodyPr/>
                    <a:lstStyle/>
                    <a:p>
                      <a:pPr>
                        <a:buNone/>
                      </a:pPr>
                      <a:r>
                        <a:rPr lang="zh-CN" altLang="en-US" sz="2000">
                          <a:latin typeface="黑体" panose="02010609060101010101" charset="-122"/>
                          <a:ea typeface="黑体" panose="02010609060101010101" charset="-122"/>
                          <a:sym typeface="+mn-ea"/>
                        </a:rPr>
                        <a:t>使用权资产累计折旧</a:t>
                      </a:r>
                    </a:p>
                  </a:txBody>
                  <a:tcPr/>
                </a:tc>
                <a:tc>
                  <a:txBody>
                    <a:bodyPr/>
                    <a:lstStyle/>
                    <a:p>
                      <a:pPr algn="l">
                        <a:buNone/>
                      </a:pPr>
                      <a:r>
                        <a:rPr lang="en-US" altLang="zh-CN" sz="2000">
                          <a:latin typeface="黑体" panose="02010609060101010101" charset="-122"/>
                          <a:ea typeface="黑体" panose="02010609060101010101" charset="-122"/>
                        </a:rPr>
                        <a:t>根据会计“使用权资产累计折旧”科目的期末贷方余额填报</a:t>
                      </a:r>
                    </a:p>
                  </a:txBody>
                  <a:tcPr anchor="ctr"/>
                </a:tc>
                <a:extLst>
                  <a:ext uri="{0D108BD9-81ED-4DB2-BD59-A6C34878D82A}">
                    <a16:rowId xmlns:a16="http://schemas.microsoft.com/office/drawing/2014/main" val="10004"/>
                  </a:ext>
                </a:extLst>
              </a:tr>
              <a:tr h="790575">
                <a:tc>
                  <a:txBody>
                    <a:bodyPr/>
                    <a:lstStyle/>
                    <a:p>
                      <a:pPr>
                        <a:buNone/>
                      </a:pPr>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其中：本年折旧</a:t>
                      </a:r>
                    </a:p>
                  </a:txBody>
                  <a:tcPr/>
                </a:tc>
                <a:tc>
                  <a:txBody>
                    <a:bodyPr/>
                    <a:lstStyle/>
                    <a:p>
                      <a:pPr algn="l">
                        <a:buNone/>
                      </a:pPr>
                      <a:r>
                        <a:rPr lang="zh-CN" altLang="en-US" sz="2000">
                          <a:latin typeface="黑体" panose="02010609060101010101" charset="-122"/>
                          <a:ea typeface="黑体" panose="02010609060101010101" charset="-122"/>
                        </a:rPr>
                        <a:t>根据会计</a:t>
                      </a:r>
                      <a:r>
                        <a:rPr lang="en-US" altLang="zh-CN" sz="2000">
                          <a:latin typeface="黑体" panose="02010609060101010101" charset="-122"/>
                          <a:ea typeface="黑体" panose="02010609060101010101" charset="-122"/>
                        </a:rPr>
                        <a:t>“使用权资产累计折旧”科目的本期贷方累计发生额，或者会计“财务状况变动表”中“</a:t>
                      </a:r>
                      <a:r>
                        <a:rPr lang="zh-CN" altLang="en-US" sz="2000">
                          <a:latin typeface="黑体" panose="02010609060101010101" charset="-122"/>
                          <a:ea typeface="黑体" panose="02010609060101010101" charset="-122"/>
                        </a:rPr>
                        <a:t>使用权</a:t>
                      </a:r>
                      <a:r>
                        <a:rPr lang="en-US" altLang="zh-CN" sz="2000">
                          <a:latin typeface="黑体" panose="02010609060101010101" charset="-122"/>
                          <a:ea typeface="黑体" panose="02010609060101010101" charset="-122"/>
                        </a:rPr>
                        <a:t>资产折旧”项的数值填报，或者根据使用权资产卡片相关数据填报</a:t>
                      </a:r>
                    </a:p>
                  </a:txBody>
                  <a:tcPr anchor="ctr"/>
                </a:tc>
                <a:extLst>
                  <a:ext uri="{0D108BD9-81ED-4DB2-BD59-A6C34878D82A}">
                    <a16:rowId xmlns:a16="http://schemas.microsoft.com/office/drawing/2014/main" val="10005"/>
                  </a:ext>
                </a:extLst>
              </a:tr>
              <a:tr h="459740">
                <a:tc>
                  <a:txBody>
                    <a:bodyPr/>
                    <a:lstStyle/>
                    <a:p>
                      <a:pPr>
                        <a:buNone/>
                      </a:pPr>
                      <a:r>
                        <a:rPr lang="zh-CN" altLang="en-US" sz="2000">
                          <a:latin typeface="黑体" panose="02010609060101010101" charset="-122"/>
                          <a:ea typeface="黑体" panose="02010609060101010101" charset="-122"/>
                          <a:sym typeface="+mn-ea"/>
                        </a:rPr>
                        <a:t>租赁负债</a:t>
                      </a:r>
                    </a:p>
                  </a:txBody>
                  <a:tcPr/>
                </a:tc>
                <a:tc>
                  <a:txBody>
                    <a:bodyPr/>
                    <a:lstStyle/>
                    <a:p>
                      <a:pPr algn="l">
                        <a:buNone/>
                      </a:pPr>
                      <a:r>
                        <a:rPr lang="en-US" altLang="zh-CN" sz="2000" dirty="0" err="1">
                          <a:latin typeface="黑体" panose="02010609060101010101" charset="-122"/>
                          <a:ea typeface="黑体" panose="02010609060101010101" charset="-122"/>
                        </a:rPr>
                        <a:t>根据会计“资产负债表”中“租赁负债”项目的期末余额数填报</a:t>
                      </a:r>
                      <a:endParaRPr lang="en-US" altLang="zh-CN" sz="2000" dirty="0">
                        <a:latin typeface="黑体" panose="02010609060101010101" charset="-122"/>
                        <a:ea typeface="黑体" panose="02010609060101010101" charset="-122"/>
                      </a:endParaRPr>
                    </a:p>
                  </a:txBody>
                  <a:tcPr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组合 38"/>
          <p:cNvGrpSpPr/>
          <p:nvPr/>
        </p:nvGrpSpPr>
        <p:grpSpPr>
          <a:xfrm>
            <a:off x="2168906" y="5048107"/>
            <a:ext cx="576262" cy="576263"/>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7176" name="组合 36"/>
          <p:cNvGrpSpPr/>
          <p:nvPr/>
        </p:nvGrpSpPr>
        <p:grpSpPr>
          <a:xfrm>
            <a:off x="2178431" y="3154220"/>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rect l="0" t="0" r="0" b="0"/>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lstStyle/>
            <a:p>
              <a:endParaRPr lang="zh-CN" altLang="en-US"/>
            </a:p>
          </p:txBody>
        </p:sp>
      </p:grpSp>
      <p:grpSp>
        <p:nvGrpSpPr>
          <p:cNvPr id="7180" name="组合 37"/>
          <p:cNvGrpSpPr/>
          <p:nvPr/>
        </p:nvGrpSpPr>
        <p:grpSpPr>
          <a:xfrm>
            <a:off x="2187956" y="4144820"/>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rect l="0" t="0" r="0" b="0"/>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lstStyle/>
            <a:p>
              <a:endParaRPr lang="zh-CN" altLang="en-US"/>
            </a:p>
          </p:txBody>
        </p:sp>
      </p:grpSp>
      <p:grpSp>
        <p:nvGrpSpPr>
          <p:cNvPr id="7184" name="组合 34"/>
          <p:cNvGrpSpPr/>
          <p:nvPr/>
        </p:nvGrpSpPr>
        <p:grpSpPr>
          <a:xfrm>
            <a:off x="2221293" y="1268270"/>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a:p>
          </p:txBody>
        </p:sp>
      </p:grpSp>
      <p:grpSp>
        <p:nvGrpSpPr>
          <p:cNvPr id="7188" name="组合 35"/>
          <p:cNvGrpSpPr/>
          <p:nvPr/>
        </p:nvGrpSpPr>
        <p:grpSpPr>
          <a:xfrm>
            <a:off x="2186368" y="2196957"/>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7192" name="文本框 39"/>
          <p:cNvSpPr txBox="1"/>
          <p:nvPr/>
        </p:nvSpPr>
        <p:spPr>
          <a:xfrm>
            <a:off x="2976943" y="1211491"/>
            <a:ext cx="1826141" cy="584775"/>
          </a:xfrm>
          <a:prstGeom prst="rect">
            <a:avLst/>
          </a:prstGeom>
          <a:noFill/>
          <a:ln w="9525">
            <a:noFill/>
          </a:ln>
        </p:spPr>
        <p:txBody>
          <a:bodyPr wrap="none" anchor="t" anchorCtr="0">
            <a:spAutoFit/>
          </a:bodyPr>
          <a:lstStyle/>
          <a:p>
            <a:r>
              <a:rPr lang="zh-CN" altLang="en-US" sz="3200" b="1" dirty="0">
                <a:solidFill>
                  <a:srgbClr val="4B649F"/>
                </a:solidFill>
                <a:latin typeface="Arial" panose="020B0604020202020204" pitchFamily="34" charset="0"/>
                <a:ea typeface="微软雅黑" panose="020B0503020204020204" pitchFamily="34" charset="-122"/>
              </a:rPr>
              <a:t>第一部分</a:t>
            </a:r>
          </a:p>
        </p:txBody>
      </p:sp>
      <p:sp>
        <p:nvSpPr>
          <p:cNvPr id="7193" name="文本框 40"/>
          <p:cNvSpPr txBox="1"/>
          <p:nvPr/>
        </p:nvSpPr>
        <p:spPr>
          <a:xfrm>
            <a:off x="2986468" y="2130653"/>
            <a:ext cx="1826141" cy="584775"/>
          </a:xfrm>
          <a:prstGeom prst="rect">
            <a:avLst/>
          </a:prstGeom>
          <a:noFill/>
          <a:ln w="9525">
            <a:noFill/>
          </a:ln>
        </p:spPr>
        <p:txBody>
          <a:bodyPr wrap="none" anchor="t" anchorCtr="0">
            <a:spAutoFit/>
          </a:bodyPr>
          <a:lstStyle/>
          <a:p>
            <a:r>
              <a:rPr lang="zh-CN" altLang="en-US" sz="3200" b="1" dirty="0">
                <a:solidFill>
                  <a:srgbClr val="4B649F"/>
                </a:solidFill>
                <a:latin typeface="Arial" panose="020B0604020202020204" pitchFamily="34" charset="0"/>
                <a:ea typeface="微软雅黑" panose="020B0503020204020204" pitchFamily="34" charset="-122"/>
              </a:rPr>
              <a:t>第二部分</a:t>
            </a:r>
          </a:p>
        </p:txBody>
      </p:sp>
      <p:sp>
        <p:nvSpPr>
          <p:cNvPr id="7194" name="文本框 41"/>
          <p:cNvSpPr txBox="1"/>
          <p:nvPr/>
        </p:nvSpPr>
        <p:spPr>
          <a:xfrm>
            <a:off x="2980118" y="3095853"/>
            <a:ext cx="1826141" cy="584775"/>
          </a:xfrm>
          <a:prstGeom prst="rect">
            <a:avLst/>
          </a:prstGeom>
          <a:noFill/>
          <a:ln w="9525">
            <a:noFill/>
          </a:ln>
        </p:spPr>
        <p:txBody>
          <a:bodyPr wrap="none" anchor="t" anchorCtr="0">
            <a:spAutoFit/>
          </a:bodyPr>
          <a:lstStyle/>
          <a:p>
            <a:r>
              <a:rPr lang="zh-CN" altLang="en-US" sz="3200" b="1" dirty="0">
                <a:solidFill>
                  <a:srgbClr val="4B649F"/>
                </a:solidFill>
                <a:latin typeface="Arial" panose="020B0604020202020204" pitchFamily="34" charset="0"/>
                <a:ea typeface="微软雅黑" panose="020B0503020204020204" pitchFamily="34" charset="-122"/>
              </a:rPr>
              <a:t>第三部分</a:t>
            </a:r>
          </a:p>
        </p:txBody>
      </p:sp>
      <p:sp>
        <p:nvSpPr>
          <p:cNvPr id="7195" name="文本框 42"/>
          <p:cNvSpPr txBox="1"/>
          <p:nvPr/>
        </p:nvSpPr>
        <p:spPr>
          <a:xfrm>
            <a:off x="2986468" y="4086453"/>
            <a:ext cx="1826141" cy="584775"/>
          </a:xfrm>
          <a:prstGeom prst="rect">
            <a:avLst/>
          </a:prstGeom>
          <a:noFill/>
          <a:ln w="9525">
            <a:noFill/>
          </a:ln>
        </p:spPr>
        <p:txBody>
          <a:bodyPr wrap="none" anchor="t" anchorCtr="0">
            <a:spAutoFit/>
          </a:bodyPr>
          <a:lstStyle/>
          <a:p>
            <a:r>
              <a:rPr lang="zh-CN" altLang="en-US" sz="3200" b="1" dirty="0">
                <a:solidFill>
                  <a:srgbClr val="4B649F"/>
                </a:solidFill>
                <a:latin typeface="Arial" panose="020B0604020202020204" pitchFamily="34" charset="0"/>
                <a:ea typeface="微软雅黑" panose="020B0503020204020204" pitchFamily="34" charset="-122"/>
              </a:rPr>
              <a:t>第四部分</a:t>
            </a:r>
          </a:p>
        </p:txBody>
      </p:sp>
      <p:sp>
        <p:nvSpPr>
          <p:cNvPr id="7196" name="文本框 43"/>
          <p:cNvSpPr txBox="1"/>
          <p:nvPr/>
        </p:nvSpPr>
        <p:spPr>
          <a:xfrm>
            <a:off x="2983293" y="4980216"/>
            <a:ext cx="1826141" cy="584775"/>
          </a:xfrm>
          <a:prstGeom prst="rect">
            <a:avLst/>
          </a:prstGeom>
          <a:noFill/>
          <a:ln w="9525">
            <a:noFill/>
          </a:ln>
        </p:spPr>
        <p:txBody>
          <a:bodyPr wrap="none" anchor="t" anchorCtr="0">
            <a:spAutoFit/>
          </a:bodyPr>
          <a:lstStyle/>
          <a:p>
            <a:r>
              <a:rPr lang="zh-CN" altLang="en-US" sz="3200" b="1" dirty="0">
                <a:solidFill>
                  <a:srgbClr val="4B649F"/>
                </a:solidFill>
                <a:latin typeface="Arial" panose="020B0604020202020204" pitchFamily="34" charset="0"/>
                <a:ea typeface="微软雅黑" panose="020B0503020204020204" pitchFamily="34" charset="-122"/>
              </a:rPr>
              <a:t>第五部分</a:t>
            </a:r>
          </a:p>
        </p:txBody>
      </p:sp>
      <p:sp>
        <p:nvSpPr>
          <p:cNvPr id="7197" name="文本框 44"/>
          <p:cNvSpPr txBox="1"/>
          <p:nvPr/>
        </p:nvSpPr>
        <p:spPr>
          <a:xfrm>
            <a:off x="4831143" y="1034008"/>
            <a:ext cx="5591544" cy="743152"/>
          </a:xfrm>
          <a:prstGeom prst="rect">
            <a:avLst/>
          </a:prstGeom>
          <a:noFill/>
          <a:ln w="9525">
            <a:noFill/>
          </a:ln>
        </p:spPr>
        <p:txBody>
          <a:bodyPr wrap="square" anchor="t" anchorCtr="0">
            <a:spAutoFit/>
          </a:bodyPr>
          <a:lstStyle/>
          <a:p>
            <a:pPr algn="ctr">
              <a:lnSpc>
                <a:spcPct val="150000"/>
              </a:lnSpc>
            </a:pPr>
            <a:r>
              <a:rPr lang="zh-CN" altLang="en-US" sz="3200" b="1" dirty="0">
                <a:solidFill>
                  <a:srgbClr val="4B649F"/>
                </a:solidFill>
                <a:latin typeface="Arial" panose="020B0604020202020204" pitchFamily="34" charset="0"/>
                <a:ea typeface="微软雅黑" panose="020B0503020204020204" pitchFamily="34" charset="-122"/>
              </a:rPr>
              <a:t>财务状况及主要经济指标综述</a:t>
            </a:r>
            <a:endParaRPr lang="zh-CN" altLang="en-US" sz="2800" b="1" dirty="0">
              <a:solidFill>
                <a:srgbClr val="4B649F"/>
              </a:solidFill>
              <a:latin typeface="Arial" panose="020B0604020202020204" pitchFamily="34" charset="0"/>
              <a:ea typeface="微软雅黑" panose="020B0503020204020204" pitchFamily="34" charset="-122"/>
            </a:endParaRPr>
          </a:p>
        </p:txBody>
      </p:sp>
      <p:sp>
        <p:nvSpPr>
          <p:cNvPr id="7200" name="文本框 44"/>
          <p:cNvSpPr txBox="1"/>
          <p:nvPr/>
        </p:nvSpPr>
        <p:spPr>
          <a:xfrm>
            <a:off x="4823523" y="1962378"/>
            <a:ext cx="4006725" cy="743152"/>
          </a:xfrm>
          <a:prstGeom prst="rect">
            <a:avLst/>
          </a:prstGeom>
          <a:noFill/>
          <a:ln w="9525">
            <a:noFill/>
          </a:ln>
        </p:spPr>
        <p:txBody>
          <a:bodyPr wrap="square" anchor="t" anchorCtr="0">
            <a:spAutoFit/>
          </a:bodyPr>
          <a:lstStyle/>
          <a:p>
            <a:pPr algn="ctr">
              <a:lnSpc>
                <a:spcPct val="150000"/>
              </a:lnSpc>
            </a:pPr>
            <a:r>
              <a:rPr lang="zh-CN" altLang="en-US" sz="3200" b="1" dirty="0">
                <a:solidFill>
                  <a:srgbClr val="4B649F"/>
                </a:solidFill>
                <a:latin typeface="Arial" panose="020B0604020202020204" pitchFamily="34" charset="0"/>
                <a:ea typeface="微软雅黑" panose="020B0503020204020204" pitchFamily="34" charset="-122"/>
              </a:rPr>
              <a:t>一套表单位财务状况</a:t>
            </a:r>
            <a:endParaRPr lang="zh-CN" altLang="en-US" sz="2800" b="1" dirty="0">
              <a:solidFill>
                <a:srgbClr val="4B649F"/>
              </a:solidFill>
              <a:latin typeface="Arial" panose="020B0604020202020204" pitchFamily="34" charset="0"/>
              <a:ea typeface="微软雅黑" panose="020B0503020204020204" pitchFamily="34" charset="-122"/>
            </a:endParaRPr>
          </a:p>
        </p:txBody>
      </p:sp>
      <p:sp>
        <p:nvSpPr>
          <p:cNvPr id="7201" name="文本框 44"/>
          <p:cNvSpPr txBox="1"/>
          <p:nvPr/>
        </p:nvSpPr>
        <p:spPr>
          <a:xfrm>
            <a:off x="4842572" y="2927578"/>
            <a:ext cx="4376797" cy="743152"/>
          </a:xfrm>
          <a:prstGeom prst="rect">
            <a:avLst/>
          </a:prstGeom>
          <a:noFill/>
          <a:ln w="9525">
            <a:noFill/>
          </a:ln>
        </p:spPr>
        <p:txBody>
          <a:bodyPr wrap="square" anchor="t" anchorCtr="0">
            <a:spAutoFit/>
          </a:bodyPr>
          <a:lstStyle/>
          <a:p>
            <a:pPr algn="ctr">
              <a:lnSpc>
                <a:spcPct val="150000"/>
              </a:lnSpc>
            </a:pPr>
            <a:r>
              <a:rPr lang="zh-CN" altLang="en-US" sz="3200" b="1" dirty="0">
                <a:solidFill>
                  <a:srgbClr val="4B649F"/>
                </a:solidFill>
                <a:latin typeface="Arial" panose="020B0604020202020204" pitchFamily="34" charset="0"/>
                <a:ea typeface="微软雅黑" panose="020B0503020204020204" pitchFamily="34" charset="-122"/>
              </a:rPr>
              <a:t>企业法人主要经济指标</a:t>
            </a:r>
            <a:endParaRPr lang="zh-CN" altLang="en-US" sz="2800" b="1" dirty="0">
              <a:solidFill>
                <a:srgbClr val="4B649F"/>
              </a:solidFill>
              <a:latin typeface="Arial" panose="020B0604020202020204" pitchFamily="34" charset="0"/>
              <a:ea typeface="微软雅黑" panose="020B0503020204020204" pitchFamily="34" charset="-122"/>
            </a:endParaRPr>
          </a:p>
        </p:txBody>
      </p:sp>
      <p:sp>
        <p:nvSpPr>
          <p:cNvPr id="7202" name="文本框 44"/>
          <p:cNvSpPr txBox="1"/>
          <p:nvPr/>
        </p:nvSpPr>
        <p:spPr>
          <a:xfrm>
            <a:off x="4861305" y="3910241"/>
            <a:ext cx="5140123" cy="743152"/>
          </a:xfrm>
          <a:prstGeom prst="rect">
            <a:avLst/>
          </a:prstGeom>
          <a:noFill/>
          <a:ln w="9525">
            <a:noFill/>
          </a:ln>
        </p:spPr>
        <p:txBody>
          <a:bodyPr wrap="square" anchor="t" anchorCtr="0">
            <a:spAutoFit/>
          </a:bodyPr>
          <a:lstStyle/>
          <a:p>
            <a:pPr algn="ctr">
              <a:lnSpc>
                <a:spcPct val="150000"/>
              </a:lnSpc>
            </a:pPr>
            <a:r>
              <a:rPr lang="zh-CN" altLang="en-US" sz="3200" b="1" dirty="0">
                <a:solidFill>
                  <a:srgbClr val="4B649F"/>
                </a:solidFill>
                <a:latin typeface="Arial" panose="020B0604020202020204" pitchFamily="34" charset="0"/>
                <a:ea typeface="微软雅黑" panose="020B0503020204020204" pitchFamily="34" charset="-122"/>
              </a:rPr>
              <a:t>行政事业单位主要经济指标</a:t>
            </a:r>
            <a:endParaRPr lang="zh-CN" altLang="en-US" sz="2800" b="1" dirty="0">
              <a:solidFill>
                <a:srgbClr val="4B649F"/>
              </a:solidFill>
              <a:latin typeface="Arial" panose="020B0604020202020204" pitchFamily="34" charset="0"/>
              <a:ea typeface="微软雅黑" panose="020B0503020204020204" pitchFamily="34" charset="-122"/>
            </a:endParaRPr>
          </a:p>
        </p:txBody>
      </p:sp>
      <p:sp>
        <p:nvSpPr>
          <p:cNvPr id="7203" name="文本框 44"/>
          <p:cNvSpPr txBox="1"/>
          <p:nvPr/>
        </p:nvSpPr>
        <p:spPr>
          <a:xfrm>
            <a:off x="4861623" y="4786858"/>
            <a:ext cx="5576370" cy="743152"/>
          </a:xfrm>
          <a:prstGeom prst="rect">
            <a:avLst/>
          </a:prstGeom>
          <a:noFill/>
          <a:ln w="9525">
            <a:noFill/>
          </a:ln>
        </p:spPr>
        <p:txBody>
          <a:bodyPr wrap="square" anchor="t" anchorCtr="0">
            <a:spAutoFit/>
          </a:bodyPr>
          <a:lstStyle/>
          <a:p>
            <a:pPr algn="ctr">
              <a:lnSpc>
                <a:spcPct val="150000"/>
              </a:lnSpc>
            </a:pPr>
            <a:r>
              <a:rPr lang="zh-CN" altLang="en-US" sz="3200" b="1" dirty="0">
                <a:solidFill>
                  <a:srgbClr val="4B649F"/>
                </a:solidFill>
                <a:latin typeface="Arial" panose="020B0604020202020204" pitchFamily="34" charset="0"/>
                <a:ea typeface="微软雅黑" panose="020B0503020204020204" pitchFamily="34" charset="-122"/>
              </a:rPr>
              <a:t>民间非营利组织</a:t>
            </a:r>
            <a:r>
              <a:rPr lang="zh-CN" altLang="en-US" sz="3200" b="1" dirty="0">
                <a:solidFill>
                  <a:srgbClr val="4B649F"/>
                </a:solidFill>
                <a:sym typeface="+mn-ea"/>
              </a:rPr>
              <a:t>主要经济指标</a:t>
            </a:r>
            <a:endParaRPr lang="zh-CN" altLang="en-US" sz="28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pic>
        <p:nvPicPr>
          <p:cNvPr id="2" name="图片 9"/>
          <p:cNvPicPr>
            <a:picLocks noChangeAspect="1"/>
          </p:cNvPicPr>
          <p:nvPr/>
        </p:nvPicPr>
        <p:blipFill>
          <a:blip r:embed="rId3"/>
          <a:stretch>
            <a:fillRect/>
          </a:stretch>
        </p:blipFill>
        <p:spPr>
          <a:xfrm>
            <a:off x="6326188" y="5200650"/>
            <a:ext cx="5865812" cy="165735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54380" y="1310005"/>
            <a:ext cx="2381885" cy="460375"/>
          </a:xfrm>
          <a:prstGeom prst="rect">
            <a:avLst/>
          </a:prstGeom>
          <a:noFill/>
          <a:ln w="9525">
            <a:noFill/>
          </a:ln>
        </p:spPr>
        <p:txBody>
          <a:bodyPr wrap="square" anchor="t" anchorCtr="0">
            <a:spAutoFit/>
          </a:bodyPr>
          <a:lstStyle/>
          <a:p>
            <a:pPr algn="ctr"/>
            <a:r>
              <a:rPr lang="zh-CN" altLang="en-US" sz="2400" b="1">
                <a:solidFill>
                  <a:schemeClr val="bg1"/>
                </a:solidFill>
                <a:sym typeface="+mn-ea"/>
              </a:rPr>
              <a:t>固定资产净值</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125663"/>
            <a:ext cx="9647238" cy="43986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固定资产净值</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固定资产原价（值）</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固定资产累计折旧</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应与“固定资产原价”“固定资产净额”区分</a:t>
            </a:r>
          </a:p>
          <a:p>
            <a:pPr marL="950595" marR="0" lvl="1"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固定资产原价”反映固定资产的原始投资额和规模，是固定资产计提折旧的依据；</a:t>
            </a:r>
          </a:p>
          <a:p>
            <a:pPr marL="950595" marR="0" lvl="1"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“固定资产净额”即固定资产账面价值，指固定资产原价扣减累计折旧和减值准备后的金额</a:t>
            </a:r>
          </a:p>
          <a:p>
            <a:pPr marL="950595" marR="0" lvl="1"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固定资产净额</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固定资产原价</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固定资产累计折旧</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固定资产减值准备</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6123" y="1513816"/>
            <a:ext cx="2438400" cy="692150"/>
            <a:chOff x="726123" y="1006475"/>
            <a:chExt cx="2438400" cy="692150"/>
          </a:xfrm>
        </p:grpSpPr>
        <p:sp>
          <p:nvSpPr>
            <p:cNvPr id="16" name="圆角矩形 15"/>
            <p:cNvSpPr/>
            <p:nvPr/>
          </p:nvSpPr>
          <p:spPr>
            <a:xfrm>
              <a:off x="726123"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89501" y="1121728"/>
              <a:ext cx="171196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a:t>
              </a:r>
              <a:r>
                <a:rPr lang="zh-CN" altLang="en-US" sz="2400" b="1" dirty="0">
                  <a:solidFill>
                    <a:schemeClr val="bg1"/>
                  </a:solidFill>
                  <a:sym typeface="+mn-ea"/>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68799" y="969022"/>
            <a:ext cx="6039055"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与一套表</a:t>
            </a:r>
            <a:r>
              <a:rPr lang="en-US" altLang="zh-CN" sz="2800" dirty="0">
                <a:solidFill>
                  <a:srgbClr val="336699"/>
                </a:solidFill>
                <a:latin typeface="微软雅黑" panose="020B0503020204020204" pitchFamily="34" charset="-122"/>
                <a:sym typeface="+mn-ea"/>
              </a:rPr>
              <a:t>2022</a:t>
            </a:r>
            <a:r>
              <a:rPr lang="zh-CN" altLang="en-US" sz="2800" dirty="0">
                <a:solidFill>
                  <a:srgbClr val="336699"/>
                </a:solidFill>
                <a:latin typeface="微软雅黑" panose="020B0503020204020204" pitchFamily="34" charset="-122"/>
                <a:sym typeface="+mn-ea"/>
              </a:rPr>
              <a:t>年统计</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年报相比</a:t>
            </a:r>
          </a:p>
        </p:txBody>
      </p:sp>
      <p:graphicFrame>
        <p:nvGraphicFramePr>
          <p:cNvPr id="3" name="表格 2"/>
          <p:cNvGraphicFramePr/>
          <p:nvPr/>
        </p:nvGraphicFramePr>
        <p:xfrm>
          <a:off x="1571032" y="2644781"/>
          <a:ext cx="9296400" cy="2926080"/>
        </p:xfrm>
        <a:graphic>
          <a:graphicData uri="http://schemas.openxmlformats.org/drawingml/2006/table">
            <a:tbl>
              <a:tblPr firstRow="1" bandRow="1">
                <a:tableStyleId>{68D230F3-CF80-4859-8CE7-A43EE81993B5}</a:tableStyleId>
              </a:tblPr>
              <a:tblGrid>
                <a:gridCol w="2488565">
                  <a:extLst>
                    <a:ext uri="{9D8B030D-6E8A-4147-A177-3AD203B41FA5}">
                      <a16:colId xmlns:a16="http://schemas.microsoft.com/office/drawing/2014/main" val="20000"/>
                    </a:ext>
                  </a:extLst>
                </a:gridCol>
                <a:gridCol w="1480820">
                  <a:extLst>
                    <a:ext uri="{9D8B030D-6E8A-4147-A177-3AD203B41FA5}">
                      <a16:colId xmlns:a16="http://schemas.microsoft.com/office/drawing/2014/main" val="20001"/>
                    </a:ext>
                  </a:extLst>
                </a:gridCol>
                <a:gridCol w="1332230">
                  <a:extLst>
                    <a:ext uri="{9D8B030D-6E8A-4147-A177-3AD203B41FA5}">
                      <a16:colId xmlns:a16="http://schemas.microsoft.com/office/drawing/2014/main" val="20002"/>
                    </a:ext>
                  </a:extLst>
                </a:gridCol>
                <a:gridCol w="1331595">
                  <a:extLst>
                    <a:ext uri="{9D8B030D-6E8A-4147-A177-3AD203B41FA5}">
                      <a16:colId xmlns:a16="http://schemas.microsoft.com/office/drawing/2014/main" val="20003"/>
                    </a:ext>
                  </a:extLst>
                </a:gridCol>
                <a:gridCol w="1331595">
                  <a:extLst>
                    <a:ext uri="{9D8B030D-6E8A-4147-A177-3AD203B41FA5}">
                      <a16:colId xmlns:a16="http://schemas.microsoft.com/office/drawing/2014/main" val="20004"/>
                    </a:ext>
                  </a:extLst>
                </a:gridCol>
                <a:gridCol w="1331595">
                  <a:extLst>
                    <a:ext uri="{9D8B030D-6E8A-4147-A177-3AD203B41FA5}">
                      <a16:colId xmlns:a16="http://schemas.microsoft.com/office/drawing/2014/main" val="20005"/>
                    </a:ext>
                  </a:extLst>
                </a:gridCol>
              </a:tblGrid>
              <a:tr h="335280">
                <a:tc>
                  <a:txBody>
                    <a:bodyPr/>
                    <a:lstStyle/>
                    <a:p>
                      <a:pPr>
                        <a:buNone/>
                      </a:pPr>
                      <a:endParaRPr lang="zh-CN" altLang="en-US" sz="1600"/>
                    </a:p>
                  </a:txBody>
                  <a:tcPr/>
                </a:tc>
                <a:tc>
                  <a:txBody>
                    <a:bodyPr/>
                    <a:lstStyle/>
                    <a:p>
                      <a:pPr algn="ctr">
                        <a:buNone/>
                      </a:pPr>
                      <a:r>
                        <a:rPr lang="zh-CN" altLang="en-US" sz="1800" dirty="0">
                          <a:solidFill>
                            <a:srgbClr val="4B649F"/>
                          </a:solidFill>
                        </a:rPr>
                        <a:t>工业</a:t>
                      </a:r>
                    </a:p>
                  </a:txBody>
                  <a:tcPr anchor="ctr"/>
                </a:tc>
                <a:tc>
                  <a:txBody>
                    <a:bodyPr/>
                    <a:lstStyle/>
                    <a:p>
                      <a:pPr algn="ctr">
                        <a:buNone/>
                      </a:pPr>
                      <a:r>
                        <a:rPr lang="zh-CN" altLang="en-US" sz="1800" dirty="0">
                          <a:solidFill>
                            <a:srgbClr val="4B649F"/>
                          </a:solidFill>
                        </a:rPr>
                        <a:t>建筑业</a:t>
                      </a:r>
                    </a:p>
                  </a:txBody>
                  <a:tcPr anchor="ctr"/>
                </a:tc>
                <a:tc>
                  <a:txBody>
                    <a:bodyPr/>
                    <a:lstStyle/>
                    <a:p>
                      <a:pPr algn="ctr">
                        <a:buNone/>
                      </a:pPr>
                      <a:r>
                        <a:rPr lang="zh-CN" altLang="en-US" sz="1800" dirty="0">
                          <a:solidFill>
                            <a:srgbClr val="4B649F"/>
                          </a:solidFill>
                        </a:rPr>
                        <a:t>批零住餐</a:t>
                      </a:r>
                    </a:p>
                  </a:txBody>
                  <a:tcPr anchor="ctr"/>
                </a:tc>
                <a:tc>
                  <a:txBody>
                    <a:bodyPr/>
                    <a:lstStyle/>
                    <a:p>
                      <a:pPr algn="ctr">
                        <a:buNone/>
                      </a:pPr>
                      <a:r>
                        <a:rPr lang="zh-CN" altLang="en-US" sz="1800" dirty="0">
                          <a:solidFill>
                            <a:srgbClr val="4B649F"/>
                          </a:solidFill>
                        </a:rPr>
                        <a:t>房地产</a:t>
                      </a:r>
                    </a:p>
                  </a:txBody>
                  <a:tcPr anchor="ctr"/>
                </a:tc>
                <a:tc>
                  <a:txBody>
                    <a:bodyPr/>
                    <a:lstStyle/>
                    <a:p>
                      <a:pPr algn="ctr">
                        <a:buNone/>
                      </a:pPr>
                      <a:r>
                        <a:rPr lang="zh-CN" altLang="en-US" sz="1800" dirty="0">
                          <a:solidFill>
                            <a:srgbClr val="4B649F"/>
                          </a:solidFill>
                        </a:rPr>
                        <a:t>规上服务业</a:t>
                      </a:r>
                    </a:p>
                  </a:txBody>
                  <a:tcPr anchor="ctr"/>
                </a:tc>
                <a:extLst>
                  <a:ext uri="{0D108BD9-81ED-4DB2-BD59-A6C34878D82A}">
                    <a16:rowId xmlns:a16="http://schemas.microsoft.com/office/drawing/2014/main" val="10000"/>
                  </a:ext>
                </a:extLst>
              </a:tr>
              <a:tr h="304800">
                <a:tc>
                  <a:txBody>
                    <a:bodyPr/>
                    <a:lstStyle/>
                    <a:p>
                      <a:pPr>
                        <a:buNone/>
                      </a:pPr>
                      <a:r>
                        <a:rPr lang="zh-CN" altLang="en-US"/>
                        <a:t>信用减值损失</a:t>
                      </a:r>
                    </a:p>
                  </a:txBody>
                  <a:tcPr/>
                </a:tc>
                <a:tc>
                  <a:txBody>
                    <a:bodyPr/>
                    <a:lstStyle/>
                    <a:p>
                      <a:pPr algn="ctr">
                        <a:buNone/>
                      </a:pPr>
                      <a:endParaRPr lang="en-US" altLang="zh-CN" dirty="0"/>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endParaRPr lang="zh-CN" altLang="en-US"/>
                    </a:p>
                  </a:txBody>
                  <a:tcPr anchor="ctr"/>
                </a:tc>
                <a:extLst>
                  <a:ext uri="{0D108BD9-81ED-4DB2-BD59-A6C34878D82A}">
                    <a16:rowId xmlns:a16="http://schemas.microsoft.com/office/drawing/2014/main" val="10001"/>
                  </a:ext>
                </a:extLst>
              </a:tr>
              <a:tr h="304800">
                <a:tc>
                  <a:txBody>
                    <a:bodyPr/>
                    <a:lstStyle/>
                    <a:p>
                      <a:pPr>
                        <a:buNone/>
                      </a:pPr>
                      <a:r>
                        <a:rPr lang="zh-CN" altLang="en-US"/>
                        <a:t>资产减值损失</a:t>
                      </a:r>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r>
                        <a:rPr lang="en-US" altLang="zh-CN" sz="1800"/>
                        <a:t>○</a:t>
                      </a:r>
                    </a:p>
                  </a:txBody>
                  <a:tcPr anchor="ctr"/>
                </a:tc>
                <a:tc>
                  <a:txBody>
                    <a:bodyPr/>
                    <a:lstStyle/>
                    <a:p>
                      <a:pPr algn="ctr">
                        <a:buNone/>
                      </a:pPr>
                      <a:endParaRPr lang="zh-CN" altLang="en-US"/>
                    </a:p>
                  </a:txBody>
                  <a:tcPr anchor="ctr"/>
                </a:tc>
                <a:tc>
                  <a:txBody>
                    <a:bodyPr/>
                    <a:lstStyle/>
                    <a:p>
                      <a:pPr algn="ctr">
                        <a:buNone/>
                      </a:pPr>
                      <a:endParaRPr lang="zh-CN" altLang="en-US"/>
                    </a:p>
                  </a:txBody>
                  <a:tcPr anchor="ctr"/>
                </a:tc>
                <a:extLst>
                  <a:ext uri="{0D108BD9-81ED-4DB2-BD59-A6C34878D82A}">
                    <a16:rowId xmlns:a16="http://schemas.microsoft.com/office/drawing/2014/main" val="10002"/>
                  </a:ext>
                </a:extLst>
              </a:tr>
              <a:tr h="304800">
                <a:tc>
                  <a:txBody>
                    <a:bodyPr/>
                    <a:lstStyle/>
                    <a:p>
                      <a:pPr>
                        <a:buNone/>
                      </a:pPr>
                      <a:r>
                        <a:rPr lang="zh-CN" altLang="en-US" sz="1800">
                          <a:sym typeface="+mn-ea"/>
                        </a:rPr>
                        <a:t>投资收益</a:t>
                      </a:r>
                      <a:endParaRPr lang="zh-CN" altLang="en-US"/>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endParaRPr lang="en-US" altLang="zh-CN" sz="1800"/>
                    </a:p>
                  </a:txBody>
                  <a:tcPr anchor="ctr"/>
                </a:tc>
                <a:tc>
                  <a:txBody>
                    <a:bodyPr/>
                    <a:lstStyle/>
                    <a:p>
                      <a:pPr algn="ctr">
                        <a:buNone/>
                      </a:pPr>
                      <a:endParaRPr lang="zh-CN" altLang="en-US"/>
                    </a:p>
                  </a:txBody>
                  <a:tcPr anchor="ctr"/>
                </a:tc>
                <a:tc>
                  <a:txBody>
                    <a:bodyPr/>
                    <a:lstStyle/>
                    <a:p>
                      <a:pPr algn="ctr">
                        <a:buNone/>
                      </a:pPr>
                      <a:endParaRPr lang="zh-CN" altLang="en-US"/>
                    </a:p>
                  </a:txBody>
                  <a:tcPr anchor="ctr"/>
                </a:tc>
                <a:extLst>
                  <a:ext uri="{0D108BD9-81ED-4DB2-BD59-A6C34878D82A}">
                    <a16:rowId xmlns:a16="http://schemas.microsoft.com/office/drawing/2014/main" val="10003"/>
                  </a:ext>
                </a:extLst>
              </a:tr>
              <a:tr h="304800">
                <a:tc>
                  <a:txBody>
                    <a:bodyPr/>
                    <a:lstStyle/>
                    <a:p>
                      <a:pPr>
                        <a:buNone/>
                      </a:pPr>
                      <a:r>
                        <a:rPr lang="zh-CN" altLang="en-US"/>
                        <a:t>净敞口套期收益</a:t>
                      </a:r>
                    </a:p>
                  </a:txBody>
                  <a:tcPr/>
                </a:tc>
                <a:tc>
                  <a:txBody>
                    <a:bodyPr/>
                    <a:lstStyle/>
                    <a:p>
                      <a:pPr algn="ctr">
                        <a:buNone/>
                      </a:pPr>
                      <a:endParaRPr lang="en-US" altLang="zh-CN"/>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endParaRPr lang="en-US" altLang="zh-CN" sz="1800"/>
                    </a:p>
                  </a:txBody>
                  <a:tcPr anchor="ctr"/>
                </a:tc>
                <a:extLst>
                  <a:ext uri="{0D108BD9-81ED-4DB2-BD59-A6C34878D82A}">
                    <a16:rowId xmlns:a16="http://schemas.microsoft.com/office/drawing/2014/main" val="10004"/>
                  </a:ext>
                </a:extLst>
              </a:tr>
              <a:tr h="304800">
                <a:tc>
                  <a:txBody>
                    <a:bodyPr/>
                    <a:lstStyle/>
                    <a:p>
                      <a:pPr>
                        <a:buNone/>
                      </a:pPr>
                      <a:r>
                        <a:rPr lang="zh-CN" altLang="en-US" sz="1800"/>
                        <a:t>公允价值变动收益</a:t>
                      </a:r>
                    </a:p>
                  </a:txBody>
                  <a:tcPr/>
                </a:tc>
                <a:tc>
                  <a:txBody>
                    <a:bodyPr/>
                    <a:lstStyle/>
                    <a:p>
                      <a:pPr algn="ctr">
                        <a:buNone/>
                      </a:pPr>
                      <a:endParaRPr lang="en-US" altLang="zh-CN"/>
                    </a:p>
                  </a:txBody>
                  <a:tcPr anchor="ctr"/>
                </a:tc>
                <a:tc>
                  <a:txBody>
                    <a:bodyPr/>
                    <a:lstStyle/>
                    <a:p>
                      <a:pPr algn="ctr">
                        <a:buNone/>
                      </a:pPr>
                      <a:endParaRPr lang="zh-CN" altLang="en-US"/>
                    </a:p>
                  </a:txBody>
                  <a:tcPr anchor="ctr"/>
                </a:tc>
                <a:tc>
                  <a:txBody>
                    <a:bodyPr/>
                    <a:lstStyle/>
                    <a:p>
                      <a:pPr algn="ctr">
                        <a:buNone/>
                      </a:pPr>
                      <a:r>
                        <a:rPr lang="en-US" altLang="zh-CN" sz="1800"/>
                        <a:t>○</a:t>
                      </a:r>
                    </a:p>
                  </a:txBody>
                  <a:tcPr anchor="ctr"/>
                </a:tc>
                <a:tc>
                  <a:txBody>
                    <a:bodyPr/>
                    <a:lstStyle/>
                    <a:p>
                      <a:pPr algn="ctr">
                        <a:buNone/>
                      </a:pPr>
                      <a:endParaRPr lang="zh-CN" altLang="en-US"/>
                    </a:p>
                  </a:txBody>
                  <a:tcPr anchor="ctr"/>
                </a:tc>
                <a:tc>
                  <a:txBody>
                    <a:bodyPr/>
                    <a:lstStyle/>
                    <a:p>
                      <a:pPr algn="ctr">
                        <a:buNone/>
                      </a:pPr>
                      <a:endParaRPr lang="zh-CN" altLang="en-US"/>
                    </a:p>
                  </a:txBody>
                  <a:tcPr anchor="ctr"/>
                </a:tc>
                <a:extLst>
                  <a:ext uri="{0D108BD9-81ED-4DB2-BD59-A6C34878D82A}">
                    <a16:rowId xmlns:a16="http://schemas.microsoft.com/office/drawing/2014/main" val="10005"/>
                  </a:ext>
                </a:extLst>
              </a:tr>
              <a:tr h="365760">
                <a:tc>
                  <a:txBody>
                    <a:bodyPr/>
                    <a:lstStyle/>
                    <a:p>
                      <a:pPr>
                        <a:buNone/>
                      </a:pPr>
                      <a:r>
                        <a:rPr lang="zh-CN" altLang="en-US"/>
                        <a:t>资产处置收益</a:t>
                      </a:r>
                    </a:p>
                  </a:txBody>
                  <a:tcPr/>
                </a:tc>
                <a:tc>
                  <a:txBody>
                    <a:bodyPr/>
                    <a:lstStyle/>
                    <a:p>
                      <a:pPr algn="ctr">
                        <a:buNone/>
                      </a:pPr>
                      <a:endParaRPr lang="en-US" altLang="zh-CN"/>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r>
                        <a:rPr lang="en-US" altLang="zh-CN" sz="1800"/>
                        <a:t>○</a:t>
                      </a:r>
                    </a:p>
                  </a:txBody>
                  <a:tcPr anchor="ctr"/>
                </a:tc>
                <a:tc>
                  <a:txBody>
                    <a:bodyPr/>
                    <a:lstStyle/>
                    <a:p>
                      <a:pPr algn="ctr">
                        <a:buNone/>
                      </a:pPr>
                      <a:endParaRPr lang="zh-CN" altLang="en-US"/>
                    </a:p>
                  </a:txBody>
                  <a:tcPr anchor="ctr"/>
                </a:tc>
                <a:extLst>
                  <a:ext uri="{0D108BD9-81ED-4DB2-BD59-A6C34878D82A}">
                    <a16:rowId xmlns:a16="http://schemas.microsoft.com/office/drawing/2014/main" val="10006"/>
                  </a:ext>
                </a:extLst>
              </a:tr>
              <a:tr h="304800">
                <a:tc>
                  <a:txBody>
                    <a:bodyPr/>
                    <a:lstStyle/>
                    <a:p>
                      <a:pPr>
                        <a:buNone/>
                      </a:pPr>
                      <a:r>
                        <a:rPr lang="zh-CN" altLang="en-US"/>
                        <a:t>其他收益</a:t>
                      </a:r>
                    </a:p>
                  </a:txBody>
                  <a:tcPr/>
                </a:tc>
                <a:tc>
                  <a:txBody>
                    <a:bodyPr/>
                    <a:lstStyle/>
                    <a:p>
                      <a:pPr algn="ctr">
                        <a:buNone/>
                      </a:pPr>
                      <a:endParaRPr lang="en-US" altLang="zh-CN" dirty="0"/>
                    </a:p>
                  </a:txBody>
                  <a:tcPr anchor="ctr"/>
                </a:tc>
                <a:tc>
                  <a:txBody>
                    <a:bodyPr/>
                    <a:lstStyle/>
                    <a:p>
                      <a:pPr algn="ctr">
                        <a:buNone/>
                      </a:pPr>
                      <a:endParaRPr lang="zh-CN" altLang="en-US"/>
                    </a:p>
                  </a:txBody>
                  <a:tcPr anchor="ctr"/>
                </a:tc>
                <a:tc>
                  <a:txBody>
                    <a:bodyPr/>
                    <a:lstStyle/>
                    <a:p>
                      <a:pPr algn="ctr">
                        <a:buNone/>
                      </a:pPr>
                      <a:r>
                        <a:rPr lang="en-US" altLang="zh-CN" sz="1800"/>
                        <a:t>○</a:t>
                      </a:r>
                    </a:p>
                  </a:txBody>
                  <a:tcPr anchor="ctr"/>
                </a:tc>
                <a:tc>
                  <a:txBody>
                    <a:bodyPr/>
                    <a:lstStyle/>
                    <a:p>
                      <a:pPr algn="ctr">
                        <a:buNone/>
                      </a:pPr>
                      <a:endParaRPr lang="zh-CN" altLang="en-US"/>
                    </a:p>
                  </a:txBody>
                  <a:tcPr anchor="ctr"/>
                </a:tc>
                <a:tc>
                  <a:txBody>
                    <a:bodyPr/>
                    <a:lstStyle/>
                    <a:p>
                      <a:pPr algn="ctr">
                        <a:buNone/>
                      </a:pPr>
                      <a:endParaRPr lang="zh-CN" altLang="en-US" dirty="0"/>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17158" y="8032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85971" y="918528"/>
            <a:ext cx="110109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利润</a:t>
            </a:r>
            <a:r>
              <a:rPr lang="zh-CN" sz="2400" b="1" dirty="0">
                <a:solidFill>
                  <a:schemeClr val="bg1"/>
                </a:solidFill>
                <a:latin typeface="Arial" panose="020B0604020202020204" pitchFamily="34" charset="0"/>
                <a:ea typeface="微软雅黑" panose="020B0503020204020204" pitchFamily="34" charset="-122"/>
              </a:rPr>
              <a:t>表</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2555875" y="803275"/>
          <a:ext cx="9278620" cy="5699760"/>
        </p:xfrm>
        <a:graphic>
          <a:graphicData uri="http://schemas.openxmlformats.org/drawingml/2006/table">
            <a:tbl>
              <a:tblPr firstRow="1" bandRow="1">
                <a:tableStyleId>{68D230F3-CF80-4859-8CE7-A43EE81993B5}</a:tableStyleId>
              </a:tblPr>
              <a:tblGrid>
                <a:gridCol w="4429760">
                  <a:extLst>
                    <a:ext uri="{9D8B030D-6E8A-4147-A177-3AD203B41FA5}">
                      <a16:colId xmlns:a16="http://schemas.microsoft.com/office/drawing/2014/main" val="20000"/>
                    </a:ext>
                  </a:extLst>
                </a:gridCol>
                <a:gridCol w="681990">
                  <a:extLst>
                    <a:ext uri="{9D8B030D-6E8A-4147-A177-3AD203B41FA5}">
                      <a16:colId xmlns:a16="http://schemas.microsoft.com/office/drawing/2014/main" val="20001"/>
                    </a:ext>
                  </a:extLst>
                </a:gridCol>
                <a:gridCol w="570865">
                  <a:extLst>
                    <a:ext uri="{9D8B030D-6E8A-4147-A177-3AD203B41FA5}">
                      <a16:colId xmlns:a16="http://schemas.microsoft.com/office/drawing/2014/main" val="20002"/>
                    </a:ext>
                  </a:extLst>
                </a:gridCol>
                <a:gridCol w="2436495">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80390">
                  <a:extLst>
                    <a:ext uri="{9D8B030D-6E8A-4147-A177-3AD203B41FA5}">
                      <a16:colId xmlns:a16="http://schemas.microsoft.com/office/drawing/2014/main" val="20005"/>
                    </a:ext>
                  </a:extLst>
                </a:gridCol>
              </a:tblGrid>
              <a:tr h="518160">
                <a:tc>
                  <a:txBody>
                    <a:bodyPr/>
                    <a:lstStyle/>
                    <a:p>
                      <a:pPr algn="ctr">
                        <a:buNone/>
                      </a:pPr>
                      <a:r>
                        <a:rPr lang="zh-CN" altLang="en-US" sz="1400"/>
                        <a:t>项目</a:t>
                      </a:r>
                    </a:p>
                  </a:txBody>
                  <a:tcPr anchor="ctr"/>
                </a:tc>
                <a:tc>
                  <a:txBody>
                    <a:bodyPr/>
                    <a:lstStyle/>
                    <a:p>
                      <a:pPr algn="ctr">
                        <a:buNone/>
                      </a:pPr>
                      <a:r>
                        <a:rPr lang="zh-CN" altLang="en-US" sz="1400"/>
                        <a:t>本期金额</a:t>
                      </a:r>
                    </a:p>
                  </a:txBody>
                  <a:tcPr anchor="ctr"/>
                </a:tc>
                <a:tc>
                  <a:txBody>
                    <a:bodyPr/>
                    <a:lstStyle/>
                    <a:p>
                      <a:pPr algn="ctr">
                        <a:buNone/>
                      </a:pPr>
                      <a:r>
                        <a:rPr lang="zh-CN" altLang="en-US" sz="1400"/>
                        <a:t>上期金额</a:t>
                      </a:r>
                    </a:p>
                  </a:txBody>
                  <a:tcPr anchor="ctr"/>
                </a:tc>
                <a:tc>
                  <a:txBody>
                    <a:bodyPr/>
                    <a:lstStyle/>
                    <a:p>
                      <a:pPr algn="ctr">
                        <a:buNone/>
                      </a:pPr>
                      <a:r>
                        <a:rPr lang="zh-CN" altLang="en-US" sz="1400"/>
                        <a:t>项目</a:t>
                      </a:r>
                    </a:p>
                  </a:txBody>
                  <a:tcPr anchor="ctr"/>
                </a:tc>
                <a:tc>
                  <a:txBody>
                    <a:bodyPr/>
                    <a:lstStyle/>
                    <a:p>
                      <a:pPr algn="ctr">
                        <a:buNone/>
                      </a:pPr>
                      <a:r>
                        <a:rPr lang="zh-CN" altLang="en-US" sz="1400"/>
                        <a:t>本期金额</a:t>
                      </a:r>
                    </a:p>
                  </a:txBody>
                  <a:tcPr anchor="ctr"/>
                </a:tc>
                <a:tc>
                  <a:txBody>
                    <a:bodyPr/>
                    <a:lstStyle/>
                    <a:p>
                      <a:pPr algn="ctr">
                        <a:buNone/>
                      </a:pPr>
                      <a:r>
                        <a:rPr lang="zh-CN" altLang="en-US" sz="1400"/>
                        <a:t>上期金额</a:t>
                      </a:r>
                    </a:p>
                  </a:txBody>
                  <a:tcPr anchor="ctr"/>
                </a:tc>
                <a:extLst>
                  <a:ext uri="{0D108BD9-81ED-4DB2-BD59-A6C34878D82A}">
                    <a16:rowId xmlns:a16="http://schemas.microsoft.com/office/drawing/2014/main" val="10000"/>
                  </a:ext>
                </a:extLst>
              </a:tr>
              <a:tr h="304800">
                <a:tc>
                  <a:txBody>
                    <a:bodyPr/>
                    <a:lstStyle/>
                    <a:p>
                      <a:pPr>
                        <a:buNone/>
                      </a:pPr>
                      <a:r>
                        <a:rPr lang="zh-CN" altLang="en-US" sz="1400">
                          <a:latin typeface="黑体" panose="02010609060101010101" charset="-122"/>
                          <a:ea typeface="黑体" panose="02010609060101010101" charset="-122"/>
                        </a:rPr>
                        <a:t>一、营业费用</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二、营业利润</a:t>
                      </a: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1"/>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减：营业成本</a:t>
                      </a:r>
                      <a:endParaRPr lang="zh-CN" altLang="en-US"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加：营业外收入</a:t>
                      </a:r>
                      <a:endParaRPr lang="en-US" altLang="zh-CN"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2"/>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税金及附加</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减：营业外支出</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3"/>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销售费用</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三、利润总额</a:t>
                      </a:r>
                      <a:endParaRPr lang="zh-CN" altLang="en-US" sz="1400">
                        <a:solidFill>
                          <a:srgbClr val="FF0000"/>
                        </a:solidFill>
                        <a:latin typeface="黑体" panose="02010609060101010101" charset="-122"/>
                        <a:ea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4"/>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管理费用</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减：所得税费用</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b="1"/>
                    </a:p>
                  </a:txBody>
                  <a:tcPr anchor="ctr"/>
                </a:tc>
                <a:tc>
                  <a:txBody>
                    <a:bodyPr/>
                    <a:lstStyle/>
                    <a:p>
                      <a:pPr algn="ctr">
                        <a:buNone/>
                      </a:pPr>
                      <a:endParaRPr lang="en-US" altLang="zh-CN" sz="1400" b="1"/>
                    </a:p>
                  </a:txBody>
                  <a:tcPr anchor="ctr"/>
                </a:tc>
                <a:extLst>
                  <a:ext uri="{0D108BD9-81ED-4DB2-BD59-A6C34878D82A}">
                    <a16:rowId xmlns:a16="http://schemas.microsoft.com/office/drawing/2014/main" val="10005"/>
                  </a:ext>
                </a:extLst>
              </a:tr>
              <a:tr h="304800">
                <a:tc>
                  <a:txBody>
                    <a:bodyPr/>
                    <a:lstStyle/>
                    <a:p>
                      <a:pPr>
                        <a:buNone/>
                      </a:pPr>
                      <a:r>
                        <a:rPr sz="1400">
                          <a:latin typeface="黑体" panose="02010609060101010101" charset="-122"/>
                          <a:ea typeface="黑体" panose="02010609060101010101" charset="-122"/>
                          <a:cs typeface="黑体" panose="02010609060101010101" charset="-122"/>
                          <a:sym typeface="+mn-ea"/>
                        </a:rPr>
                        <a:t>        </a:t>
                      </a:r>
                      <a:r>
                        <a:rPr lang="zh-CN" sz="1400">
                          <a:latin typeface="黑体" panose="02010609060101010101" charset="-122"/>
                          <a:ea typeface="黑体" panose="02010609060101010101" charset="-122"/>
                          <a:cs typeface="黑体" panose="02010609060101010101" charset="-122"/>
                          <a:sym typeface="+mn-ea"/>
                        </a:rPr>
                        <a:t>研发</a:t>
                      </a:r>
                      <a:r>
                        <a:rPr sz="1400">
                          <a:latin typeface="黑体" panose="02010609060101010101" charset="-122"/>
                          <a:ea typeface="黑体" panose="02010609060101010101" charset="-122"/>
                          <a:cs typeface="黑体" panose="02010609060101010101" charset="-122"/>
                          <a:sym typeface="+mn-ea"/>
                        </a:rPr>
                        <a:t>费用</a:t>
                      </a:r>
                      <a:endParaRPr lang="en-US" altLang="zh-CN" sz="1400">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四、净利润</a:t>
                      </a: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6"/>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财务费用</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（一）持续经营净利润</a:t>
                      </a:r>
                      <a:endParaRPr lang="en-US" altLang="zh-CN" sz="1400" u="sng">
                        <a:latin typeface="黑体" panose="02010609060101010101" charset="-122"/>
                        <a:ea typeface="黑体" panose="02010609060101010101" charset="-122"/>
                        <a:cs typeface="黑体" panose="02010609060101010101" charset="-122"/>
                        <a:sym typeface="+mn-ea"/>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7"/>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a:t>
                      </a: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rPr>
                        <a:t>其中：利息费用</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（二）终止经营净利润</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8"/>
                  </a:ext>
                </a:extLst>
              </a:tr>
              <a:tr h="304800">
                <a:tc>
                  <a:txBody>
                    <a:bodyPr/>
                    <a:lstStyle/>
                    <a:p>
                      <a:pPr>
                        <a:buNone/>
                      </a:pP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利息收入</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09"/>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加：其他收益</a:t>
                      </a:r>
                      <a:endParaRPr lang="zh-CN" altLang="en-US"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0"/>
                  </a:ext>
                </a:extLst>
              </a:tr>
              <a:tr h="304800">
                <a:tc>
                  <a:txBody>
                    <a:bodyPr/>
                    <a:lstStyle/>
                    <a:p>
                      <a:pPr>
                        <a:buNone/>
                      </a:pPr>
                      <a:r>
                        <a:rPr sz="1400">
                          <a:latin typeface="黑体" panose="02010609060101010101" charset="-122"/>
                          <a:ea typeface="黑体" panose="02010609060101010101" charset="-122"/>
                          <a:cs typeface="黑体" panose="02010609060101010101" charset="-122"/>
                          <a:sym typeface="+mn-ea"/>
                        </a:rPr>
                        <a:t>        </a:t>
                      </a:r>
                      <a:r>
                        <a:rPr lang="zh-CN" sz="1400">
                          <a:latin typeface="黑体" panose="02010609060101010101" charset="-122"/>
                          <a:ea typeface="黑体" panose="02010609060101010101" charset="-122"/>
                          <a:cs typeface="黑体" panose="02010609060101010101" charset="-122"/>
                          <a:sym typeface="+mn-ea"/>
                        </a:rPr>
                        <a:t>投资收益（损失以“</a:t>
                      </a:r>
                      <a:r>
                        <a:rPr lang="en-US" altLang="zh-CN" sz="1400">
                          <a:latin typeface="黑体" panose="02010609060101010101" charset="-122"/>
                          <a:ea typeface="黑体" panose="02010609060101010101" charset="-122"/>
                          <a:cs typeface="黑体" panose="02010609060101010101" charset="-122"/>
                          <a:sym typeface="+mn-ea"/>
                        </a:rPr>
                        <a:t>-</a:t>
                      </a:r>
                      <a:r>
                        <a:rPr lang="zh-CN" sz="1400">
                          <a:latin typeface="黑体" panose="02010609060101010101" charset="-122"/>
                          <a:ea typeface="黑体" panose="02010609060101010101" charset="-122"/>
                          <a:cs typeface="黑体" panose="02010609060101010101" charset="-122"/>
                          <a:sym typeface="+mn-ea"/>
                        </a:rPr>
                        <a:t>”号填列）</a:t>
                      </a:r>
                      <a:endParaRPr lang="zh-CN"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1"/>
                  </a:ext>
                </a:extLst>
              </a:tr>
              <a:tr h="304800">
                <a:tc>
                  <a:txBody>
                    <a:bodyPr/>
                    <a:lstStyle/>
                    <a:p>
                      <a:pPr>
                        <a:buNone/>
                      </a:pPr>
                      <a:r>
                        <a:rPr lang="zh-CN" altLang="en-US" sz="1400">
                          <a:latin typeface="黑体" panose="02010609060101010101" charset="-122"/>
                          <a:ea typeface="黑体" panose="02010609060101010101" charset="-122"/>
                          <a:sym typeface="+mn-ea"/>
                        </a:rPr>
                        <a:t> </a:t>
                      </a:r>
                      <a:r>
                        <a:rPr lang="en-US" altLang="zh-CN" sz="1400">
                          <a:latin typeface="黑体" panose="02010609060101010101" charset="-122"/>
                          <a:ea typeface="黑体" panose="02010609060101010101" charset="-122"/>
                          <a:sym typeface="+mn-ea"/>
                        </a:rPr>
                        <a:t>       ...</a:t>
                      </a:r>
                      <a:endParaRPr lang="en-US" altLang="zh-CN" sz="1400">
                        <a:latin typeface="黑体" panose="02010609060101010101" charset="-122"/>
                        <a:ea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2"/>
                  </a:ext>
                </a:extLst>
              </a:tr>
              <a:tr h="304800">
                <a:tc>
                  <a:txBody>
                    <a:bodyPr/>
                    <a:lstStyle/>
                    <a:p>
                      <a:pPr>
                        <a:buNone/>
                      </a:pPr>
                      <a:r>
                        <a:rPr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净敞口套期</a:t>
                      </a:r>
                      <a:r>
                        <a:rPr sz="1400">
                          <a:latin typeface="黑体" panose="02010609060101010101" charset="-122"/>
                          <a:ea typeface="黑体" panose="02010609060101010101" charset="-122"/>
                          <a:cs typeface="黑体" panose="02010609060101010101" charset="-122"/>
                        </a:rPr>
                        <a:t>收益（损失以“-”号填列）</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3"/>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公允价值变动收益（损失以“-”号填列）</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4"/>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rPr>
                        <a:t>        信用减值损失（损失以“-”号填列）</a:t>
                      </a:r>
                      <a:endParaRPr lang="zh-CN" altLang="en-US" sz="1400" u="sng">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5"/>
                  </a:ext>
                </a:extLst>
              </a:tr>
              <a:tr h="304800">
                <a:tc>
                  <a:txBody>
                    <a:bodyPr/>
                    <a:lstStyle/>
                    <a:p>
                      <a:pPr>
                        <a:buNone/>
                      </a:pPr>
                      <a:r>
                        <a:rPr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资产减值损失</a:t>
                      </a:r>
                      <a:r>
                        <a:rPr sz="1400">
                          <a:latin typeface="黑体" panose="02010609060101010101" charset="-122"/>
                          <a:ea typeface="黑体" panose="02010609060101010101" charset="-122"/>
                          <a:cs typeface="黑体" panose="02010609060101010101" charset="-122"/>
                        </a:rPr>
                        <a:t>（损失以“-”号填列）</a:t>
                      </a:r>
                      <a:endParaRPr lang="en-US" altLang="zh-CN" sz="1400">
                        <a:latin typeface="黑体" panose="02010609060101010101" charset="-122"/>
                        <a:ea typeface="黑体" panose="02010609060101010101" charset="-122"/>
                        <a:cs typeface="黑体" panose="02010609060101010101" charset="-122"/>
                      </a:endParaRP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6"/>
                  </a:ext>
                </a:extLst>
              </a:tr>
              <a:tr h="304800">
                <a:tc>
                  <a:txBody>
                    <a:bodyPr/>
                    <a:lstStyle/>
                    <a:p>
                      <a:pPr>
                        <a:buNone/>
                      </a:pPr>
                      <a:r>
                        <a:rPr lang="zh-CN" altLang="en-US" sz="1400">
                          <a:latin typeface="黑体" panose="02010609060101010101" charset="-122"/>
                          <a:ea typeface="黑体" panose="02010609060101010101" charset="-122"/>
                          <a:cs typeface="黑体" panose="02010609060101010101" charset="-122"/>
                          <a:sym typeface="+mn-ea"/>
                        </a:rPr>
                        <a:t>        资产处置收益（损失以“-”号填列）</a:t>
                      </a:r>
                    </a:p>
                  </a:txBody>
                  <a:tcPr/>
                </a:tc>
                <a:tc>
                  <a:txBody>
                    <a:bodyPr/>
                    <a:lstStyle/>
                    <a:p>
                      <a:pPr algn="ctr">
                        <a:buNone/>
                      </a:pPr>
                      <a:endParaRPr lang="en-US" altLang="zh-CN" sz="1400"/>
                    </a:p>
                  </a:txBody>
                  <a:tcPr anchor="ctr"/>
                </a:tc>
                <a:tc>
                  <a:txBody>
                    <a:bodyPr/>
                    <a:lstStyle/>
                    <a:p>
                      <a:pPr algn="ctr">
                        <a:buNone/>
                      </a:pPr>
                      <a:endParaRPr lang="en-US" altLang="zh-CN" sz="1400"/>
                    </a:p>
                  </a:txBody>
                  <a:tcPr anchor="ctr"/>
                </a:tc>
                <a:tc>
                  <a:txBody>
                    <a:bodyPr/>
                    <a:lstStyle/>
                    <a:p>
                      <a:pPr algn="l">
                        <a:buNone/>
                      </a:pPr>
                      <a:endParaRPr lang="en-US" altLang="zh-CN" sz="1400"/>
                    </a:p>
                  </a:txBody>
                  <a:tcPr anchor="ctr"/>
                </a:tc>
                <a:tc>
                  <a:txBody>
                    <a:bodyPr/>
                    <a:lstStyle/>
                    <a:p>
                      <a:pPr algn="ctr">
                        <a:buNone/>
                      </a:pPr>
                      <a:endParaRPr lang="en-US" altLang="zh-CN" sz="1400"/>
                    </a:p>
                  </a:txBody>
                  <a:tcPr anchor="ctr"/>
                </a:tc>
                <a:tc>
                  <a:txBody>
                    <a:bodyPr/>
                    <a:lstStyle/>
                    <a:p>
                      <a:pPr algn="ctr">
                        <a:buNone/>
                      </a:pPr>
                      <a:endParaRPr lang="en-US" altLang="zh-CN" sz="1400"/>
                    </a:p>
                  </a:txBody>
                  <a:tcPr anchor="ctr"/>
                </a:tc>
                <a:extLst>
                  <a:ext uri="{0D108BD9-81ED-4DB2-BD59-A6C34878D82A}">
                    <a16:rowId xmlns:a16="http://schemas.microsoft.com/office/drawing/2014/main" val="10017"/>
                  </a:ext>
                </a:extLst>
              </a:tr>
            </a:tbl>
          </a:graphicData>
        </a:graphic>
      </p:graphicFrame>
      <p:sp>
        <p:nvSpPr>
          <p:cNvPr id="13" name="文本框 12"/>
          <p:cNvSpPr txBox="1"/>
          <p:nvPr/>
        </p:nvSpPr>
        <p:spPr>
          <a:xfrm>
            <a:off x="-65017" y="1879205"/>
            <a:ext cx="2448243" cy="1040285"/>
          </a:xfrm>
          <a:prstGeom prst="rect">
            <a:avLst/>
          </a:prstGeom>
          <a:noFill/>
          <a:ln w="28575" cmpd="sng">
            <a:noFill/>
            <a:prstDash val="solid"/>
          </a:ln>
        </p:spPr>
        <p:txBody>
          <a:bodyPr wrap="square" rtlCol="0">
            <a:spAutoFit/>
          </a:bodyPr>
          <a:lstStyle/>
          <a:p>
            <a:pPr marL="36195" marR="0" algn="ctr"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一般企业</a:t>
            </a:r>
            <a:endParaRPr lang="en-US" altLang="zh-CN"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algn="ctr"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财务报表格式</a:t>
            </a:r>
          </a:p>
        </p:txBody>
      </p:sp>
      <p:sp>
        <p:nvSpPr>
          <p:cNvPr id="14" name="文本框 13"/>
          <p:cNvSpPr txBox="1"/>
          <p:nvPr/>
        </p:nvSpPr>
        <p:spPr>
          <a:xfrm>
            <a:off x="-5172" y="2892030"/>
            <a:ext cx="223393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800" noProof="1">
                <a:solidFill>
                  <a:srgbClr val="336699"/>
                </a:solidFill>
                <a:latin typeface="微软雅黑" panose="020B0503020204020204" pitchFamily="34" charset="-122"/>
                <a:ea typeface="微软雅黑" panose="020B0503020204020204" pitchFamily="34" charset="-122"/>
                <a:cs typeface="+mn-cs"/>
                <a:sym typeface="+mn-ea"/>
              </a:rPr>
              <a:t>（会企</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02</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表</a:t>
            </a:r>
            <a:r>
              <a:rPr lang="zh-CN" sz="2800" noProof="1">
                <a:solidFill>
                  <a:srgbClr val="336699"/>
                </a:solidFill>
                <a:latin typeface="微软雅黑" panose="020B0503020204020204" pitchFamily="34" charset="-122"/>
                <a:ea typeface="微软雅黑" panose="020B0503020204020204" pitchFamily="34" charset="-122"/>
                <a:cs typeface="+mn-cs"/>
                <a:sym typeface="+mn-ea"/>
              </a:rPr>
              <a:t>）</a:t>
            </a:r>
          </a:p>
        </p:txBody>
      </p:sp>
      <p:sp>
        <p:nvSpPr>
          <p:cNvPr id="5" name="文本框 4"/>
          <p:cNvSpPr txBox="1"/>
          <p:nvPr/>
        </p:nvSpPr>
        <p:spPr>
          <a:xfrm>
            <a:off x="302895" y="5142865"/>
            <a:ext cx="2113915" cy="39878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sz="2000" noProof="1">
                <a:solidFill>
                  <a:srgbClr val="336699"/>
                </a:solidFill>
                <a:latin typeface="微软雅黑" panose="020B0503020204020204" pitchFamily="34" charset="-122"/>
                <a:ea typeface="微软雅黑" panose="020B0503020204020204" pitchFamily="34" charset="-122"/>
                <a:cs typeface="+mn-cs"/>
                <a:sym typeface="+mn-ea"/>
              </a:rPr>
              <a:t>营业利润恒等式</a:t>
            </a:r>
          </a:p>
        </p:txBody>
      </p:sp>
      <p:cxnSp>
        <p:nvCxnSpPr>
          <p:cNvPr id="18" name="直接箭头连接符 17"/>
          <p:cNvCxnSpPr/>
          <p:nvPr/>
        </p:nvCxnSpPr>
        <p:spPr>
          <a:xfrm flipV="1">
            <a:off x="1498600" y="4448810"/>
            <a:ext cx="996315" cy="694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002368" cy="3280898"/>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其他收益、净敞口套期收益、公允价值变动收益、信用减值损失、资产减值损失、资产处置收益</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均可根据《</a:t>
            </a:r>
            <a:r>
              <a:rPr lang="zh-CN" altLang="en-US" sz="2800" dirty="0">
                <a:solidFill>
                  <a:schemeClr val="accent5">
                    <a:lumMod val="75000"/>
                  </a:schemeClr>
                </a:solidFill>
                <a:latin typeface="微软雅黑" panose="020B0503020204020204" pitchFamily="34" charset="-122"/>
                <a:sym typeface="+mn-ea"/>
              </a:rPr>
              <a:t>利润表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（会企02表）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1111727" y="1044893"/>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grpSp>
        <p:nvGrpSpPr>
          <p:cNvPr id="3" name="组合 2"/>
          <p:cNvGrpSpPr/>
          <p:nvPr/>
        </p:nvGrpSpPr>
        <p:grpSpPr>
          <a:xfrm>
            <a:off x="6273899" y="87630"/>
            <a:ext cx="4695825" cy="6589395"/>
            <a:chOff x="5335905" y="87630"/>
            <a:chExt cx="4695825" cy="6589395"/>
          </a:xfrm>
        </p:grpSpPr>
        <p:pic>
          <p:nvPicPr>
            <p:cNvPr id="2" name="图片 1"/>
            <p:cNvPicPr>
              <a:picLocks noChangeAspect="1"/>
            </p:cNvPicPr>
            <p:nvPr/>
          </p:nvPicPr>
          <p:blipFill>
            <a:blip r:embed="rId4"/>
            <a:stretch>
              <a:fillRect/>
            </a:stretch>
          </p:blipFill>
          <p:spPr>
            <a:xfrm>
              <a:off x="5335905" y="87630"/>
              <a:ext cx="4686300" cy="3286125"/>
            </a:xfrm>
            <a:prstGeom prst="rect">
              <a:avLst/>
            </a:prstGeom>
          </p:spPr>
        </p:pic>
        <p:pic>
          <p:nvPicPr>
            <p:cNvPr id="10" name="图片 9"/>
            <p:cNvPicPr>
              <a:picLocks noChangeAspect="1"/>
            </p:cNvPicPr>
            <p:nvPr/>
          </p:nvPicPr>
          <p:blipFill>
            <a:blip r:embed="rId5"/>
            <a:stretch>
              <a:fillRect/>
            </a:stretch>
          </p:blipFill>
          <p:spPr>
            <a:xfrm>
              <a:off x="5345430" y="3314700"/>
              <a:ext cx="4686300" cy="3362325"/>
            </a:xfrm>
            <a:prstGeom prst="rect">
              <a:avLst/>
            </a:prstGeom>
          </p:spPr>
        </p:pic>
      </p:grpSp>
      <p:sp>
        <p:nvSpPr>
          <p:cNvPr id="7" name="椭圆 6"/>
          <p:cNvSpPr/>
          <p:nvPr/>
        </p:nvSpPr>
        <p:spPr>
          <a:xfrm>
            <a:off x="5752488" y="299085"/>
            <a:ext cx="5988050" cy="4883785"/>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5488" y="922431"/>
            <a:ext cx="2438400" cy="692150"/>
            <a:chOff x="725488" y="1193800"/>
            <a:chExt cx="2438400" cy="69215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54380" y="1310005"/>
              <a:ext cx="2381885" cy="460375"/>
            </a:xfrm>
            <a:prstGeom prst="rect">
              <a:avLst/>
            </a:prstGeom>
            <a:noFill/>
            <a:ln w="9525">
              <a:noFill/>
            </a:ln>
          </p:spPr>
          <p:txBody>
            <a:bodyPr wrap="square" anchor="t" anchorCtr="0">
              <a:spAutoFit/>
            </a:bodyPr>
            <a:lstStyle/>
            <a:p>
              <a:pPr algn="ctr"/>
              <a:r>
                <a:rPr lang="zh-CN" altLang="en-US" sz="2400" b="1" dirty="0">
                  <a:solidFill>
                    <a:schemeClr val="bg1"/>
                  </a:solidFill>
                  <a:sym typeface="+mn-ea"/>
                </a:rPr>
                <a:t>损益类—损失</a:t>
              </a:r>
              <a:endParaRPr lang="zh-CN" altLang="en-US" sz="2400" b="1" dirty="0">
                <a:solidFill>
                  <a:schemeClr val="bg1"/>
                </a:solidFill>
                <a:latin typeface="Arial" panose="020B0604020202020204" pitchFamily="34" charset="0"/>
                <a:ea typeface="微软雅黑" panose="020B0503020204020204" pitchFamily="34" charset="-122"/>
                <a:sym typeface="+mn-ea"/>
              </a:endParaRP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272381" y="1851978"/>
            <a:ext cx="9647238" cy="362394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信用减值损失：指企业按照《企业会计准则第22号——金融工具确认和计量》(财会〔2017〕7 号)的要求计提的各项金融工具减值准备所形成的预期信用损失。根据会计“利润表”中“信用减值损失”项目的本年累计数填报。</a:t>
            </a:r>
            <a:r>
              <a:rPr lang="zh-CN" altLang="en-US" sz="2800" noProof="1">
                <a:solidFill>
                  <a:srgbClr val="FF0000"/>
                </a:solidFill>
                <a:latin typeface="微软雅黑" panose="020B0503020204020204" pitchFamily="34" charset="-122"/>
                <a:sym typeface="+mn-ea"/>
              </a:rPr>
              <a:t>如果会计“利润表”未设置该项目，填0</a:t>
            </a:r>
            <a:r>
              <a:rPr lang="zh-CN" altLang="en-US" sz="2800" noProof="1">
                <a:solidFill>
                  <a:srgbClr val="336699"/>
                </a:solidFill>
                <a:latin typeface="微软雅黑" panose="020B0503020204020204" pitchFamily="34" charset="-122"/>
                <a:sym typeface="+mn-ea"/>
              </a:rPr>
              <a:t>。</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资产减值损失：指企业计提各项资产减值准备所形成的损失。根据会计“利润表”中“资产减值损失”项目的本年累计数填报。如果会计“利润表”未设置该项目，填0。</a:t>
            </a: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5488" y="987326"/>
            <a:ext cx="2438400" cy="692150"/>
            <a:chOff x="725488" y="1193800"/>
            <a:chExt cx="2438400" cy="692150"/>
          </a:xfrm>
        </p:grpSpPr>
        <p:sp>
          <p:nvSpPr>
            <p:cNvPr id="16" name="圆角矩形 15"/>
            <p:cNvSpPr/>
            <p:nvPr/>
          </p:nvSpPr>
          <p:spPr>
            <a:xfrm>
              <a:off x="725488" y="119380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54380" y="1310005"/>
              <a:ext cx="2381885" cy="460375"/>
            </a:xfrm>
            <a:prstGeom prst="rect">
              <a:avLst/>
            </a:prstGeom>
            <a:noFill/>
            <a:ln w="9525">
              <a:noFill/>
            </a:ln>
          </p:spPr>
          <p:txBody>
            <a:bodyPr wrap="square" anchor="t" anchorCtr="0">
              <a:spAutoFit/>
            </a:bodyPr>
            <a:lstStyle/>
            <a:p>
              <a:pPr algn="ctr"/>
              <a:r>
                <a:rPr lang="zh-CN" altLang="en-US" sz="2400" b="1" dirty="0">
                  <a:solidFill>
                    <a:schemeClr val="bg1"/>
                  </a:solidFill>
                  <a:sym typeface="+mn-ea"/>
                </a:rPr>
                <a:t>损益类—收益</a:t>
              </a:r>
              <a:endParaRPr lang="zh-CN" altLang="en-US" sz="2400" b="1" dirty="0">
                <a:solidFill>
                  <a:schemeClr val="bg1"/>
                </a:solidFill>
                <a:latin typeface="Arial" panose="020B0604020202020204" pitchFamily="34" charset="0"/>
                <a:ea typeface="微软雅黑" panose="020B0503020204020204" pitchFamily="34" charset="-122"/>
              </a:endParaRP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902378" y="1883791"/>
            <a:ext cx="10601363" cy="405649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净敞口套期收益：指净敞口套期下被套期项目累计公允价值变动转入当期损益的金额或现金流量套期储备转入当期损益的金额。</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资产处置收益：指企业出售划分为持有待售的非流动资产（金融工具、长期股权投资和投资性房地产除外）或处置组时确认的处置利得或损失，以及处置未划分为持有待售的固定资产、在建工程、生产性生物资产及无形资产而产生的处置利得或损失。债务重组中因处置非流动资产产生的利得或损失和非货币性资产交换产生的利得或损失也包括在本项目内。</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b="1" dirty="0">
                <a:solidFill>
                  <a:srgbClr val="4B649F"/>
                </a:solidFill>
                <a:latin typeface="Arial" panose="020B0604020202020204" pitchFamily="34" charset="0"/>
                <a:ea typeface="微软雅黑" panose="020B0503020204020204" pitchFamily="34" charset="-122"/>
              </a:rPr>
              <a:t>第三部分</a:t>
            </a:r>
          </a:p>
        </p:txBody>
      </p:sp>
      <p:pic>
        <p:nvPicPr>
          <p:cNvPr id="8195" name="图片 9"/>
          <p:cNvPicPr>
            <a:picLocks noChangeAspect="1"/>
          </p:cNvPicPr>
          <p:nvPr/>
        </p:nvPicPr>
        <p:blipFill>
          <a:blip r:embed="rId2"/>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a:stretch>
            <a:fillRect/>
          </a:stretch>
        </p:blipFill>
        <p:spPr>
          <a:xfrm>
            <a:off x="7679055" y="0"/>
            <a:ext cx="6002655" cy="1688465"/>
          </a:xfrm>
          <a:prstGeom prst="rect">
            <a:avLst/>
          </a:prstGeom>
          <a:noFill/>
          <a:ln w="9525">
            <a:noFill/>
          </a:ln>
        </p:spPr>
      </p:pic>
      <p:sp>
        <p:nvSpPr>
          <p:cNvPr id="8197" name="文本框 2"/>
          <p:cNvSpPr txBox="1"/>
          <p:nvPr/>
        </p:nvSpPr>
        <p:spPr>
          <a:xfrm>
            <a:off x="2719705" y="3615055"/>
            <a:ext cx="6362700"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企业法人主要经济指标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2031" y="1355722"/>
            <a:ext cx="6454378" cy="3194721"/>
          </a:xfrm>
          <a:prstGeom prst="rect">
            <a:avLst/>
          </a:prstGeom>
          <a:noFill/>
        </p:spPr>
        <p:txBody>
          <a:bodyPr wrap="square" rtlCol="0">
            <a:spAutoFit/>
          </a:bodyPr>
          <a:lstStyle/>
          <a:p>
            <a:pPr marL="36195" marR="0" defTabSz="914400">
              <a:spcBef>
                <a:spcPct val="20000"/>
              </a:spcBef>
              <a:buClrTx/>
              <a:buSzPct val="85000"/>
              <a:defRPr/>
            </a:pP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企业法人主要</a:t>
            </a:r>
            <a:r>
              <a:rPr lang="zh-CN" altLang="en-US" sz="2400" b="1" noProof="1" smtClean="0">
                <a:solidFill>
                  <a:schemeClr val="accent5">
                    <a:lumMod val="75000"/>
                  </a:schemeClr>
                </a:solidFill>
                <a:latin typeface="微软雅黑" panose="020B0503020204020204" pitchFamily="34" charset="-122"/>
                <a:sym typeface="+mn-ea"/>
              </a:rPr>
              <a:t>经济指标（</a:t>
            </a:r>
            <a:r>
              <a:rPr lang="en-US" altLang="zh-CN" sz="2400" b="1" noProof="1" smtClean="0">
                <a:solidFill>
                  <a:schemeClr val="accent5">
                    <a:lumMod val="75000"/>
                  </a:schemeClr>
                </a:solidFill>
                <a:latin typeface="微软雅黑" panose="020B0503020204020204" pitchFamily="34" charset="-122"/>
                <a:sym typeface="+mn-ea"/>
              </a:rPr>
              <a:t>711-3</a:t>
            </a:r>
            <a:r>
              <a:rPr lang="zh-CN" altLang="en-US" sz="2400" b="1" noProof="1" smtClean="0">
                <a:solidFill>
                  <a:schemeClr val="accent5">
                    <a:lumMod val="75000"/>
                  </a:schemeClr>
                </a:solidFill>
                <a:latin typeface="微软雅黑" panose="020B0503020204020204" pitchFamily="34" charset="-122"/>
                <a:sym typeface="+mn-ea"/>
              </a:rPr>
              <a:t>表）</a:t>
            </a:r>
            <a:endParaRPr lang="en-US" altLang="zh-CN" sz="2400" b="1" noProof="1" smtClean="0">
              <a:solidFill>
                <a:schemeClr val="accent5">
                  <a:lumMod val="75000"/>
                </a:schemeClr>
              </a:solidFill>
              <a:latin typeface="微软雅黑" panose="020B0503020204020204" pitchFamily="34" charset="-122"/>
              <a:sym typeface="+mn-ea"/>
            </a:endParaRPr>
          </a:p>
          <a:p>
            <a:pPr marL="36195">
              <a:spcBef>
                <a:spcPct val="20000"/>
              </a:spcBef>
              <a:buSzPct val="85000"/>
              <a:defRPr/>
            </a:pP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除一套表调查单位、金融和铁路部门负责普查的单位以外的以下单位填报：包括企业法人单位，执行企业会计制度的事业法人单位、民办非企业法人单位和基金会，农民专业合作社，农村集体经济组织和除宗教活动场所以外的机构类型为</a:t>
            </a:r>
            <a:r>
              <a:rPr lang="en-US" altLang="zh-CN" sz="2400" noProof="1">
                <a:solidFill>
                  <a:srgbClr val="336699"/>
                </a:solidFill>
                <a:latin typeface="微软雅黑" panose="020B0503020204020204" pitchFamily="34" charset="-122"/>
                <a:sym typeface="+mn-ea"/>
              </a:rPr>
              <a:t>90</a:t>
            </a:r>
            <a:r>
              <a:rPr lang="zh-CN" altLang="en-US" sz="2400" noProof="1">
                <a:solidFill>
                  <a:srgbClr val="336699"/>
                </a:solidFill>
                <a:latin typeface="微软雅黑" panose="020B0503020204020204" pitchFamily="34" charset="-122"/>
                <a:sym typeface="+mn-ea"/>
              </a:rPr>
              <a:t>的其他法人</a:t>
            </a:r>
            <a:r>
              <a:rPr lang="zh-CN" altLang="en-US" sz="2400" noProof="1" smtClean="0">
                <a:solidFill>
                  <a:srgbClr val="336699"/>
                </a:solidFill>
                <a:latin typeface="微软雅黑" panose="020B0503020204020204" pitchFamily="34" charset="-122"/>
                <a:sym typeface="+mn-ea"/>
              </a:rPr>
              <a:t>单位</a:t>
            </a:r>
            <a:endParaRPr lang="zh-CN" altLang="en-US" sz="2400" noProof="1">
              <a:solidFill>
                <a:srgbClr val="336699"/>
              </a:solidFill>
              <a:latin typeface="微软雅黑" panose="020B0503020204020204" pitchFamily="34" charset="-122"/>
              <a:sym typeface="+mn-ea"/>
            </a:endParaRPr>
          </a:p>
        </p:txBody>
      </p:sp>
      <p:pic>
        <p:nvPicPr>
          <p:cNvPr id="10" name="图片 9"/>
          <p:cNvPicPr>
            <a:picLocks noChangeAspect="1"/>
          </p:cNvPicPr>
          <p:nvPr/>
        </p:nvPicPr>
        <p:blipFill>
          <a:blip r:embed="rId4"/>
          <a:stretch>
            <a:fillRect/>
          </a:stretch>
        </p:blipFill>
        <p:spPr>
          <a:xfrm>
            <a:off x="6876409" y="929640"/>
            <a:ext cx="4700492" cy="5259392"/>
          </a:xfrm>
          <a:prstGeom prst="rect">
            <a:avLst/>
          </a:prstGeom>
        </p:spPr>
      </p:pic>
    </p:spTree>
    <p:extLst>
      <p:ext uri="{BB962C8B-B14F-4D97-AF65-F5344CB8AC3E}">
        <p14:creationId xmlns:p14="http://schemas.microsoft.com/office/powerpoint/2010/main" val="3400313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690" y="1389338"/>
            <a:ext cx="2438400" cy="692150"/>
            <a:chOff x="725488" y="1289050"/>
            <a:chExt cx="2438400" cy="69215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35197" y="1404303"/>
              <a:ext cx="20193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新增指标概览</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298700"/>
          <a:ext cx="3753485" cy="3343910"/>
        </p:xfrm>
        <a:graphic>
          <a:graphicData uri="http://schemas.openxmlformats.org/drawingml/2006/table">
            <a:tbl>
              <a:tblPr firstRow="1" bandRow="1">
                <a:tableStyleId>{3B4B98B0-60AC-42C2-AFA5-B58CD77FA1E5}</a:tableStyleId>
              </a:tblPr>
              <a:tblGrid>
                <a:gridCol w="3753485">
                  <a:extLst>
                    <a:ext uri="{9D8B030D-6E8A-4147-A177-3AD203B41FA5}">
                      <a16:colId xmlns:a16="http://schemas.microsoft.com/office/drawing/2014/main" val="20000"/>
                    </a:ext>
                  </a:extLst>
                </a:gridCol>
              </a:tblGrid>
              <a:tr h="492125">
                <a:tc>
                  <a:txBody>
                    <a:bodyPr/>
                    <a:lstStyle/>
                    <a:p>
                      <a:pPr indent="0" algn="ctr">
                        <a:buNone/>
                      </a:pPr>
                      <a:r>
                        <a:rPr lang="en-US" sz="1600">
                          <a:solidFill>
                            <a:srgbClr val="4B649F"/>
                          </a:solidFill>
                          <a:effectLst>
                            <a:outerShdw blurRad="38100" dist="38100" dir="2700000" algn="tl">
                              <a:srgbClr val="000000">
                                <a:alpha val="43137"/>
                              </a:srgbClr>
                            </a:outerShdw>
                          </a:effectLst>
                          <a:latin typeface="+mn-ea"/>
                        </a:rPr>
                        <a:t>一、资产负债类（所有单位填报）</a:t>
                      </a:r>
                      <a:endParaRPr lang="en-US"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extLst>
                  <a:ext uri="{0D108BD9-81ED-4DB2-BD59-A6C34878D82A}">
                    <a16:rowId xmlns:a16="http://schemas.microsoft.com/office/drawing/2014/main" val="10000"/>
                  </a:ext>
                </a:extLst>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extLst>
                  <a:ext uri="{0D108BD9-81ED-4DB2-BD59-A6C34878D82A}">
                    <a16:rowId xmlns:a16="http://schemas.microsoft.com/office/drawing/2014/main" val="10001"/>
                  </a:ext>
                </a:extLst>
              </a:tr>
              <a:tr h="246380">
                <a:tc>
                  <a:txBody>
                    <a:bodyPr/>
                    <a:lstStyle/>
                    <a:p>
                      <a:pPr indent="0">
                        <a:buNone/>
                      </a:pPr>
                      <a:r>
                        <a:rPr lang="en-US" sz="1600">
                          <a:latin typeface="黑体" panose="02010609060101010101" charset="-122"/>
                          <a:ea typeface="黑体" panose="02010609060101010101" charset="-122"/>
                        </a:rPr>
                        <a:t>资产总计</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2"/>
                  </a:ext>
                </a:extLst>
              </a:tr>
              <a:tr h="247015">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其中：应收账款</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3"/>
                  </a:ext>
                </a:extLst>
              </a:tr>
              <a:tr h="247015">
                <a:tc>
                  <a:txBody>
                    <a:bodyPr/>
                    <a:lstStyle/>
                    <a:p>
                      <a:pPr indent="0">
                        <a:buNone/>
                      </a:pPr>
                      <a:r>
                        <a:rPr lang="en-US" sz="1600">
                          <a:latin typeface="黑体" panose="02010609060101010101" charset="-122"/>
                          <a:ea typeface="黑体" panose="02010609060101010101" charset="-122"/>
                          <a:cs typeface="黑体" panose="02010609060101010101" charset="-122"/>
                        </a:rPr>
                        <a:t>        年末存货</a:t>
                      </a:r>
                      <a:endParaRPr lang="en-US" altLang="en-US" sz="1600">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4"/>
                  </a:ext>
                </a:extLst>
              </a:tr>
              <a:tr h="247015">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其中：产成品</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5"/>
                  </a:ext>
                </a:extLst>
              </a:tr>
              <a:tr h="246380">
                <a:tc>
                  <a:txBody>
                    <a:bodyPr/>
                    <a:lstStyle/>
                    <a:p>
                      <a:pPr indent="0">
                        <a:buNone/>
                      </a:pPr>
                      <a:r>
                        <a:rPr lang="en-US" sz="1600">
                          <a:latin typeface="黑体" panose="02010609060101010101" charset="-122"/>
                          <a:ea typeface="黑体" panose="02010609060101010101" charset="-122"/>
                          <a:cs typeface="黑体" panose="02010609060101010101" charset="-122"/>
                        </a:rPr>
                        <a:t>        固定资产净值</a:t>
                      </a:r>
                      <a:endParaRPr lang="en-US" altLang="en-US" sz="1600">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6"/>
                  </a:ext>
                </a:extLst>
              </a:tr>
              <a:tr h="246380">
                <a:tc>
                  <a:txBody>
                    <a:bodyPr/>
                    <a:lstStyle/>
                    <a:p>
                      <a:pPr indent="0">
                        <a:buNone/>
                      </a:pPr>
                      <a:r>
                        <a:rPr lang="en-US" sz="1600">
                          <a:latin typeface="黑体" panose="02010609060101010101" charset="-122"/>
                          <a:ea typeface="黑体" panose="02010609060101010101" charset="-122"/>
                          <a:cs typeface="黑体" panose="02010609060101010101" charset="-122"/>
                        </a:rPr>
                        <a:t>        在建工程</a:t>
                      </a:r>
                      <a:endParaRPr lang="en-US" altLang="en-US" sz="1600">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7"/>
                  </a:ext>
                </a:extLst>
              </a:tr>
              <a:tr h="247015">
                <a:tc>
                  <a:txBody>
                    <a:bodyPr/>
                    <a:lstStyle/>
                    <a:p>
                      <a:pPr indent="0">
                        <a:buNone/>
                      </a:pPr>
                      <a:r>
                        <a:rPr lang="en-US" sz="1600">
                          <a:solidFill>
                            <a:srgbClr val="FF0000"/>
                          </a:solidFill>
                          <a:latin typeface="黑体" panose="02010609060101010101" charset="-122"/>
                          <a:ea typeface="黑体" panose="02010609060101010101" charset="-122"/>
                        </a:rPr>
                        <a:t>固定资产原值</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8"/>
                  </a:ext>
                </a:extLst>
              </a:tr>
              <a:tr h="246380">
                <a:tc>
                  <a:txBody>
                    <a:bodyPr/>
                    <a:lstStyle/>
                    <a:p>
                      <a:pPr indent="0">
                        <a:buNone/>
                      </a:pPr>
                      <a:r>
                        <a:rPr lang="en-US" sz="1600">
                          <a:latin typeface="黑体" panose="02010609060101010101" charset="-122"/>
                          <a:ea typeface="黑体" panose="02010609060101010101" charset="-122"/>
                        </a:rPr>
                        <a:t>负债合计</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9"/>
                  </a:ext>
                </a:extLst>
              </a:tr>
              <a:tr h="247015">
                <a:tc>
                  <a:txBody>
                    <a:bodyPr/>
                    <a:lstStyle/>
                    <a:p>
                      <a:pPr algn="l">
                        <a:buClrTx/>
                        <a:buSzTx/>
                        <a:buFontTx/>
                        <a:buNone/>
                      </a:pPr>
                      <a:r>
                        <a:rPr lang="en-US" sz="1600">
                          <a:latin typeface="黑体" panose="02010609060101010101" charset="-122"/>
                          <a:ea typeface="黑体" panose="02010609060101010101" charset="-122"/>
                        </a:rPr>
                        <a:t>年初存货</a:t>
                      </a:r>
                    </a:p>
                  </a:txBody>
                  <a:tcPr marL="68580" marR="68580" marT="0" marB="0" anchor="ctr"/>
                </a:tc>
                <a:extLst>
                  <a:ext uri="{0D108BD9-81ED-4DB2-BD59-A6C34878D82A}">
                    <a16:rowId xmlns:a16="http://schemas.microsoft.com/office/drawing/2014/main" val="10010"/>
                  </a:ext>
                </a:extLst>
              </a:tr>
              <a:tr h="246380">
                <a:tc>
                  <a:txBody>
                    <a:bodyPr/>
                    <a:lstStyle/>
                    <a:p>
                      <a:pPr indent="0">
                        <a:buNone/>
                      </a:pPr>
                      <a:r>
                        <a:rPr lang="en-US" sz="1600" dirty="0" err="1">
                          <a:latin typeface="黑体" panose="02010609060101010101" charset="-122"/>
                          <a:ea typeface="黑体" panose="02010609060101010101" charset="-122"/>
                        </a:rPr>
                        <a:t>本年折旧</a:t>
                      </a:r>
                      <a:endParaRPr lang="en-US" altLang="en-US" sz="1600" dirty="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1"/>
                  </a:ext>
                </a:extLst>
              </a:tr>
            </a:tbl>
          </a:graphicData>
        </a:graphic>
      </p:graphicFrame>
      <p:graphicFrame>
        <p:nvGraphicFramePr>
          <p:cNvPr id="4" name="表格 3"/>
          <p:cNvGraphicFramePr/>
          <p:nvPr/>
        </p:nvGraphicFramePr>
        <p:xfrm>
          <a:off x="5828030" y="2298700"/>
          <a:ext cx="5050155" cy="4310380"/>
        </p:xfrm>
        <a:graphic>
          <a:graphicData uri="http://schemas.openxmlformats.org/drawingml/2006/table">
            <a:tbl>
              <a:tblPr firstRow="1" bandRow="1">
                <a:tableStyleId>{3B4B98B0-60AC-42C2-AFA5-B58CD77FA1E5}</a:tableStyleId>
              </a:tblPr>
              <a:tblGrid>
                <a:gridCol w="5050155">
                  <a:extLst>
                    <a:ext uri="{9D8B030D-6E8A-4147-A177-3AD203B41FA5}">
                      <a16:colId xmlns:a16="http://schemas.microsoft.com/office/drawing/2014/main" val="20000"/>
                    </a:ext>
                  </a:extLst>
                </a:gridCol>
              </a:tblGrid>
              <a:tr h="467995">
                <a:tc>
                  <a:txBody>
                    <a:bodyPr/>
                    <a:lstStyle/>
                    <a:p>
                      <a:pPr indent="0" algn="ctr">
                        <a:buNone/>
                      </a:pPr>
                      <a:r>
                        <a:rPr lang="en-US" sz="1600">
                          <a:solidFill>
                            <a:srgbClr val="4B649F"/>
                          </a:solidFill>
                          <a:effectLst>
                            <a:outerShdw blurRad="38100" dist="38100" dir="2700000" algn="tl">
                              <a:srgbClr val="000000">
                                <a:alpha val="43137"/>
                              </a:srgbClr>
                            </a:outerShdw>
                          </a:effectLst>
                          <a:latin typeface="+mn-ea"/>
                        </a:rPr>
                        <a:t>二、损益、人工成本及增值税（所有单位填报）</a:t>
                      </a:r>
                      <a:endParaRPr lang="en-US" altLang="en-US" sz="1600">
                        <a:solidFill>
                          <a:srgbClr val="4B649F"/>
                        </a:solidFill>
                        <a:effectLst>
                          <a:outerShdw blurRad="38100" dist="38100" dir="2700000" algn="tl">
                            <a:srgbClr val="000000">
                              <a:alpha val="43137"/>
                            </a:srgbClr>
                          </a:outerShdw>
                        </a:effectLst>
                        <a:latin typeface="+mn-ea"/>
                      </a:endParaRPr>
                    </a:p>
                  </a:txBody>
                  <a:tcPr marL="68580" marR="68580" marT="0" marB="0" anchor="ctr"/>
                </a:tc>
                <a:extLst>
                  <a:ext uri="{0D108BD9-81ED-4DB2-BD59-A6C34878D82A}">
                    <a16:rowId xmlns:a16="http://schemas.microsoft.com/office/drawing/2014/main" val="10000"/>
                  </a:ext>
                </a:extLst>
              </a:tr>
              <a:tr h="4051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extLst>
                  <a:ext uri="{0D108BD9-81ED-4DB2-BD59-A6C34878D82A}">
                    <a16:rowId xmlns:a16="http://schemas.microsoft.com/office/drawing/2014/main" val="10001"/>
                  </a:ext>
                </a:extLst>
              </a:tr>
              <a:tr h="243840">
                <a:tc>
                  <a:txBody>
                    <a:bodyPr/>
                    <a:lstStyle/>
                    <a:p>
                      <a:pPr indent="0">
                        <a:buNone/>
                      </a:pPr>
                      <a:r>
                        <a:rPr lang="en-US" sz="1600">
                          <a:latin typeface="黑体" panose="02010609060101010101" charset="-122"/>
                          <a:ea typeface="黑体" panose="02010609060101010101" charset="-122"/>
                        </a:rPr>
                        <a:t>营业收入</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2"/>
                  </a:ext>
                </a:extLst>
              </a:tr>
              <a:tr h="248920">
                <a:tc>
                  <a:txBody>
                    <a:bodyPr/>
                    <a:lstStyle/>
                    <a:p>
                      <a:pPr indent="0">
                        <a:buNone/>
                      </a:pPr>
                      <a:r>
                        <a:rPr lang="en-US" sz="1600">
                          <a:solidFill>
                            <a:srgbClr val="FF0000"/>
                          </a:solidFill>
                          <a:latin typeface="黑体" panose="02010609060101010101" charset="-122"/>
                          <a:ea typeface="黑体" panose="02010609060101010101" charset="-122"/>
                          <a:cs typeface="黑体" panose="02010609060101010101" charset="-122"/>
                        </a:rPr>
                        <a:t>  其中：净服务收入</a:t>
                      </a:r>
                      <a:endParaRPr lang="en-US" altLang="en-US" sz="160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3"/>
                  </a:ext>
                </a:extLst>
              </a:tr>
              <a:tr h="243840">
                <a:tc>
                  <a:txBody>
                    <a:bodyPr/>
                    <a:lstStyle/>
                    <a:p>
                      <a:pPr indent="0">
                        <a:buNone/>
                      </a:pPr>
                      <a:r>
                        <a:rPr lang="en-US" sz="1600">
                          <a:latin typeface="黑体" panose="02010609060101010101" charset="-122"/>
                          <a:ea typeface="黑体" panose="02010609060101010101" charset="-122"/>
                        </a:rPr>
                        <a:t>营业成本</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4"/>
                  </a:ext>
                </a:extLst>
              </a:tr>
              <a:tr h="243840">
                <a:tc>
                  <a:txBody>
                    <a:bodyPr/>
                    <a:lstStyle/>
                    <a:p>
                      <a:pPr indent="0">
                        <a:buNone/>
                      </a:pPr>
                      <a:r>
                        <a:rPr lang="en-US" sz="1600">
                          <a:latin typeface="黑体" panose="02010609060101010101" charset="-122"/>
                          <a:ea typeface="黑体" panose="02010609060101010101" charset="-122"/>
                        </a:rPr>
                        <a:t>税金及附加</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5"/>
                  </a:ext>
                </a:extLst>
              </a:tr>
              <a:tr h="243840">
                <a:tc>
                  <a:txBody>
                    <a:bodyPr/>
                    <a:lstStyle/>
                    <a:p>
                      <a:pPr indent="0">
                        <a:buNone/>
                      </a:pPr>
                      <a:r>
                        <a:rPr lang="en-US" sz="1600">
                          <a:solidFill>
                            <a:srgbClr val="FF0000"/>
                          </a:solidFill>
                          <a:latin typeface="黑体" panose="02010609060101010101" charset="-122"/>
                          <a:ea typeface="黑体" panose="02010609060101010101" charset="-122"/>
                        </a:rPr>
                        <a:t>销售费用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6"/>
                  </a:ext>
                </a:extLst>
              </a:tr>
              <a:tr h="243840">
                <a:tc>
                  <a:txBody>
                    <a:bodyPr/>
                    <a:lstStyle/>
                    <a:p>
                      <a:pPr indent="0">
                        <a:buNone/>
                      </a:pPr>
                      <a:r>
                        <a:rPr lang="en-US" sz="1600">
                          <a:solidFill>
                            <a:srgbClr val="FF0000"/>
                          </a:solidFill>
                          <a:latin typeface="黑体" panose="02010609060101010101" charset="-122"/>
                          <a:ea typeface="黑体" panose="02010609060101010101" charset="-122"/>
                        </a:rPr>
                        <a:t>管理费用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7"/>
                  </a:ext>
                </a:extLst>
              </a:tr>
              <a:tr h="243840">
                <a:tc>
                  <a:txBody>
                    <a:bodyPr/>
                    <a:lstStyle/>
                    <a:p>
                      <a:pPr indent="0">
                        <a:buNone/>
                      </a:pPr>
                      <a:r>
                        <a:rPr lang="en-US" sz="1600">
                          <a:solidFill>
                            <a:srgbClr val="FF0000"/>
                          </a:solidFill>
                          <a:latin typeface="黑体" panose="02010609060101010101" charset="-122"/>
                          <a:ea typeface="黑体" panose="02010609060101010101" charset="-122"/>
                        </a:rPr>
                        <a:t>研发费用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8"/>
                  </a:ext>
                </a:extLst>
              </a:tr>
              <a:tr h="243840">
                <a:tc>
                  <a:txBody>
                    <a:bodyPr/>
                    <a:lstStyle/>
                    <a:p>
                      <a:pPr indent="0">
                        <a:buNone/>
                      </a:pPr>
                      <a:r>
                        <a:rPr lang="en-US" sz="1600">
                          <a:solidFill>
                            <a:srgbClr val="FF0000"/>
                          </a:solidFill>
                          <a:latin typeface="黑体" panose="02010609060101010101" charset="-122"/>
                          <a:ea typeface="黑体" panose="02010609060101010101" charset="-122"/>
                        </a:rPr>
                        <a:t>财务费用</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09"/>
                  </a:ext>
                </a:extLst>
              </a:tr>
              <a:tr h="243840">
                <a:tc>
                  <a:txBody>
                    <a:bodyPr/>
                    <a:lstStyle/>
                    <a:p>
                      <a:pPr indent="0">
                        <a:buNone/>
                      </a:pPr>
                      <a:r>
                        <a:rPr lang="en-US" sz="1600">
                          <a:solidFill>
                            <a:srgbClr val="FF0000"/>
                          </a:solidFill>
                          <a:latin typeface="黑体" panose="02010609060101010101" charset="-122"/>
                          <a:ea typeface="黑体" panose="02010609060101010101" charset="-122"/>
                        </a:rPr>
                        <a:t>其他收益</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0"/>
                  </a:ext>
                </a:extLst>
              </a:tr>
              <a:tr h="243840">
                <a:tc>
                  <a:txBody>
                    <a:bodyPr/>
                    <a:lstStyle/>
                    <a:p>
                      <a:pPr indent="0">
                        <a:buNone/>
                      </a:pPr>
                      <a:r>
                        <a:rPr lang="en-US" sz="1600">
                          <a:latin typeface="黑体" panose="02010609060101010101" charset="-122"/>
                          <a:ea typeface="黑体" panose="02010609060101010101" charset="-122"/>
                        </a:rPr>
                        <a:t>投资收益</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1"/>
                  </a:ext>
                </a:extLst>
              </a:tr>
              <a:tr h="243840">
                <a:tc>
                  <a:txBody>
                    <a:bodyPr/>
                    <a:lstStyle/>
                    <a:p>
                      <a:pPr indent="0">
                        <a:buNone/>
                      </a:pPr>
                      <a:r>
                        <a:rPr lang="en-US" sz="1600">
                          <a:latin typeface="黑体" panose="02010609060101010101" charset="-122"/>
                          <a:ea typeface="黑体" panose="02010609060101010101" charset="-122"/>
                        </a:rPr>
                        <a:t>营业利润</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2"/>
                  </a:ext>
                </a:extLst>
              </a:tr>
              <a:tr h="243840">
                <a:tc>
                  <a:txBody>
                    <a:bodyPr/>
                    <a:lstStyle/>
                    <a:p>
                      <a:pPr indent="0">
                        <a:buNone/>
                      </a:pPr>
                      <a:r>
                        <a:rPr lang="en-US" sz="1600">
                          <a:solidFill>
                            <a:srgbClr val="FF0000"/>
                          </a:solidFill>
                          <a:latin typeface="黑体" panose="02010609060101010101" charset="-122"/>
                          <a:ea typeface="黑体" panose="02010609060101010101" charset="-122"/>
                        </a:rPr>
                        <a:t>利润总额</a:t>
                      </a:r>
                      <a:endParaRPr lang="en-US" altLang="en-US" sz="1600">
                        <a:solidFill>
                          <a:srgbClr val="FF0000"/>
                        </a:solidFill>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3"/>
                  </a:ext>
                </a:extLst>
              </a:tr>
              <a:tr h="257175">
                <a:tc>
                  <a:txBody>
                    <a:bodyPr/>
                    <a:lstStyle/>
                    <a:p>
                      <a:pPr indent="0">
                        <a:buNone/>
                      </a:pPr>
                      <a:r>
                        <a:rPr lang="en-US" sz="1600">
                          <a:latin typeface="黑体" panose="02010609060101010101" charset="-122"/>
                          <a:ea typeface="黑体" panose="02010609060101010101" charset="-122"/>
                        </a:rPr>
                        <a:t>应付职工薪酬（本年贷方累计发生额）</a:t>
                      </a:r>
                      <a:endParaRPr lang="en-US" altLang="en-US" sz="160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4"/>
                  </a:ext>
                </a:extLst>
              </a:tr>
              <a:tr h="248920">
                <a:tc>
                  <a:txBody>
                    <a:bodyPr/>
                    <a:lstStyle/>
                    <a:p>
                      <a:pPr indent="0">
                        <a:buNone/>
                      </a:pPr>
                      <a:r>
                        <a:rPr lang="en-US" sz="1600" dirty="0" err="1">
                          <a:latin typeface="黑体" panose="02010609060101010101" charset="-122"/>
                          <a:ea typeface="黑体" panose="02010609060101010101" charset="-122"/>
                        </a:rPr>
                        <a:t>应交增值税（本年累计发生额</a:t>
                      </a:r>
                      <a:r>
                        <a:rPr lang="en-US" sz="1600" dirty="0">
                          <a:latin typeface="黑体" panose="02010609060101010101" charset="-122"/>
                          <a:ea typeface="黑体" panose="02010609060101010101" charset="-122"/>
                        </a:rPr>
                        <a:t>）</a:t>
                      </a:r>
                      <a:endParaRPr lang="en-US" altLang="en-US" sz="1600" dirty="0">
                        <a:latin typeface="黑体" panose="02010609060101010101" charset="-122"/>
                        <a:ea typeface="黑体" panose="02010609060101010101" charset="-122"/>
                      </a:endParaRPr>
                    </a:p>
                  </a:txBody>
                  <a:tcPr marL="68580" marR="68580" marT="0" marB="0" anchor="ctr"/>
                </a:tc>
                <a:extLst>
                  <a:ext uri="{0D108BD9-81ED-4DB2-BD59-A6C34878D82A}">
                    <a16:rowId xmlns:a16="http://schemas.microsoft.com/office/drawing/2014/main" val="10015"/>
                  </a:ext>
                </a:extLst>
              </a:tr>
            </a:tbl>
          </a:graphicData>
        </a:graphic>
      </p:graphicFrame>
      <p:sp>
        <p:nvSpPr>
          <p:cNvPr id="9" name="文本框 8"/>
          <p:cNvSpPr txBox="1"/>
          <p:nvPr/>
        </p:nvSpPr>
        <p:spPr>
          <a:xfrm>
            <a:off x="564310" y="801689"/>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a:t>
            </a:r>
            <a:r>
              <a:rPr lang="zh-CN" sz="2800" noProof="1">
                <a:solidFill>
                  <a:srgbClr val="336699"/>
                </a:solidFill>
                <a:latin typeface="微软雅黑" panose="020B0503020204020204" pitchFamily="34" charset="-122"/>
                <a:ea typeface="微软雅黑" panose="020B0503020204020204" pitchFamily="34" charset="-122"/>
                <a:cs typeface="+mn-cs"/>
                <a:sym typeface="+mn-ea"/>
              </a:rPr>
              <a:t>第四次全国经济普查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相比</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511935"/>
            <a:ext cx="6822379" cy="457356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上述指标，除存货的其中项产成品外，</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均可根据《</a:t>
            </a:r>
            <a:r>
              <a:rPr lang="zh-CN" altLang="en-US" sz="2800" dirty="0">
                <a:solidFill>
                  <a:schemeClr val="accent5">
                    <a:lumMod val="75000"/>
                  </a:schemeClr>
                </a:solidFill>
                <a:latin typeface="微软雅黑" panose="020B0503020204020204" pitchFamily="34" charset="-122"/>
                <a:sym typeface="+mn-ea"/>
              </a:rPr>
              <a:t>资产负债表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（会企0</a:t>
            </a:r>
            <a:r>
              <a:rPr lang="en-US" altLang="zh-CN" sz="2800" dirty="0">
                <a:solidFill>
                  <a:schemeClr val="accent5">
                    <a:lumMod val="75000"/>
                  </a:schemeClr>
                </a:solidFill>
                <a:latin typeface="微软雅黑" panose="020B0503020204020204" pitchFamily="34" charset="-122"/>
                <a:sym typeface="+mn-ea"/>
              </a:rPr>
              <a:t>1</a:t>
            </a:r>
            <a:r>
              <a:rPr lang="zh-CN" altLang="en-US" sz="2800" dirty="0">
                <a:solidFill>
                  <a:schemeClr val="accent5">
                    <a:lumMod val="75000"/>
                  </a:schemeClr>
                </a:solidFill>
                <a:latin typeface="微软雅黑" panose="020B0503020204020204" pitchFamily="34" charset="-122"/>
                <a:sym typeface="+mn-ea"/>
              </a:rPr>
              <a:t>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产成品可根据会计“资产负债表”列示“产成品”或“库存商品”项目期末余额，或者会计“产成品”或“库存商品”科目的期末借方余额，减去为“产成品”或“库存商品”计提的存货跌价准备等填报</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82486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805657" y="940118"/>
            <a:ext cx="232537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grpSp>
        <p:nvGrpSpPr>
          <p:cNvPr id="3" name="组合 2"/>
          <p:cNvGrpSpPr/>
          <p:nvPr/>
        </p:nvGrpSpPr>
        <p:grpSpPr>
          <a:xfrm>
            <a:off x="7118939" y="108585"/>
            <a:ext cx="4022090" cy="6524625"/>
            <a:chOff x="5921375" y="108585"/>
            <a:chExt cx="4022090" cy="6524625"/>
          </a:xfrm>
        </p:grpSpPr>
        <p:pic>
          <p:nvPicPr>
            <p:cNvPr id="5" name="图片 4"/>
            <p:cNvPicPr>
              <a:picLocks noChangeAspect="1"/>
            </p:cNvPicPr>
            <p:nvPr/>
          </p:nvPicPr>
          <p:blipFill>
            <a:blip r:embed="rId4"/>
            <a:stretch>
              <a:fillRect/>
            </a:stretch>
          </p:blipFill>
          <p:spPr>
            <a:xfrm>
              <a:off x="5921375" y="108585"/>
              <a:ext cx="4022090" cy="5798820"/>
            </a:xfrm>
            <a:prstGeom prst="rect">
              <a:avLst/>
            </a:prstGeom>
          </p:spPr>
        </p:pic>
        <p:pic>
          <p:nvPicPr>
            <p:cNvPr id="6" name="图片 5"/>
            <p:cNvPicPr>
              <a:picLocks noChangeAspect="1"/>
            </p:cNvPicPr>
            <p:nvPr/>
          </p:nvPicPr>
          <p:blipFill>
            <a:blip r:embed="rId5"/>
            <a:stretch>
              <a:fillRect/>
            </a:stretch>
          </p:blipFill>
          <p:spPr>
            <a:xfrm>
              <a:off x="5923915" y="5884545"/>
              <a:ext cx="3989705" cy="748665"/>
            </a:xfrm>
            <a:prstGeom prst="rect">
              <a:avLst/>
            </a:prstGeom>
          </p:spPr>
        </p:pic>
        <p:cxnSp>
          <p:nvCxnSpPr>
            <p:cNvPr id="2" name="直接连接符 1"/>
            <p:cNvCxnSpPr/>
            <p:nvPr/>
          </p:nvCxnSpPr>
          <p:spPr>
            <a:xfrm flipV="1">
              <a:off x="6024880" y="165354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047105" y="41770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069330" y="431355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091170" y="472440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024880" y="221107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b="1" dirty="0">
                <a:solidFill>
                  <a:srgbClr val="4B649F"/>
                </a:solidFill>
                <a:latin typeface="Arial" panose="020B0604020202020204" pitchFamily="34" charset="0"/>
                <a:ea typeface="微软雅黑" panose="020B0503020204020204" pitchFamily="34" charset="-122"/>
              </a:rPr>
              <a:t>第一部分</a:t>
            </a:r>
          </a:p>
        </p:txBody>
      </p:sp>
      <p:pic>
        <p:nvPicPr>
          <p:cNvPr id="8195" name="图片 9"/>
          <p:cNvPicPr>
            <a:picLocks noChangeAspect="1"/>
          </p:cNvPicPr>
          <p:nvPr/>
        </p:nvPicPr>
        <p:blipFill>
          <a:blip r:embed="rId2"/>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a:stretch>
            <a:fillRect/>
          </a:stretch>
        </p:blipFill>
        <p:spPr>
          <a:xfrm>
            <a:off x="7679055" y="0"/>
            <a:ext cx="6002655" cy="1688465"/>
          </a:xfrm>
          <a:prstGeom prst="rect">
            <a:avLst/>
          </a:prstGeom>
          <a:noFill/>
          <a:ln w="9525">
            <a:noFill/>
          </a:ln>
        </p:spPr>
      </p:pic>
      <p:sp>
        <p:nvSpPr>
          <p:cNvPr id="8197" name="文本框 2"/>
          <p:cNvSpPr txBox="1"/>
          <p:nvPr/>
        </p:nvSpPr>
        <p:spPr>
          <a:xfrm>
            <a:off x="1908175" y="3615055"/>
            <a:ext cx="8198485"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财务状况及主要经济指标综述</a:t>
            </a:r>
          </a:p>
        </p:txBody>
      </p:sp>
      <p:pic>
        <p:nvPicPr>
          <p:cNvPr id="7" name="图片 6" descr="五经普LOGO透明底（长）"/>
          <p:cNvPicPr>
            <a:picLocks noChangeAspect="1"/>
          </p:cNvPicPr>
          <p:nvPr/>
        </p:nvPicPr>
        <p:blipFill>
          <a:blip r:embed="rId4"/>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88867" y="1404938"/>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资产负债类</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88866" y="2375535"/>
            <a:ext cx="10087133" cy="31934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应收账款：企业因销售商品、提供服务等经营活动应收取的款项。根据会计“资产负债表”中“应收账款”项目的期末余额数填报</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固定资产原值：指固定资产的成本，包括企业在购置、自行建造、安装、改建、扩建、技术改造某项固定资产时所发生的全部支出总额。根据会计“固定资产”科目的期末借方余额填报</a:t>
            </a: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533310" cy="2850011"/>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销售费用、管理费用、研发费用、财务费用、其他收益、利润总额等新增指标</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可根据《</a:t>
            </a:r>
            <a:r>
              <a:rPr lang="zh-CN" altLang="en-US" sz="2800" dirty="0">
                <a:solidFill>
                  <a:schemeClr val="accent5">
                    <a:lumMod val="75000"/>
                  </a:schemeClr>
                </a:solidFill>
                <a:latin typeface="微软雅黑" panose="020B0503020204020204" pitchFamily="34" charset="-122"/>
                <a:sym typeface="+mn-ea"/>
              </a:rPr>
              <a:t>利润表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（会企02表）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1111727" y="1044893"/>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grpSp>
        <p:nvGrpSpPr>
          <p:cNvPr id="7" name="组合 6"/>
          <p:cNvGrpSpPr/>
          <p:nvPr/>
        </p:nvGrpSpPr>
        <p:grpSpPr>
          <a:xfrm>
            <a:off x="6651463" y="87630"/>
            <a:ext cx="4695825" cy="6589395"/>
            <a:chOff x="5335905" y="87630"/>
            <a:chExt cx="4695825" cy="6589395"/>
          </a:xfrm>
        </p:grpSpPr>
        <p:pic>
          <p:nvPicPr>
            <p:cNvPr id="2" name="图片 1"/>
            <p:cNvPicPr>
              <a:picLocks noChangeAspect="1"/>
            </p:cNvPicPr>
            <p:nvPr/>
          </p:nvPicPr>
          <p:blipFill>
            <a:blip r:embed="rId4"/>
            <a:stretch>
              <a:fillRect/>
            </a:stretch>
          </p:blipFill>
          <p:spPr>
            <a:xfrm>
              <a:off x="5335905" y="87630"/>
              <a:ext cx="4686300" cy="3286125"/>
            </a:xfrm>
            <a:prstGeom prst="rect">
              <a:avLst/>
            </a:prstGeom>
          </p:spPr>
        </p:pic>
        <p:pic>
          <p:nvPicPr>
            <p:cNvPr id="10" name="图片 9"/>
            <p:cNvPicPr>
              <a:picLocks noChangeAspect="1"/>
            </p:cNvPicPr>
            <p:nvPr/>
          </p:nvPicPr>
          <p:blipFill>
            <a:blip r:embed="rId5"/>
            <a:stretch>
              <a:fillRect/>
            </a:stretch>
          </p:blipFill>
          <p:spPr>
            <a:xfrm>
              <a:off x="5345430" y="3314700"/>
              <a:ext cx="4686300" cy="3362325"/>
            </a:xfrm>
            <a:prstGeom prst="rect">
              <a:avLst/>
            </a:prstGeom>
          </p:spPr>
        </p:pic>
        <p:cxnSp>
          <p:nvCxnSpPr>
            <p:cNvPr id="3" name="直接连接符 2"/>
            <p:cNvCxnSpPr/>
            <p:nvPr/>
          </p:nvCxnSpPr>
          <p:spPr>
            <a:xfrm flipV="1">
              <a:off x="5681980" y="152971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681980" y="152019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681980" y="168783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681980" y="184658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681980" y="20466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652135" y="256349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584825" y="472440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885" y="952791"/>
            <a:ext cx="2936875" cy="682625"/>
            <a:chOff x="476885" y="1289050"/>
            <a:chExt cx="2936875" cy="682625"/>
          </a:xfrm>
        </p:grpSpPr>
        <p:sp>
          <p:nvSpPr>
            <p:cNvPr id="16" name="圆角矩形 15"/>
            <p:cNvSpPr/>
            <p:nvPr/>
          </p:nvSpPr>
          <p:spPr>
            <a:xfrm>
              <a:off x="476885" y="1289050"/>
              <a:ext cx="2936875" cy="68262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477362" y="1404938"/>
              <a:ext cx="293624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损益类—净服务收入</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908278" y="1830636"/>
            <a:ext cx="10465678" cy="457356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定义：指企业各类经营活动所确认的营业收入中，单纯反映提供服务所获得的收入，</a:t>
            </a:r>
            <a:r>
              <a:rPr lang="zh-CN" altLang="en-US" sz="2800" noProof="1">
                <a:solidFill>
                  <a:srgbClr val="FF0000"/>
                </a:solidFill>
                <a:latin typeface="微软雅黑" panose="020B0503020204020204" pitchFamily="34" charset="-122"/>
                <a:ea typeface="微软雅黑" panose="020B0503020204020204" pitchFamily="34" charset="-122"/>
                <a:cs typeface="+mn-cs"/>
                <a:sym typeface="+mn-ea"/>
              </a:rPr>
              <a:t>不应包含</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经营或外包农林牧渔业、采矿业、制造业、电力、热力、燃气及水生产和供应业、建筑业、批发和零售业、住宿和餐饮业、金融业、房地产和开发经营业、土地出让活动（“</a:t>
            </a:r>
            <a:r>
              <a:rPr lang="zh-CN" altLang="en-US" sz="2800" dirty="0">
                <a:solidFill>
                  <a:srgbClr val="FF0000"/>
                </a:solidFill>
                <a:latin typeface="微软雅黑" panose="020B0503020204020204" pitchFamily="34" charset="-122"/>
                <a:sym typeface="+mn-ea"/>
              </a:rPr>
              <a:t>八业</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”）所确认的收入，以及财政拨款、政府补助、投资收益、股权分红等相关收入、也不应包括代收代付、代开票、代管代运货物等带来的营业收入（“</a:t>
            </a:r>
            <a:r>
              <a:rPr lang="zh-CN" altLang="en-US" sz="2800" noProof="1">
                <a:solidFill>
                  <a:srgbClr val="FF0000"/>
                </a:solidFill>
                <a:latin typeface="微软雅黑" panose="020B0503020204020204" pitchFamily="34" charset="-122"/>
                <a:ea typeface="微软雅黑" panose="020B0503020204020204" pitchFamily="34" charset="-122"/>
                <a:cs typeface="+mn-cs"/>
                <a:sym typeface="+mn-ea"/>
              </a:rPr>
              <a:t>五代</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填报方法：根据会计“营业收入”明细账二级科目本年累计数分析填报，数额应不大于营业收入</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5488" y="982285"/>
            <a:ext cx="2438400" cy="692150"/>
            <a:chOff x="725488" y="1289050"/>
            <a:chExt cx="2438400" cy="69215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36467" y="1404938"/>
              <a:ext cx="20180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a:t>
              </a:r>
              <a:r>
                <a:rPr lang="en-US" altLang="zh-CN" sz="2400" b="1" dirty="0">
                  <a:solidFill>
                    <a:schemeClr val="bg1"/>
                  </a:solidFill>
                  <a:latin typeface="Arial" panose="020B0604020202020204" pitchFamily="34" charset="0"/>
                  <a:ea typeface="微软雅黑" panose="020B0503020204020204" pitchFamily="34" charset="-122"/>
                </a:rPr>
                <a:t>—</a:t>
              </a:r>
              <a:r>
                <a:rPr lang="zh-CN" altLang="en-US" sz="2400" b="1" dirty="0">
                  <a:solidFill>
                    <a:schemeClr val="bg1"/>
                  </a:solidFill>
                  <a:latin typeface="Arial" panose="020B0604020202020204" pitchFamily="34" charset="0"/>
                  <a:ea typeface="微软雅黑" panose="020B0503020204020204" pitchFamily="34" charset="-122"/>
                </a:rPr>
                <a:t>费用</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678427" y="1790323"/>
            <a:ext cx="10937404" cy="474591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销售费用：指企业在销售商品和材料、提供劳务的过程中发生的各种费用</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管理费用：指企业为组织和管理企业生产经营所发生的费用，不包含研发费用（</a:t>
            </a:r>
            <a:r>
              <a:rPr lang="zh-CN" altLang="en-US" sz="2800" noProof="1">
                <a:solidFill>
                  <a:srgbClr val="FF0000"/>
                </a:solidFill>
                <a:latin typeface="微软雅黑" panose="020B0503020204020204" pitchFamily="34" charset="-122"/>
                <a:ea typeface="微软雅黑" panose="020B0503020204020204" pitchFamily="34" charset="-122"/>
                <a:cs typeface="+mn-cs"/>
                <a:sym typeface="+mn-ea"/>
              </a:rPr>
              <a:t>执行《小企业会计准则》或其他企业会计制度应剔除“研发费用”后填报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研发费用：指企业在新知识、新技术、新产品、新工艺等的研究与开发过程中发生的费用化支出，以及计入“管理费用”会计科目的企业自行开发无形资产的摊销</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财务费用：指企业为筹集生产经营所需资金等而发生的筹资费用</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28600" y="1289050"/>
            <a:ext cx="40449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50972" y="1404938"/>
            <a:ext cx="416052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损益类—其他收益、利润总额</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696124" y="2152015"/>
            <a:ext cx="11025893" cy="336550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其他收益：指计入其他收益的政府补助</a:t>
            </a:r>
            <a:r>
              <a:rPr lang="zh-CN" altLang="en-US" sz="2800" dirty="0">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以及其他与日常活动相关且计入其他收益的项目</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利润总额：指企业在一定会计期间的经营成果，是生产经营过程中各种收入扣除各种耗费后的盈余，反映企业在报告期内实现的盈亏总额</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利润总额</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营业利润</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营业外收入</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营业外支出</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b="1" dirty="0">
                <a:solidFill>
                  <a:srgbClr val="4B649F"/>
                </a:solidFill>
                <a:latin typeface="Arial" panose="020B0604020202020204" pitchFamily="34" charset="0"/>
                <a:ea typeface="微软雅黑" panose="020B0503020204020204" pitchFamily="34" charset="-122"/>
              </a:rPr>
              <a:t>第四部分</a:t>
            </a:r>
          </a:p>
        </p:txBody>
      </p:sp>
      <p:pic>
        <p:nvPicPr>
          <p:cNvPr id="8195" name="图片 9"/>
          <p:cNvPicPr>
            <a:picLocks noChangeAspect="1"/>
          </p:cNvPicPr>
          <p:nvPr/>
        </p:nvPicPr>
        <p:blipFill>
          <a:blip r:embed="rId2"/>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a:stretch>
            <a:fillRect/>
          </a:stretch>
        </p:blipFill>
        <p:spPr>
          <a:xfrm>
            <a:off x="7679055" y="0"/>
            <a:ext cx="6002655" cy="1688465"/>
          </a:xfrm>
          <a:prstGeom prst="rect">
            <a:avLst/>
          </a:prstGeom>
          <a:noFill/>
          <a:ln w="9525">
            <a:noFill/>
          </a:ln>
        </p:spPr>
      </p:pic>
      <p:sp>
        <p:nvSpPr>
          <p:cNvPr id="8197" name="文本框 2"/>
          <p:cNvSpPr txBox="1"/>
          <p:nvPr/>
        </p:nvSpPr>
        <p:spPr>
          <a:xfrm>
            <a:off x="2119630" y="3615055"/>
            <a:ext cx="7564120"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行政事业单位主要经济指标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2031" y="1355722"/>
            <a:ext cx="6763860" cy="2086725"/>
          </a:xfrm>
          <a:prstGeom prst="rect">
            <a:avLst/>
          </a:prstGeom>
          <a:noFill/>
        </p:spPr>
        <p:txBody>
          <a:bodyPr wrap="square" rtlCol="0">
            <a:spAutoFit/>
          </a:bodyPr>
          <a:lstStyle/>
          <a:p>
            <a:pPr marL="36195" marR="0" defTabSz="914400">
              <a:spcBef>
                <a:spcPct val="20000"/>
              </a:spcBef>
              <a:buClrTx/>
              <a:buSzPct val="85000"/>
              <a:defRPr/>
            </a:pP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行政事业单位主要</a:t>
            </a:r>
            <a:r>
              <a:rPr lang="zh-CN" altLang="en-US" sz="2400" b="1" noProof="1" smtClean="0">
                <a:solidFill>
                  <a:schemeClr val="accent5">
                    <a:lumMod val="75000"/>
                  </a:schemeClr>
                </a:solidFill>
                <a:latin typeface="微软雅黑" panose="020B0503020204020204" pitchFamily="34" charset="-122"/>
                <a:sym typeface="+mn-ea"/>
              </a:rPr>
              <a:t>经济指标（</a:t>
            </a:r>
            <a:r>
              <a:rPr lang="en-US" altLang="zh-CN" sz="2400" b="1" noProof="1" smtClean="0">
                <a:solidFill>
                  <a:schemeClr val="accent5">
                    <a:lumMod val="75000"/>
                  </a:schemeClr>
                </a:solidFill>
                <a:latin typeface="微软雅黑" panose="020B0503020204020204" pitchFamily="34" charset="-122"/>
                <a:sym typeface="+mn-ea"/>
              </a:rPr>
              <a:t>711-5</a:t>
            </a:r>
            <a:r>
              <a:rPr lang="zh-CN" altLang="en-US" sz="2400" b="1" noProof="1" smtClean="0">
                <a:solidFill>
                  <a:schemeClr val="accent5">
                    <a:lumMod val="75000"/>
                  </a:schemeClr>
                </a:solidFill>
                <a:latin typeface="微软雅黑" panose="020B0503020204020204" pitchFamily="34" charset="-122"/>
                <a:sym typeface="+mn-ea"/>
              </a:rPr>
              <a:t>表）</a:t>
            </a:r>
            <a:endParaRPr lang="en-US" altLang="zh-CN" sz="2400" b="1" noProof="1" smtClean="0">
              <a:solidFill>
                <a:schemeClr val="accent5">
                  <a:lumMod val="75000"/>
                </a:schemeClr>
              </a:solidFill>
              <a:latin typeface="微软雅黑" panose="020B0503020204020204" pitchFamily="34" charset="-122"/>
              <a:sym typeface="+mn-ea"/>
            </a:endParaRPr>
          </a:p>
          <a:p>
            <a:pPr marL="36195">
              <a:spcBef>
                <a:spcPct val="20000"/>
              </a:spcBef>
              <a:buSzPct val="85000"/>
              <a:defRPr/>
            </a:pPr>
            <a:r>
              <a:rPr lang="en-US" altLang="zh-CN" sz="2400" noProof="1" smtClean="0">
                <a:solidFill>
                  <a:srgbClr val="336699"/>
                </a:solidFill>
                <a:latin typeface="微软雅黑" panose="020B0503020204020204" pitchFamily="34" charset="-122"/>
                <a:sym typeface="+mn-ea"/>
              </a:rPr>
              <a:t>-</a:t>
            </a:r>
            <a:r>
              <a:rPr lang="zh-CN" altLang="en-US" sz="2400" noProof="1" smtClean="0">
                <a:solidFill>
                  <a:srgbClr val="336699"/>
                </a:solidFill>
                <a:latin typeface="微软雅黑" panose="020B0503020204020204" pitchFamily="34" charset="-122"/>
                <a:sym typeface="+mn-ea"/>
              </a:rPr>
              <a:t>综合</a:t>
            </a:r>
            <a:r>
              <a:rPr lang="zh-CN" altLang="en-US" sz="2400" noProof="1">
                <a:solidFill>
                  <a:srgbClr val="336699"/>
                </a:solidFill>
                <a:latin typeface="微软雅黑" panose="020B0503020204020204" pitchFamily="34" charset="-122"/>
                <a:sym typeface="+mn-ea"/>
              </a:rPr>
              <a:t>试点辖区内机关法人单位，居委会，村委会，不执行企业会计制度的事业法人单位，执行政府会计准则制度的社会</a:t>
            </a:r>
            <a:r>
              <a:rPr lang="zh-CN" altLang="en-US" sz="2400" noProof="1" smtClean="0">
                <a:solidFill>
                  <a:srgbClr val="336699"/>
                </a:solidFill>
                <a:latin typeface="微软雅黑" panose="020B0503020204020204" pitchFamily="34" charset="-122"/>
                <a:sym typeface="+mn-ea"/>
              </a:rPr>
              <a:t>团体</a:t>
            </a:r>
            <a:endParaRPr lang="zh-CN" altLang="en-US" sz="2400" noProof="1">
              <a:solidFill>
                <a:srgbClr val="336699"/>
              </a:solidFill>
              <a:latin typeface="微软雅黑" panose="020B0503020204020204" pitchFamily="34" charset="-122"/>
              <a:sym typeface="+mn-ea"/>
            </a:endParaRPr>
          </a:p>
        </p:txBody>
      </p:sp>
      <p:pic>
        <p:nvPicPr>
          <p:cNvPr id="2" name="图片 1"/>
          <p:cNvPicPr>
            <a:picLocks noChangeAspect="1"/>
          </p:cNvPicPr>
          <p:nvPr/>
        </p:nvPicPr>
        <p:blipFill>
          <a:blip r:embed="rId4"/>
          <a:stretch>
            <a:fillRect/>
          </a:stretch>
        </p:blipFill>
        <p:spPr>
          <a:xfrm>
            <a:off x="7102764" y="789628"/>
            <a:ext cx="4352923" cy="5900923"/>
          </a:xfrm>
          <a:prstGeom prst="rect">
            <a:avLst/>
          </a:prstGeom>
        </p:spPr>
      </p:pic>
    </p:spTree>
    <p:extLst>
      <p:ext uri="{BB962C8B-B14F-4D97-AF65-F5344CB8AC3E}">
        <p14:creationId xmlns:p14="http://schemas.microsoft.com/office/powerpoint/2010/main" val="2147184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547972" y="985838"/>
            <a:ext cx="79502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背景</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613532" y="1788478"/>
            <a:ext cx="11176001" cy="5607689"/>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201</a:t>
            </a:r>
            <a:r>
              <a:rPr lang="en-US" altLang="zh-CN" sz="2800" dirty="0">
                <a:solidFill>
                  <a:srgbClr val="336699"/>
                </a:solidFill>
                <a:latin typeface="微软雅黑" panose="020B0503020204020204" pitchFamily="34" charset="-122"/>
                <a:sym typeface="+mn-ea"/>
              </a:rPr>
              <a:t>7</a:t>
            </a:r>
            <a:r>
              <a:rPr lang="zh-CN" altLang="en-US" sz="2800" dirty="0">
                <a:solidFill>
                  <a:srgbClr val="336699"/>
                </a:solidFill>
                <a:latin typeface="微软雅黑" panose="020B0503020204020204" pitchFamily="34" charset="-122"/>
                <a:sym typeface="+mn-ea"/>
              </a:rPr>
              <a:t>年</a:t>
            </a:r>
            <a:r>
              <a:rPr lang="en-US" altLang="zh-CN" sz="2800" dirty="0">
                <a:solidFill>
                  <a:srgbClr val="336699"/>
                </a:solidFill>
                <a:latin typeface="微软雅黑" panose="020B0503020204020204" pitchFamily="34" charset="-122"/>
                <a:sym typeface="+mn-ea"/>
              </a:rPr>
              <a:t>10</a:t>
            </a:r>
            <a:r>
              <a:rPr lang="zh-CN" altLang="en-US" sz="2800" dirty="0">
                <a:solidFill>
                  <a:srgbClr val="336699"/>
                </a:solidFill>
                <a:latin typeface="微软雅黑" panose="020B0503020204020204" pitchFamily="34" charset="-122"/>
                <a:sym typeface="+mn-ea"/>
              </a:rPr>
              <a:t>月</a:t>
            </a:r>
            <a:r>
              <a:rPr lang="en-US" altLang="zh-CN" sz="2800" dirty="0">
                <a:solidFill>
                  <a:srgbClr val="336699"/>
                </a:solidFill>
                <a:latin typeface="微软雅黑" panose="020B0503020204020204" pitchFamily="34" charset="-122"/>
                <a:sym typeface="+mn-ea"/>
              </a:rPr>
              <a:t>24</a:t>
            </a:r>
            <a:r>
              <a:rPr lang="zh-CN" altLang="en-US" sz="2800" dirty="0">
                <a:solidFill>
                  <a:srgbClr val="336699"/>
                </a:solidFill>
                <a:latin typeface="微软雅黑" panose="020B0503020204020204" pitchFamily="34" charset="-122"/>
                <a:sym typeface="+mn-ea"/>
              </a:rPr>
              <a:t>日，财政部发布《关于印发〈政府会计制度——行政事业单位会计科目和报表〉的通知》（财会〔201</a:t>
            </a:r>
            <a:r>
              <a:rPr lang="en-US" altLang="zh-CN" sz="2800" dirty="0">
                <a:solidFill>
                  <a:srgbClr val="336699"/>
                </a:solidFill>
                <a:latin typeface="微软雅黑" panose="020B0503020204020204" pitchFamily="34" charset="-122"/>
                <a:sym typeface="+mn-ea"/>
              </a:rPr>
              <a:t>7</a:t>
            </a:r>
            <a:r>
              <a:rPr lang="zh-CN" altLang="en-US" sz="2800" dirty="0">
                <a:solidFill>
                  <a:srgbClr val="336699"/>
                </a:solidFill>
                <a:latin typeface="微软雅黑" panose="020B0503020204020204" pitchFamily="34" charset="-122"/>
                <a:sym typeface="+mn-ea"/>
              </a:rPr>
              <a:t>〕2</a:t>
            </a:r>
            <a:r>
              <a:rPr lang="en-US" altLang="zh-CN" sz="2800" dirty="0">
                <a:solidFill>
                  <a:srgbClr val="336699"/>
                </a:solidFill>
                <a:latin typeface="微软雅黑" panose="020B0503020204020204" pitchFamily="34" charset="-122"/>
                <a:sym typeface="+mn-ea"/>
              </a:rPr>
              <a:t>5</a:t>
            </a:r>
            <a:r>
              <a:rPr lang="zh-CN" altLang="en-US" sz="2800" dirty="0">
                <a:solidFill>
                  <a:srgbClr val="336699"/>
                </a:solidFill>
                <a:latin typeface="微软雅黑" panose="020B0503020204020204" pitchFamily="34" charset="-122"/>
                <a:sym typeface="+mn-ea"/>
              </a:rPr>
              <a:t>号），单位会计核算应当具备财务会计与预算会计双重功能，实现财务会计与预算会计适度分离并相互衔接，全面、清晰反映单位财务信息和预算执行信息</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2018年8月16日，财政部发布《关于贯彻实施政府会计准则制度的通知》（</a:t>
            </a:r>
            <a:r>
              <a:rPr lang="zh-CN" altLang="en-US" sz="2800" dirty="0">
                <a:solidFill>
                  <a:srgbClr val="336699"/>
                </a:solidFill>
                <a:latin typeface="微软雅黑" panose="020B0503020204020204" pitchFamily="34" charset="-122"/>
                <a:sym typeface="+mn-ea"/>
              </a:rPr>
              <a:t>财会〔2018〕21号</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）。自2019年1月1日起在全国各级各类行政事业单位全面施行</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执行政府会计准则制度的单位，不再执行《事业单位会计准则》《行政单位会计制度》《事业单位会计制度》等制度</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8983" y="1389787"/>
            <a:ext cx="2438400" cy="692150"/>
            <a:chOff x="748983" y="929640"/>
            <a:chExt cx="2438400" cy="69215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07892" y="1044893"/>
              <a:ext cx="21209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a:t>
              </a:r>
              <a:r>
                <a:rPr lang="en-US" altLang="zh-CN" sz="2400" b="1" dirty="0">
                  <a:solidFill>
                    <a:schemeClr val="bg1"/>
                  </a:solidFill>
                  <a:latin typeface="Arial" panose="020B0604020202020204" pitchFamily="34" charset="0"/>
                  <a:ea typeface="微软雅黑" panose="020B0503020204020204" pitchFamily="34" charset="-122"/>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271392"/>
          <a:ext cx="3753485" cy="3837305"/>
        </p:xfrm>
        <a:graphic>
          <a:graphicData uri="http://schemas.openxmlformats.org/drawingml/2006/table">
            <a:tbl>
              <a:tblPr firstRow="1" bandRow="1">
                <a:tableStyleId>{3B4B98B0-60AC-42C2-AFA5-B58CD77FA1E5}</a:tableStyleId>
              </a:tblPr>
              <a:tblGrid>
                <a:gridCol w="3753485">
                  <a:extLst>
                    <a:ext uri="{9D8B030D-6E8A-4147-A177-3AD203B41FA5}">
                      <a16:colId xmlns:a16="http://schemas.microsoft.com/office/drawing/2014/main" val="20000"/>
                    </a:ext>
                  </a:extLst>
                </a:gridCol>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二</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期末资产负债</a:t>
                      </a:r>
                    </a:p>
                  </a:txBody>
                  <a:tcPr marL="68580" marR="68580" marT="0" marB="0" anchor="ctr"/>
                </a:tc>
                <a:extLst>
                  <a:ext uri="{0D108BD9-81ED-4DB2-BD59-A6C34878D82A}">
                    <a16:rowId xmlns:a16="http://schemas.microsoft.com/office/drawing/2014/main" val="10000"/>
                  </a:ext>
                </a:extLst>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extLst>
                  <a:ext uri="{0D108BD9-81ED-4DB2-BD59-A6C34878D82A}">
                    <a16:rowId xmlns:a16="http://schemas.microsoft.com/office/drawing/2014/main" val="10001"/>
                  </a:ext>
                </a:extLst>
              </a:tr>
              <a:tr h="246380">
                <a:tc>
                  <a:txBody>
                    <a:bodyPr/>
                    <a:lstStyle/>
                    <a:p>
                      <a:pPr indent="0">
                        <a:buNone/>
                      </a:pPr>
                      <a:r>
                        <a:rPr lang="zh-CN" altLang="en-US" sz="1600">
                          <a:latin typeface="+mn-ea"/>
                        </a:rPr>
                        <a:t>流动</a:t>
                      </a:r>
                      <a:r>
                        <a:rPr lang="en-US" sz="1600">
                          <a:latin typeface="+mn-ea"/>
                        </a:rPr>
                        <a:t>资产</a:t>
                      </a:r>
                      <a:r>
                        <a:rPr lang="zh-CN" altLang="en-US" sz="1600">
                          <a:latin typeface="+mn-ea"/>
                        </a:rPr>
                        <a:t>合计</a:t>
                      </a:r>
                    </a:p>
                  </a:txBody>
                  <a:tcPr marL="68580" marR="68580" marT="0" marB="0" anchor="ctr"/>
                </a:tc>
                <a:extLst>
                  <a:ext uri="{0D108BD9-81ED-4DB2-BD59-A6C34878D82A}">
                    <a16:rowId xmlns:a16="http://schemas.microsoft.com/office/drawing/2014/main" val="10002"/>
                  </a:ext>
                </a:extLst>
              </a:tr>
              <a:tr h="247015">
                <a:tc>
                  <a:txBody>
                    <a:bodyPr/>
                    <a:lstStyle/>
                    <a:p>
                      <a:pPr algn="l">
                        <a:buClrTx/>
                        <a:buSzTx/>
                        <a:buFontTx/>
                        <a:buNone/>
                      </a:pPr>
                      <a:r>
                        <a:rPr lang="en-US" sz="1600">
                          <a:solidFill>
                            <a:srgbClr val="FF0000"/>
                          </a:solidFill>
                          <a:latin typeface="+mn-ea"/>
                          <a:cs typeface="+mn-ea"/>
                        </a:rPr>
                        <a:t>  </a:t>
                      </a:r>
                      <a:r>
                        <a:rPr lang="en-US" sz="1600">
                          <a:latin typeface="+mn-ea"/>
                          <a:cs typeface="+mn-ea"/>
                        </a:rPr>
                        <a:t>其中：存货</a:t>
                      </a:r>
                    </a:p>
                  </a:txBody>
                  <a:tcPr marL="68580" marR="68580" marT="0" marB="0" anchor="ctr"/>
                </a:tc>
                <a:extLst>
                  <a:ext uri="{0D108BD9-81ED-4DB2-BD59-A6C34878D82A}">
                    <a16:rowId xmlns:a16="http://schemas.microsoft.com/office/drawing/2014/main" val="10003"/>
                  </a:ext>
                </a:extLst>
              </a:tr>
              <a:tr h="247015">
                <a:tc>
                  <a:txBody>
                    <a:bodyPr/>
                    <a:lstStyle/>
                    <a:p>
                      <a:pPr indent="0">
                        <a:buNone/>
                      </a:pPr>
                      <a:r>
                        <a:rPr lang="en-US" sz="1600">
                          <a:latin typeface="+mn-ea"/>
                          <a:cs typeface="+mn-ea"/>
                        </a:rPr>
                        <a:t>        </a:t>
                      </a:r>
                      <a:r>
                        <a:rPr lang="en-US" sz="1600">
                          <a:solidFill>
                            <a:srgbClr val="FF0000"/>
                          </a:solidFill>
                          <a:latin typeface="+mn-ea"/>
                          <a:cs typeface="+mn-ea"/>
                          <a:sym typeface="+mn-ea"/>
                        </a:rPr>
                        <a:t>应收账款</a:t>
                      </a:r>
                      <a:endParaRPr lang="en-US" altLang="en-US" sz="1600">
                        <a:latin typeface="+mn-ea"/>
                        <a:cs typeface="+mn-ea"/>
                      </a:endParaRPr>
                    </a:p>
                  </a:txBody>
                  <a:tcPr marL="68580" marR="68580" marT="0" marB="0" anchor="ctr"/>
                </a:tc>
                <a:extLst>
                  <a:ext uri="{0D108BD9-81ED-4DB2-BD59-A6C34878D82A}">
                    <a16:rowId xmlns:a16="http://schemas.microsoft.com/office/drawing/2014/main" val="10004"/>
                  </a:ext>
                </a:extLst>
              </a:tr>
              <a:tr h="247015">
                <a:tc>
                  <a:txBody>
                    <a:bodyPr/>
                    <a:lstStyle/>
                    <a:p>
                      <a:pPr indent="0">
                        <a:buNone/>
                      </a:pPr>
                      <a:r>
                        <a:rPr lang="en-US" sz="1600">
                          <a:solidFill>
                            <a:srgbClr val="FF0000"/>
                          </a:solidFill>
                          <a:latin typeface="+mn-ea"/>
                          <a:cs typeface="+mn-ea"/>
                        </a:rPr>
                        <a:t>        </a:t>
                      </a:r>
                      <a:r>
                        <a:rPr lang="zh-CN" altLang="en-US" sz="1600">
                          <a:solidFill>
                            <a:srgbClr val="FF0000"/>
                          </a:solidFill>
                          <a:latin typeface="+mn-ea"/>
                          <a:cs typeface="+mn-ea"/>
                        </a:rPr>
                        <a:t>预付账款</a:t>
                      </a:r>
                    </a:p>
                  </a:txBody>
                  <a:tcPr marL="68580" marR="68580" marT="0" marB="0" anchor="ctr"/>
                </a:tc>
                <a:extLst>
                  <a:ext uri="{0D108BD9-81ED-4DB2-BD59-A6C34878D82A}">
                    <a16:rowId xmlns:a16="http://schemas.microsoft.com/office/drawing/2014/main" val="10005"/>
                  </a:ext>
                </a:extLst>
              </a:tr>
              <a:tr h="246380">
                <a:tc>
                  <a:txBody>
                    <a:bodyPr/>
                    <a:lstStyle/>
                    <a:p>
                      <a:pPr indent="0">
                        <a:buNone/>
                      </a:pPr>
                      <a:r>
                        <a:rPr lang="zh-CN" altLang="en-US" sz="1600">
                          <a:solidFill>
                            <a:srgbClr val="FF0000"/>
                          </a:solidFill>
                          <a:latin typeface="+mn-ea"/>
                          <a:cs typeface="+mn-ea"/>
                        </a:rPr>
                        <a:t>长期股权投资</a:t>
                      </a:r>
                    </a:p>
                  </a:txBody>
                  <a:tcPr marL="68580" marR="68580" marT="0" marB="0" anchor="ctr"/>
                </a:tc>
                <a:extLst>
                  <a:ext uri="{0D108BD9-81ED-4DB2-BD59-A6C34878D82A}">
                    <a16:rowId xmlns:a16="http://schemas.microsoft.com/office/drawing/2014/main" val="10006"/>
                  </a:ext>
                </a:extLst>
              </a:tr>
              <a:tr h="246380">
                <a:tc>
                  <a:txBody>
                    <a:bodyPr/>
                    <a:lstStyle/>
                    <a:p>
                      <a:pPr indent="0">
                        <a:buNone/>
                      </a:pPr>
                      <a:r>
                        <a:rPr lang="zh-CN" altLang="en-US" sz="1600">
                          <a:solidFill>
                            <a:srgbClr val="FF0000"/>
                          </a:solidFill>
                          <a:latin typeface="+mn-ea"/>
                          <a:cs typeface="+mn-ea"/>
                          <a:sym typeface="+mn-ea"/>
                        </a:rPr>
                        <a:t>长期债券投资</a:t>
                      </a:r>
                    </a:p>
                  </a:txBody>
                  <a:tcPr marL="68580" marR="68580" marT="0" marB="0" anchor="ctr"/>
                </a:tc>
                <a:extLst>
                  <a:ext uri="{0D108BD9-81ED-4DB2-BD59-A6C34878D82A}">
                    <a16:rowId xmlns:a16="http://schemas.microsoft.com/office/drawing/2014/main" val="10007"/>
                  </a:ext>
                </a:extLst>
              </a:tr>
              <a:tr h="247015">
                <a:tc>
                  <a:txBody>
                    <a:bodyPr/>
                    <a:lstStyle/>
                    <a:p>
                      <a:pPr algn="l">
                        <a:buClrTx/>
                        <a:buSzTx/>
                        <a:buFontTx/>
                        <a:buNone/>
                      </a:pPr>
                      <a:r>
                        <a:rPr lang="zh-CN" altLang="en-US" sz="1600">
                          <a:latin typeface="+mn-ea"/>
                          <a:cs typeface="+mn-ea"/>
                        </a:rPr>
                        <a:t>固定资产原值</a:t>
                      </a:r>
                    </a:p>
                  </a:txBody>
                  <a:tcPr marL="68580" marR="68580" marT="0" marB="0" anchor="ctr"/>
                </a:tc>
                <a:extLst>
                  <a:ext uri="{0D108BD9-81ED-4DB2-BD59-A6C34878D82A}">
                    <a16:rowId xmlns:a16="http://schemas.microsoft.com/office/drawing/2014/main" val="10008"/>
                  </a:ext>
                </a:extLst>
              </a:tr>
              <a:tr h="246380">
                <a:tc>
                  <a:txBody>
                    <a:bodyPr/>
                    <a:lstStyle/>
                    <a:p>
                      <a:pPr indent="0">
                        <a:buNone/>
                      </a:pPr>
                      <a:r>
                        <a:rPr lang="en-US" altLang="en-US" sz="1600">
                          <a:latin typeface="+mn-ea"/>
                        </a:rPr>
                        <a:t>  </a:t>
                      </a:r>
                      <a:r>
                        <a:rPr lang="zh-CN" altLang="en-US" sz="1600">
                          <a:latin typeface="+mn-ea"/>
                        </a:rPr>
                        <a:t>其中：房屋和构筑物</a:t>
                      </a:r>
                    </a:p>
                  </a:txBody>
                  <a:tcPr marL="68580" marR="68580" marT="0" marB="0" anchor="ctr"/>
                </a:tc>
                <a:extLst>
                  <a:ext uri="{0D108BD9-81ED-4DB2-BD59-A6C34878D82A}">
                    <a16:rowId xmlns:a16="http://schemas.microsoft.com/office/drawing/2014/main" val="10009"/>
                  </a:ext>
                </a:extLst>
              </a:tr>
              <a:tr h="247015">
                <a:tc>
                  <a:txBody>
                    <a:bodyPr/>
                    <a:lstStyle/>
                    <a:p>
                      <a:pPr algn="l">
                        <a:buClrTx/>
                        <a:buSzTx/>
                        <a:buFontTx/>
                        <a:buNone/>
                      </a:pPr>
                      <a:r>
                        <a:rPr lang="en-US" sz="1600">
                          <a:latin typeface="+mn-ea"/>
                        </a:rPr>
                        <a:t>        </a:t>
                      </a:r>
                      <a:r>
                        <a:rPr lang="zh-CN" altLang="en-US" sz="1600">
                          <a:latin typeface="+mn-ea"/>
                        </a:rPr>
                        <a:t>机器和设备</a:t>
                      </a:r>
                    </a:p>
                  </a:txBody>
                  <a:tcPr marL="68580" marR="68580" marT="0" marB="0" anchor="ctr"/>
                </a:tc>
                <a:extLst>
                  <a:ext uri="{0D108BD9-81ED-4DB2-BD59-A6C34878D82A}">
                    <a16:rowId xmlns:a16="http://schemas.microsoft.com/office/drawing/2014/main" val="10010"/>
                  </a:ext>
                </a:extLst>
              </a:tr>
              <a:tr h="247015">
                <a:tc>
                  <a:txBody>
                    <a:bodyPr/>
                    <a:lstStyle/>
                    <a:p>
                      <a:pPr algn="l">
                        <a:buClrTx/>
                        <a:buSzTx/>
                        <a:buFontTx/>
                        <a:buNone/>
                      </a:pPr>
                      <a:r>
                        <a:rPr lang="zh-CN" altLang="en-US" sz="1600">
                          <a:solidFill>
                            <a:srgbClr val="FF0000"/>
                          </a:solidFill>
                          <a:latin typeface="+mn-ea"/>
                        </a:rPr>
                        <a:t>累计折旧：</a:t>
                      </a:r>
                    </a:p>
                  </a:txBody>
                  <a:tcPr marL="68580" marR="68580" marT="0" marB="0" anchor="ctr"/>
                </a:tc>
                <a:extLst>
                  <a:ext uri="{0D108BD9-81ED-4DB2-BD59-A6C34878D82A}">
                    <a16:rowId xmlns:a16="http://schemas.microsoft.com/office/drawing/2014/main" val="10011"/>
                  </a:ext>
                </a:extLst>
              </a:tr>
              <a:tr h="246380">
                <a:tc>
                  <a:txBody>
                    <a:bodyPr/>
                    <a:lstStyle/>
                    <a:p>
                      <a:pPr indent="0">
                        <a:buNone/>
                      </a:pPr>
                      <a:r>
                        <a:rPr lang="en-US" sz="1600">
                          <a:solidFill>
                            <a:srgbClr val="FF0000"/>
                          </a:solidFill>
                          <a:latin typeface="+mn-ea"/>
                        </a:rPr>
                        <a:t>  </a:t>
                      </a:r>
                      <a:r>
                        <a:rPr lang="zh-CN" altLang="en-US" sz="1600">
                          <a:solidFill>
                            <a:srgbClr val="FF0000"/>
                          </a:solidFill>
                          <a:latin typeface="+mn-ea"/>
                        </a:rPr>
                        <a:t>其中：</a:t>
                      </a:r>
                      <a:r>
                        <a:rPr lang="en-US" sz="1600">
                          <a:solidFill>
                            <a:srgbClr val="FF0000"/>
                          </a:solidFill>
                          <a:latin typeface="+mn-ea"/>
                        </a:rPr>
                        <a:t>本年折旧</a:t>
                      </a:r>
                      <a:endParaRPr lang="en-US" altLang="en-US" sz="1600">
                        <a:solidFill>
                          <a:srgbClr val="FF0000"/>
                        </a:solidFill>
                        <a:latin typeface="+mn-ea"/>
                      </a:endParaRPr>
                    </a:p>
                  </a:txBody>
                  <a:tcPr marL="68580" marR="68580" marT="0" marB="0" anchor="ctr"/>
                </a:tc>
                <a:extLst>
                  <a:ext uri="{0D108BD9-81ED-4DB2-BD59-A6C34878D82A}">
                    <a16:rowId xmlns:a16="http://schemas.microsoft.com/office/drawing/2014/main" val="10012"/>
                  </a:ext>
                </a:extLst>
              </a:tr>
              <a:tr h="246380">
                <a:tc>
                  <a:txBody>
                    <a:bodyPr/>
                    <a:lstStyle/>
                    <a:p>
                      <a:pPr indent="0">
                        <a:buNone/>
                      </a:pPr>
                      <a:r>
                        <a:rPr lang="zh-CN" altLang="en-US" sz="1600" dirty="0">
                          <a:latin typeface="+mn-ea"/>
                        </a:rPr>
                        <a:t>在建工程</a:t>
                      </a:r>
                    </a:p>
                  </a:txBody>
                  <a:tcPr marL="68580" marR="68580" marT="0" marB="0" anchor="ctr"/>
                </a:tc>
                <a:extLst>
                  <a:ext uri="{0D108BD9-81ED-4DB2-BD59-A6C34878D82A}">
                    <a16:rowId xmlns:a16="http://schemas.microsoft.com/office/drawing/2014/main" val="10013"/>
                  </a:ext>
                </a:extLst>
              </a:tr>
            </a:tbl>
          </a:graphicData>
        </a:graphic>
      </p:graphicFrame>
      <p:graphicFrame>
        <p:nvGraphicFramePr>
          <p:cNvPr id="4" name="表格 3"/>
          <p:cNvGraphicFramePr/>
          <p:nvPr/>
        </p:nvGraphicFramePr>
        <p:xfrm>
          <a:off x="5828030" y="2242182"/>
          <a:ext cx="5050155" cy="4436745"/>
        </p:xfrm>
        <a:graphic>
          <a:graphicData uri="http://schemas.openxmlformats.org/drawingml/2006/table">
            <a:tbl>
              <a:tblPr firstRow="1" bandRow="1">
                <a:tableStyleId>{3B4B98B0-60AC-42C2-AFA5-B58CD77FA1E5}</a:tableStyleId>
              </a:tblPr>
              <a:tblGrid>
                <a:gridCol w="5050155">
                  <a:extLst>
                    <a:ext uri="{9D8B030D-6E8A-4147-A177-3AD203B41FA5}">
                      <a16:colId xmlns:a16="http://schemas.microsoft.com/office/drawing/2014/main" val="20000"/>
                    </a:ext>
                  </a:extLst>
                </a:gridCol>
              </a:tblGrid>
              <a:tr h="506730">
                <a:tc>
                  <a:txBody>
                    <a:bodyPr/>
                    <a:lstStyle/>
                    <a:p>
                      <a:pPr indent="0" algn="ctr">
                        <a:buNone/>
                      </a:pPr>
                      <a:r>
                        <a:rPr lang="en-US" sz="1600">
                          <a:solidFill>
                            <a:srgbClr val="4B649F"/>
                          </a:solidFill>
                          <a:effectLst>
                            <a:outerShdw blurRad="38100" dist="38100" dir="2700000" algn="tl">
                              <a:srgbClr val="000000">
                                <a:alpha val="43137"/>
                              </a:srgbClr>
                            </a:outerShdw>
                          </a:effectLst>
                          <a:latin typeface="+mn-ea"/>
                        </a:rPr>
                        <a:t>二、</a:t>
                      </a:r>
                      <a:r>
                        <a:rPr lang="zh-CN" altLang="en-US" sz="1600">
                          <a:solidFill>
                            <a:srgbClr val="4B649F"/>
                          </a:solidFill>
                          <a:effectLst>
                            <a:outerShdw blurRad="38100" dist="38100" dir="2700000" algn="tl">
                              <a:srgbClr val="000000">
                                <a:alpha val="43137"/>
                              </a:srgbClr>
                            </a:outerShdw>
                          </a:effectLst>
                          <a:latin typeface="+mn-ea"/>
                        </a:rPr>
                        <a:t>期末资产负债</a:t>
                      </a:r>
                    </a:p>
                  </a:txBody>
                  <a:tcPr marL="68580" marR="68580" marT="0" marB="0" anchor="ctr"/>
                </a:tc>
                <a:extLst>
                  <a:ext uri="{0D108BD9-81ED-4DB2-BD59-A6C34878D82A}">
                    <a16:rowId xmlns:a16="http://schemas.microsoft.com/office/drawing/2014/main" val="10000"/>
                  </a:ext>
                </a:extLst>
              </a:tr>
              <a:tr h="24892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extLst>
                  <a:ext uri="{0D108BD9-81ED-4DB2-BD59-A6C34878D82A}">
                    <a16:rowId xmlns:a16="http://schemas.microsoft.com/office/drawing/2014/main" val="10001"/>
                  </a:ext>
                </a:extLst>
              </a:tr>
              <a:tr h="243840">
                <a:tc>
                  <a:txBody>
                    <a:bodyPr/>
                    <a:lstStyle/>
                    <a:p>
                      <a:pPr indent="0">
                        <a:buNone/>
                      </a:pPr>
                      <a:r>
                        <a:rPr lang="zh-CN" altLang="en-US" sz="1600">
                          <a:latin typeface="+mn-ea"/>
                        </a:rPr>
                        <a:t>无形资产</a:t>
                      </a:r>
                    </a:p>
                  </a:txBody>
                  <a:tcPr marL="68580" marR="68580" marT="0" marB="0" anchor="ctr"/>
                </a:tc>
                <a:extLst>
                  <a:ext uri="{0D108BD9-81ED-4DB2-BD59-A6C34878D82A}">
                    <a16:rowId xmlns:a16="http://schemas.microsoft.com/office/drawing/2014/main" val="10002"/>
                  </a:ext>
                </a:extLst>
              </a:tr>
              <a:tr h="243840">
                <a:tc>
                  <a:txBody>
                    <a:bodyPr/>
                    <a:lstStyle/>
                    <a:p>
                      <a:pPr indent="0">
                        <a:buNone/>
                      </a:pPr>
                      <a:r>
                        <a:rPr lang="en-US" altLang="zh-CN" sz="1600">
                          <a:latin typeface="+mn-ea"/>
                        </a:rPr>
                        <a:t>  </a:t>
                      </a:r>
                      <a:r>
                        <a:rPr lang="zh-CN" altLang="en-US" sz="1600">
                          <a:latin typeface="+mn-ea"/>
                        </a:rPr>
                        <a:t>其中：土地使用权</a:t>
                      </a:r>
                    </a:p>
                  </a:txBody>
                  <a:tcPr marL="68580" marR="68580" marT="0" marB="0" anchor="ctr"/>
                </a:tc>
                <a:extLst>
                  <a:ext uri="{0D108BD9-81ED-4DB2-BD59-A6C34878D82A}">
                    <a16:rowId xmlns:a16="http://schemas.microsoft.com/office/drawing/2014/main" val="10003"/>
                  </a:ext>
                </a:extLst>
              </a:tr>
              <a:tr h="248920">
                <a:tc>
                  <a:txBody>
                    <a:bodyPr/>
                    <a:lstStyle/>
                    <a:p>
                      <a:pPr indent="0">
                        <a:buNone/>
                      </a:pPr>
                      <a:r>
                        <a:rPr lang="en-US" altLang="zh-CN" sz="1600">
                          <a:latin typeface="+mn-ea"/>
                        </a:rPr>
                        <a:t>        </a:t>
                      </a:r>
                      <a:r>
                        <a:rPr lang="zh-CN" altLang="en-US" sz="1600">
                          <a:solidFill>
                            <a:srgbClr val="FF0000"/>
                          </a:solidFill>
                          <a:latin typeface="+mn-ea"/>
                        </a:rPr>
                        <a:t>软件使用权</a:t>
                      </a:r>
                    </a:p>
                  </a:txBody>
                  <a:tcPr marL="68580" marR="68580" marT="0" marB="0" anchor="ctr"/>
                </a:tc>
                <a:extLst>
                  <a:ext uri="{0D108BD9-81ED-4DB2-BD59-A6C34878D82A}">
                    <a16:rowId xmlns:a16="http://schemas.microsoft.com/office/drawing/2014/main" val="10004"/>
                  </a:ext>
                </a:extLst>
              </a:tr>
              <a:tr h="243840">
                <a:tc>
                  <a:txBody>
                    <a:bodyPr/>
                    <a:lstStyle/>
                    <a:p>
                      <a:pPr indent="0">
                        <a:buNone/>
                      </a:pPr>
                      <a:r>
                        <a:rPr lang="zh-CN" altLang="en-US" sz="1600">
                          <a:latin typeface="+mn-ea"/>
                        </a:rPr>
                        <a:t>公共基础设施原值</a:t>
                      </a:r>
                    </a:p>
                  </a:txBody>
                  <a:tcPr marL="68580" marR="68580" marT="0" marB="0" anchor="ctr"/>
                </a:tc>
                <a:extLst>
                  <a:ext uri="{0D108BD9-81ED-4DB2-BD59-A6C34878D82A}">
                    <a16:rowId xmlns:a16="http://schemas.microsoft.com/office/drawing/2014/main" val="10005"/>
                  </a:ext>
                </a:extLst>
              </a:tr>
              <a:tr h="243840">
                <a:tc>
                  <a:txBody>
                    <a:bodyPr/>
                    <a:lstStyle/>
                    <a:p>
                      <a:pPr algn="l">
                        <a:buClrTx/>
                        <a:buSzTx/>
                        <a:buFontTx/>
                        <a:buNone/>
                      </a:pPr>
                      <a:r>
                        <a:rPr lang="zh-CN" altLang="en-US" sz="1600">
                          <a:latin typeface="+mn-ea"/>
                        </a:rPr>
                        <a:t>公共基础设施累计折旧</a:t>
                      </a:r>
                    </a:p>
                  </a:txBody>
                  <a:tcPr marL="68580" marR="68580" marT="0" marB="0" anchor="ctr"/>
                </a:tc>
                <a:extLst>
                  <a:ext uri="{0D108BD9-81ED-4DB2-BD59-A6C34878D82A}">
                    <a16:rowId xmlns:a16="http://schemas.microsoft.com/office/drawing/2014/main" val="10006"/>
                  </a:ext>
                </a:extLst>
              </a:tr>
              <a:tr h="243840">
                <a:tc>
                  <a:txBody>
                    <a:bodyPr/>
                    <a:lstStyle/>
                    <a:p>
                      <a:pPr indent="0">
                        <a:buNone/>
                      </a:pPr>
                      <a:r>
                        <a:rPr lang="en-US" sz="1600">
                          <a:solidFill>
                            <a:srgbClr val="FF0000"/>
                          </a:solidFill>
                          <a:latin typeface="+mn-ea"/>
                          <a:sym typeface="+mn-ea"/>
                        </a:rPr>
                        <a:t>  </a:t>
                      </a:r>
                      <a:r>
                        <a:rPr lang="zh-CN" altLang="en-US" sz="1600">
                          <a:solidFill>
                            <a:srgbClr val="FF0000"/>
                          </a:solidFill>
                          <a:latin typeface="+mn-ea"/>
                          <a:sym typeface="+mn-ea"/>
                        </a:rPr>
                        <a:t>其中：</a:t>
                      </a:r>
                      <a:r>
                        <a:rPr lang="en-US" sz="1600">
                          <a:solidFill>
                            <a:srgbClr val="FF0000"/>
                          </a:solidFill>
                          <a:latin typeface="+mn-ea"/>
                          <a:sym typeface="+mn-ea"/>
                        </a:rPr>
                        <a:t>本年折旧</a:t>
                      </a:r>
                      <a:endParaRPr lang="en-US" altLang="en-US" sz="1600">
                        <a:solidFill>
                          <a:srgbClr val="FF0000"/>
                        </a:solidFill>
                        <a:latin typeface="+mn-ea"/>
                        <a:sym typeface="+mn-ea"/>
                      </a:endParaRPr>
                    </a:p>
                  </a:txBody>
                  <a:tcPr marL="68580" marR="68580" marT="0" marB="0" anchor="ctr"/>
                </a:tc>
                <a:extLst>
                  <a:ext uri="{0D108BD9-81ED-4DB2-BD59-A6C34878D82A}">
                    <a16:rowId xmlns:a16="http://schemas.microsoft.com/office/drawing/2014/main" val="10007"/>
                  </a:ext>
                </a:extLst>
              </a:tr>
              <a:tr h="243840">
                <a:tc>
                  <a:txBody>
                    <a:bodyPr/>
                    <a:lstStyle/>
                    <a:p>
                      <a:pPr indent="0">
                        <a:buNone/>
                      </a:pPr>
                      <a:r>
                        <a:rPr lang="zh-CN" altLang="en-US" sz="1600">
                          <a:solidFill>
                            <a:srgbClr val="FF0000"/>
                          </a:solidFill>
                          <a:latin typeface="+mn-ea"/>
                        </a:rPr>
                        <a:t>保障性住房原值</a:t>
                      </a:r>
                    </a:p>
                  </a:txBody>
                  <a:tcPr marL="68580" marR="68580" marT="0" marB="0" anchor="ctr"/>
                </a:tc>
                <a:extLst>
                  <a:ext uri="{0D108BD9-81ED-4DB2-BD59-A6C34878D82A}">
                    <a16:rowId xmlns:a16="http://schemas.microsoft.com/office/drawing/2014/main" val="10008"/>
                  </a:ext>
                </a:extLst>
              </a:tr>
              <a:tr h="243840">
                <a:tc>
                  <a:txBody>
                    <a:bodyPr/>
                    <a:lstStyle/>
                    <a:p>
                      <a:pPr indent="0">
                        <a:buNone/>
                      </a:pPr>
                      <a:r>
                        <a:rPr lang="zh-CN" altLang="en-US" sz="1600">
                          <a:solidFill>
                            <a:srgbClr val="FF0000"/>
                          </a:solidFill>
                          <a:latin typeface="+mn-ea"/>
                        </a:rPr>
                        <a:t>保障性住房累计折旧</a:t>
                      </a:r>
                    </a:p>
                  </a:txBody>
                  <a:tcPr marL="68580" marR="68580" marT="0" marB="0" anchor="ctr"/>
                </a:tc>
                <a:extLst>
                  <a:ext uri="{0D108BD9-81ED-4DB2-BD59-A6C34878D82A}">
                    <a16:rowId xmlns:a16="http://schemas.microsoft.com/office/drawing/2014/main" val="10009"/>
                  </a:ext>
                </a:extLst>
              </a:tr>
              <a:tr h="243840">
                <a:tc>
                  <a:txBody>
                    <a:bodyPr/>
                    <a:lstStyle/>
                    <a:p>
                      <a:pPr indent="0">
                        <a:buNone/>
                      </a:pPr>
                      <a:r>
                        <a:rPr lang="en-US" sz="1600">
                          <a:solidFill>
                            <a:srgbClr val="FF0000"/>
                          </a:solidFill>
                          <a:latin typeface="+mn-ea"/>
                          <a:sym typeface="+mn-ea"/>
                        </a:rPr>
                        <a:t>  </a:t>
                      </a:r>
                      <a:r>
                        <a:rPr lang="zh-CN" altLang="en-US" sz="1600">
                          <a:solidFill>
                            <a:srgbClr val="FF0000"/>
                          </a:solidFill>
                          <a:latin typeface="+mn-ea"/>
                          <a:sym typeface="+mn-ea"/>
                        </a:rPr>
                        <a:t>其中：</a:t>
                      </a:r>
                      <a:r>
                        <a:rPr lang="en-US" sz="1600">
                          <a:solidFill>
                            <a:srgbClr val="FF0000"/>
                          </a:solidFill>
                          <a:latin typeface="+mn-ea"/>
                          <a:sym typeface="+mn-ea"/>
                        </a:rPr>
                        <a:t>本年折旧</a:t>
                      </a:r>
                      <a:endParaRPr lang="en-US" altLang="en-US" sz="1600">
                        <a:solidFill>
                          <a:srgbClr val="FF0000"/>
                        </a:solidFill>
                        <a:latin typeface="+mn-ea"/>
                        <a:sym typeface="+mn-ea"/>
                      </a:endParaRPr>
                    </a:p>
                  </a:txBody>
                  <a:tcPr marL="68580" marR="68580" marT="0" marB="0" anchor="ctr"/>
                </a:tc>
                <a:extLst>
                  <a:ext uri="{0D108BD9-81ED-4DB2-BD59-A6C34878D82A}">
                    <a16:rowId xmlns:a16="http://schemas.microsoft.com/office/drawing/2014/main" val="10010"/>
                  </a:ext>
                </a:extLst>
              </a:tr>
              <a:tr h="243840">
                <a:tc>
                  <a:txBody>
                    <a:bodyPr/>
                    <a:lstStyle/>
                    <a:p>
                      <a:pPr algn="l">
                        <a:buClrTx/>
                        <a:buSzTx/>
                        <a:buFontTx/>
                        <a:buNone/>
                      </a:pPr>
                      <a:r>
                        <a:rPr lang="zh-CN" altLang="en-US" sz="1600">
                          <a:latin typeface="+mn-ea"/>
                        </a:rPr>
                        <a:t>资产总计</a:t>
                      </a:r>
                    </a:p>
                  </a:txBody>
                  <a:tcPr marL="68580" marR="68580" marT="0" marB="0" anchor="ctr"/>
                </a:tc>
                <a:extLst>
                  <a:ext uri="{0D108BD9-81ED-4DB2-BD59-A6C34878D82A}">
                    <a16:rowId xmlns:a16="http://schemas.microsoft.com/office/drawing/2014/main" val="10011"/>
                  </a:ext>
                </a:extLst>
              </a:tr>
              <a:tr h="243840">
                <a:tc>
                  <a:txBody>
                    <a:bodyPr/>
                    <a:lstStyle/>
                    <a:p>
                      <a:pPr algn="l">
                        <a:buClrTx/>
                        <a:buSzTx/>
                        <a:buFontTx/>
                        <a:buNone/>
                      </a:pPr>
                      <a:r>
                        <a:rPr lang="zh-CN" altLang="en-US" sz="1600">
                          <a:latin typeface="+mn-ea"/>
                        </a:rPr>
                        <a:t>负债合计</a:t>
                      </a:r>
                    </a:p>
                  </a:txBody>
                  <a:tcPr marL="68580" marR="68580" marT="0" marB="0" anchor="ctr"/>
                </a:tc>
                <a:extLst>
                  <a:ext uri="{0D108BD9-81ED-4DB2-BD59-A6C34878D82A}">
                    <a16:rowId xmlns:a16="http://schemas.microsoft.com/office/drawing/2014/main" val="10012"/>
                  </a:ext>
                </a:extLst>
              </a:tr>
              <a:tr h="243840">
                <a:tc>
                  <a:txBody>
                    <a:bodyPr/>
                    <a:lstStyle/>
                    <a:p>
                      <a:pPr algn="l">
                        <a:buClrTx/>
                        <a:buSzTx/>
                        <a:buFontTx/>
                        <a:buNone/>
                      </a:pPr>
                      <a:r>
                        <a:rPr lang="en-US" altLang="en-US" sz="1600">
                          <a:solidFill>
                            <a:srgbClr val="FF0000"/>
                          </a:solidFill>
                          <a:latin typeface="+mn-ea"/>
                        </a:rPr>
                        <a:t>  </a:t>
                      </a:r>
                      <a:r>
                        <a:rPr lang="zh-CN" altLang="en-US" sz="1600">
                          <a:solidFill>
                            <a:srgbClr val="FF0000"/>
                          </a:solidFill>
                          <a:latin typeface="+mn-ea"/>
                        </a:rPr>
                        <a:t>其中：应付账款</a:t>
                      </a:r>
                    </a:p>
                  </a:txBody>
                  <a:tcPr marL="68580" marR="68580" marT="0" marB="0" anchor="ctr"/>
                </a:tc>
                <a:extLst>
                  <a:ext uri="{0D108BD9-81ED-4DB2-BD59-A6C34878D82A}">
                    <a16:rowId xmlns:a16="http://schemas.microsoft.com/office/drawing/2014/main" val="10013"/>
                  </a:ext>
                </a:extLst>
              </a:tr>
              <a:tr h="243840">
                <a:tc>
                  <a:txBody>
                    <a:bodyPr/>
                    <a:lstStyle/>
                    <a:p>
                      <a:pPr indent="0">
                        <a:buNone/>
                      </a:pPr>
                      <a:r>
                        <a:rPr lang="en-US" altLang="en-US" sz="1600">
                          <a:solidFill>
                            <a:srgbClr val="FF0000"/>
                          </a:solidFill>
                          <a:latin typeface="+mn-ea"/>
                        </a:rPr>
                        <a:t>        </a:t>
                      </a:r>
                      <a:r>
                        <a:rPr lang="zh-CN" altLang="en-US" sz="1600">
                          <a:solidFill>
                            <a:srgbClr val="FF0000"/>
                          </a:solidFill>
                          <a:latin typeface="+mn-ea"/>
                        </a:rPr>
                        <a:t>预收账款</a:t>
                      </a:r>
                    </a:p>
                  </a:txBody>
                  <a:tcPr marL="68580" marR="68580" marT="0" marB="0" anchor="ctr"/>
                </a:tc>
                <a:extLst>
                  <a:ext uri="{0D108BD9-81ED-4DB2-BD59-A6C34878D82A}">
                    <a16:rowId xmlns:a16="http://schemas.microsoft.com/office/drawing/2014/main" val="10014"/>
                  </a:ext>
                </a:extLst>
              </a:tr>
              <a:tr h="257175">
                <a:tc>
                  <a:txBody>
                    <a:bodyPr/>
                    <a:lstStyle/>
                    <a:p>
                      <a:pPr indent="0">
                        <a:buNone/>
                      </a:pPr>
                      <a:r>
                        <a:rPr lang="en-US" altLang="en-US" sz="1600">
                          <a:solidFill>
                            <a:srgbClr val="FF0000"/>
                          </a:solidFill>
                          <a:latin typeface="+mn-ea"/>
                        </a:rPr>
                        <a:t>        </a:t>
                      </a:r>
                      <a:r>
                        <a:rPr lang="zh-CN" altLang="en-US" sz="1600">
                          <a:solidFill>
                            <a:srgbClr val="FF0000"/>
                          </a:solidFill>
                          <a:latin typeface="+mn-ea"/>
                        </a:rPr>
                        <a:t>长期应付款</a:t>
                      </a:r>
                    </a:p>
                  </a:txBody>
                  <a:tcPr marL="68580" marR="68580" marT="0" marB="0" anchor="ctr"/>
                </a:tc>
                <a:extLst>
                  <a:ext uri="{0D108BD9-81ED-4DB2-BD59-A6C34878D82A}">
                    <a16:rowId xmlns:a16="http://schemas.microsoft.com/office/drawing/2014/main" val="10015"/>
                  </a:ext>
                </a:extLst>
              </a:tr>
              <a:tr h="248920">
                <a:tc>
                  <a:txBody>
                    <a:bodyPr/>
                    <a:lstStyle/>
                    <a:p>
                      <a:pPr indent="0">
                        <a:buNone/>
                      </a:pPr>
                      <a:r>
                        <a:rPr lang="zh-CN" altLang="en-US" sz="1600">
                          <a:latin typeface="+mn-ea"/>
                        </a:rPr>
                        <a:t>净资产合计</a:t>
                      </a:r>
                    </a:p>
                  </a:txBody>
                  <a:tcPr marL="68580" marR="68580" marT="0" marB="0" anchor="ctr"/>
                </a:tc>
                <a:extLst>
                  <a:ext uri="{0D108BD9-81ED-4DB2-BD59-A6C34878D82A}">
                    <a16:rowId xmlns:a16="http://schemas.microsoft.com/office/drawing/2014/main" val="10016"/>
                  </a:ext>
                </a:extLst>
              </a:tr>
            </a:tbl>
          </a:graphicData>
        </a:graphic>
      </p:graphicFrame>
      <p:sp>
        <p:nvSpPr>
          <p:cNvPr id="9" name="文本框 8"/>
          <p:cNvSpPr txBox="1"/>
          <p:nvPr/>
        </p:nvSpPr>
        <p:spPr>
          <a:xfrm>
            <a:off x="668020" y="817561"/>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a:t>
            </a:r>
            <a:r>
              <a:rPr lang="zh-CN" sz="2800" noProof="1">
                <a:solidFill>
                  <a:srgbClr val="336699"/>
                </a:solidFill>
                <a:latin typeface="微软雅黑" panose="020B0503020204020204" pitchFamily="34" charset="-122"/>
                <a:ea typeface="微软雅黑" panose="020B0503020204020204" pitchFamily="34" charset="-122"/>
                <a:cs typeface="+mn-cs"/>
                <a:sym typeface="+mn-ea"/>
              </a:rPr>
              <a:t>第四次全国经济普查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相比</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987560" cy="422885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除固定资产原值的其中项、本年折旧、无形资产的其中项外，</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均可根据《</a:t>
            </a:r>
            <a:r>
              <a:rPr lang="zh-CN" altLang="en-US" sz="2800" dirty="0">
                <a:solidFill>
                  <a:schemeClr val="accent5">
                    <a:lumMod val="75000"/>
                  </a:schemeClr>
                </a:solidFill>
                <a:latin typeface="微软雅黑" panose="020B0503020204020204" pitchFamily="34" charset="-122"/>
                <a:sym typeface="+mn-ea"/>
              </a:rPr>
              <a:t>资产负债表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（会政财0</a:t>
            </a:r>
            <a:r>
              <a:rPr lang="en-US" altLang="zh-CN" sz="2800" dirty="0">
                <a:solidFill>
                  <a:schemeClr val="accent5">
                    <a:lumMod val="75000"/>
                  </a:schemeClr>
                </a:solidFill>
                <a:latin typeface="微软雅黑" panose="020B0503020204020204" pitchFamily="34" charset="-122"/>
                <a:sym typeface="+mn-ea"/>
              </a:rPr>
              <a:t>1</a:t>
            </a:r>
            <a:r>
              <a:rPr lang="zh-CN" altLang="en-US" sz="2800" dirty="0">
                <a:solidFill>
                  <a:schemeClr val="accent5">
                    <a:lumMod val="75000"/>
                  </a:schemeClr>
                </a:solidFill>
                <a:latin typeface="微软雅黑" panose="020B0503020204020204" pitchFamily="34" charset="-122"/>
                <a:sym typeface="+mn-ea"/>
              </a:rPr>
              <a:t>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固定资产原值的其中项、累计折旧、本年折旧可通过通过固定资产台账或固定资产管理卡片进行填报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无形资产的其中项可通过有关二级科目的期末余额数归并填报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805657" y="1044893"/>
            <a:ext cx="232537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grpSp>
        <p:nvGrpSpPr>
          <p:cNvPr id="6" name="组合 5"/>
          <p:cNvGrpSpPr/>
          <p:nvPr/>
        </p:nvGrpSpPr>
        <p:grpSpPr>
          <a:xfrm>
            <a:off x="7216626" y="83185"/>
            <a:ext cx="4333240" cy="6576695"/>
            <a:chOff x="8338" y="-13"/>
            <a:chExt cx="6824" cy="10357"/>
          </a:xfrm>
        </p:grpSpPr>
        <p:pic>
          <p:nvPicPr>
            <p:cNvPr id="2" name="图片 1"/>
            <p:cNvPicPr>
              <a:picLocks noChangeAspect="1"/>
            </p:cNvPicPr>
            <p:nvPr/>
          </p:nvPicPr>
          <p:blipFill>
            <a:blip r:embed="rId4"/>
            <a:stretch>
              <a:fillRect/>
            </a:stretch>
          </p:blipFill>
          <p:spPr>
            <a:xfrm>
              <a:off x="8351" y="-13"/>
              <a:ext cx="6811" cy="9498"/>
            </a:xfrm>
            <a:prstGeom prst="rect">
              <a:avLst/>
            </a:prstGeom>
          </p:spPr>
        </p:pic>
        <p:pic>
          <p:nvPicPr>
            <p:cNvPr id="8" name="图片 7"/>
            <p:cNvPicPr>
              <a:picLocks noChangeAspect="1"/>
            </p:cNvPicPr>
            <p:nvPr/>
          </p:nvPicPr>
          <p:blipFill>
            <a:blip r:embed="rId5"/>
            <a:stretch>
              <a:fillRect/>
            </a:stretch>
          </p:blipFill>
          <p:spPr>
            <a:xfrm>
              <a:off x="8338" y="9376"/>
              <a:ext cx="6825" cy="968"/>
            </a:xfrm>
            <a:prstGeom prst="rect">
              <a:avLst/>
            </a:prstGeom>
          </p:spPr>
        </p:pic>
        <p:cxnSp>
          <p:nvCxnSpPr>
            <p:cNvPr id="10" name="直接连接符 9"/>
            <p:cNvCxnSpPr/>
            <p:nvPr/>
          </p:nvCxnSpPr>
          <p:spPr>
            <a:xfrm flipV="1">
              <a:off x="8747" y="445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655" y="3594"/>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655" y="2743"/>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55" y="2533"/>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647" y="486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8697" y="508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702" y="529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007" y="549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8607" y="61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687" y="636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677" y="720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8677" y="827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2333" y="63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118" y="10080"/>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2333" y="2945"/>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2333" y="3586"/>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2333" y="5288"/>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12656" y="9871"/>
              <a:ext cx="1398" cy="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3" name="直接箭头连接符 2"/>
          <p:cNvCxnSpPr/>
          <p:nvPr/>
        </p:nvCxnSpPr>
        <p:spPr>
          <a:xfrm flipV="1">
            <a:off x="6675606" y="1679575"/>
            <a:ext cx="548640" cy="68897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91602" y="2097088"/>
            <a:ext cx="9871134" cy="3592587"/>
          </a:xfrm>
          <a:prstGeom prst="rect">
            <a:avLst/>
          </a:prstGeom>
          <a:noFill/>
        </p:spPr>
        <p:txBody>
          <a:bodyPr wrap="square" rtlCol="0" anchor="t">
            <a:spAutoFit/>
          </a:bodyPr>
          <a:lstStyle/>
          <a:p>
            <a:pPr marL="493395" indent="-457200">
              <a:lnSpc>
                <a:spcPct val="150000"/>
              </a:lnSpc>
              <a:spcBef>
                <a:spcPct val="20000"/>
              </a:spcBef>
              <a:buSzPct val="85000"/>
              <a:buFont typeface="Wingdings" panose="05000000000000000000" charset="0"/>
              <a:buChar char="Ø"/>
              <a:defRPr/>
            </a:pPr>
            <a:endParaRPr lang="en-US" altLang="zh-CN" sz="2800" dirty="0">
              <a:solidFill>
                <a:srgbClr val="336699"/>
              </a:solidFill>
              <a:latin typeface="微软雅黑" panose="020B0503020204020204" pitchFamily="34" charset="-122"/>
              <a:sym typeface="+mn-ea"/>
            </a:endParaRPr>
          </a:p>
          <a:p>
            <a:pPr marL="493395" indent="-457200">
              <a:lnSpc>
                <a:spcPct val="150000"/>
              </a:lnSpc>
              <a:spcBef>
                <a:spcPct val="20000"/>
              </a:spcBef>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为</a:t>
            </a:r>
            <a:r>
              <a:rPr lang="en-US" altLang="zh-CN" sz="2800" dirty="0">
                <a:solidFill>
                  <a:schemeClr val="accent5">
                    <a:lumMod val="75000"/>
                  </a:schemeClr>
                </a:solidFill>
                <a:latin typeface="微软雅黑" panose="020B0503020204020204" pitchFamily="34" charset="-122"/>
                <a:sym typeface="+mn-ea"/>
              </a:rPr>
              <a:t>GDP</a:t>
            </a:r>
            <a:r>
              <a:rPr lang="zh-CN" altLang="en-US" sz="2800" dirty="0">
                <a:solidFill>
                  <a:schemeClr val="accent5">
                    <a:lumMod val="75000"/>
                  </a:schemeClr>
                </a:solidFill>
                <a:latin typeface="微软雅黑" panose="020B0503020204020204" pitchFamily="34" charset="-122"/>
                <a:sym typeface="+mn-ea"/>
              </a:rPr>
              <a:t>核算</a:t>
            </a:r>
            <a:r>
              <a:rPr lang="zh-CN" altLang="en-US" sz="2800" dirty="0">
                <a:solidFill>
                  <a:srgbClr val="336699"/>
                </a:solidFill>
                <a:latin typeface="微软雅黑" panose="020B0503020204020204" pitchFamily="34" charset="-122"/>
                <a:sym typeface="+mn-ea"/>
              </a:rPr>
              <a:t>提供基础数据</a:t>
            </a:r>
            <a:endParaRPr lang="en-US" altLang="zh-CN" sz="2800" dirty="0">
              <a:solidFill>
                <a:srgbClr val="336699"/>
              </a:solidFill>
              <a:latin typeface="微软雅黑" panose="020B0503020204020204" pitchFamily="34" charset="-122"/>
              <a:sym typeface="+mn-ea"/>
            </a:endParaRPr>
          </a:p>
          <a:p>
            <a:pPr marL="493395" indent="-457200">
              <a:lnSpc>
                <a:spcPct val="150000"/>
              </a:lnSpc>
              <a:spcBef>
                <a:spcPct val="20000"/>
              </a:spcBef>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为</a:t>
            </a:r>
            <a:r>
              <a:rPr lang="zh-CN" altLang="en-US" sz="2800" dirty="0">
                <a:solidFill>
                  <a:schemeClr val="accent5">
                    <a:lumMod val="75000"/>
                  </a:schemeClr>
                </a:solidFill>
                <a:latin typeface="微软雅黑" panose="020B0503020204020204" pitchFamily="34" charset="-122"/>
                <a:sym typeface="+mn-ea"/>
              </a:rPr>
              <a:t>编制全国和地方资产负债表</a:t>
            </a:r>
            <a:r>
              <a:rPr lang="zh-CN" altLang="en-US" sz="2800" dirty="0">
                <a:solidFill>
                  <a:srgbClr val="336699"/>
                </a:solidFill>
                <a:latin typeface="微软雅黑" panose="020B0503020204020204" pitchFamily="34" charset="-122"/>
                <a:sym typeface="+mn-ea"/>
              </a:rPr>
              <a:t>提供可靠依据</a:t>
            </a:r>
            <a:endParaRPr lang="en-US" altLang="zh-CN" sz="2800" dirty="0">
              <a:solidFill>
                <a:srgbClr val="336699"/>
              </a:solidFill>
              <a:latin typeface="微软雅黑" panose="020B0503020204020204" pitchFamily="34" charset="-122"/>
              <a:sym typeface="+mn-ea"/>
            </a:endParaRPr>
          </a:p>
          <a:p>
            <a:pPr marL="493395" indent="-457200">
              <a:lnSpc>
                <a:spcPct val="150000"/>
              </a:lnSpc>
              <a:spcBef>
                <a:spcPct val="20000"/>
              </a:spcBef>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其他应用</a:t>
            </a:r>
            <a:endParaRPr lang="en-US" altLang="zh-CN" sz="2800" dirty="0">
              <a:solidFill>
                <a:srgbClr val="336699"/>
              </a:solidFill>
              <a:latin typeface="微软雅黑" panose="020B0503020204020204" pitchFamily="34" charset="-122"/>
              <a:sym typeface="+mn-ea"/>
            </a:endParaRPr>
          </a:p>
          <a:p>
            <a:pPr marL="493395" indent="-457200">
              <a:lnSpc>
                <a:spcPct val="150000"/>
              </a:lnSpc>
              <a:spcBef>
                <a:spcPct val="20000"/>
              </a:spcBef>
              <a:buSzPct val="85000"/>
              <a:buFont typeface="Wingdings" panose="05000000000000000000" charset="0"/>
              <a:buChar char="Ø"/>
              <a:defRPr/>
            </a:pPr>
            <a:endParaRPr lang="zh-CN" altLang="en-US" sz="2800" dirty="0">
              <a:solidFill>
                <a:srgbClr val="336699"/>
              </a:solidFill>
              <a:latin typeface="微软雅黑" panose="020B0503020204020204" pitchFamily="34" charset="-122"/>
            </a:endParaRPr>
          </a:p>
        </p:txBody>
      </p:sp>
      <p:sp>
        <p:nvSpPr>
          <p:cNvPr id="3"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775929" y="1404938"/>
            <a:ext cx="2339103" cy="461665"/>
          </a:xfrm>
          <a:prstGeom prst="rect">
            <a:avLst/>
          </a:prstGeom>
          <a:noFill/>
          <a:ln w="9525">
            <a:noFill/>
          </a:ln>
        </p:spPr>
        <p:txBody>
          <a:bodyPr wrap="none" anchor="t" anchorCtr="0">
            <a:spAutoFit/>
          </a:bodyPr>
          <a:lstStyle/>
          <a:p>
            <a:pPr algn="ctr"/>
            <a:r>
              <a:rPr lang="zh-CN" altLang="en-US" sz="2400" b="1" dirty="0">
                <a:solidFill>
                  <a:schemeClr val="bg1"/>
                </a:solidFill>
              </a:rPr>
              <a:t>指标</a:t>
            </a:r>
            <a:r>
              <a:rPr lang="zh-CN" altLang="en-US" sz="2400" b="1" dirty="0">
                <a:solidFill>
                  <a:schemeClr val="bg1"/>
                </a:solidFill>
                <a:latin typeface="Arial" panose="020B0604020202020204" pitchFamily="34" charset="0"/>
                <a:ea typeface="微软雅黑" panose="020B0503020204020204" pitchFamily="34" charset="-122"/>
              </a:rPr>
              <a:t>设置的目的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8983" y="1495976"/>
            <a:ext cx="2438400" cy="692150"/>
            <a:chOff x="748983" y="929640"/>
            <a:chExt cx="2438400" cy="69215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111727" y="1044893"/>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收支类指标</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578157"/>
          <a:ext cx="3753485" cy="3590925"/>
        </p:xfrm>
        <a:graphic>
          <a:graphicData uri="http://schemas.openxmlformats.org/drawingml/2006/table">
            <a:tbl>
              <a:tblPr firstRow="1" bandRow="1">
                <a:tableStyleId>{3B4B98B0-60AC-42C2-AFA5-B58CD77FA1E5}</a:tableStyleId>
              </a:tblPr>
              <a:tblGrid>
                <a:gridCol w="3753485">
                  <a:extLst>
                    <a:ext uri="{9D8B030D-6E8A-4147-A177-3AD203B41FA5}">
                      <a16:colId xmlns:a16="http://schemas.microsoft.com/office/drawing/2014/main" val="20000"/>
                    </a:ext>
                  </a:extLst>
                </a:gridCol>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p>
                  </a:txBody>
                  <a:tcPr marL="68580" marR="68580" marT="0" marB="0" anchor="ctr"/>
                </a:tc>
                <a:extLst>
                  <a:ext uri="{0D108BD9-81ED-4DB2-BD59-A6C34878D82A}">
                    <a16:rowId xmlns:a16="http://schemas.microsoft.com/office/drawing/2014/main" val="10000"/>
                  </a:ext>
                </a:extLst>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extLst>
                  <a:ext uri="{0D108BD9-81ED-4DB2-BD59-A6C34878D82A}">
                    <a16:rowId xmlns:a16="http://schemas.microsoft.com/office/drawing/2014/main" val="10001"/>
                  </a:ext>
                </a:extLst>
              </a:tr>
              <a:tr h="246380">
                <a:tc>
                  <a:txBody>
                    <a:bodyPr/>
                    <a:lstStyle/>
                    <a:p>
                      <a:pPr indent="0">
                        <a:buNone/>
                      </a:pPr>
                      <a:r>
                        <a:rPr lang="zh-CN" sz="1600">
                          <a:latin typeface="黑体" panose="02010609060101010101" charset="-122"/>
                          <a:ea typeface="黑体" panose="02010609060101010101" charset="-122"/>
                        </a:rPr>
                        <a:t>本年收入</a:t>
                      </a:r>
                      <a:r>
                        <a:rPr lang="zh-CN" altLang="en-US" sz="1600">
                          <a:latin typeface="黑体" panose="02010609060101010101" charset="-122"/>
                          <a:ea typeface="黑体" panose="02010609060101010101" charset="-122"/>
                        </a:rPr>
                        <a:t>合计</a:t>
                      </a:r>
                    </a:p>
                  </a:txBody>
                  <a:tcPr marL="68580" marR="68580" marT="0" marB="0" anchor="ctr"/>
                </a:tc>
                <a:extLst>
                  <a:ext uri="{0D108BD9-81ED-4DB2-BD59-A6C34878D82A}">
                    <a16:rowId xmlns:a16="http://schemas.microsoft.com/office/drawing/2014/main" val="10002"/>
                  </a:ext>
                </a:extLst>
              </a:tr>
              <a:tr h="247015">
                <a:tc>
                  <a:txBody>
                    <a:bodyPr/>
                    <a:lstStyle/>
                    <a:p>
                      <a:pPr algn="l">
                        <a:buClrTx/>
                        <a:buSzTx/>
                        <a:buFontTx/>
                        <a:buNone/>
                      </a:pPr>
                      <a:r>
                        <a:rPr lang="en-US" sz="1600">
                          <a:solidFill>
                            <a:srgbClr val="FF0000"/>
                          </a:solidFill>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财政拨款收入</a:t>
                      </a:r>
                    </a:p>
                  </a:txBody>
                  <a:tcPr marL="68580" marR="68580" marT="0" marB="0" anchor="ctr"/>
                </a:tc>
                <a:extLst>
                  <a:ext uri="{0D108BD9-81ED-4DB2-BD59-A6C34878D82A}">
                    <a16:rowId xmlns:a16="http://schemas.microsoft.com/office/drawing/2014/main" val="10003"/>
                  </a:ext>
                </a:extLst>
              </a:tr>
              <a:tr h="247015">
                <a:tc>
                  <a:txBody>
                    <a:bodyPr/>
                    <a:lstStyle/>
                    <a:p>
                      <a:pPr indent="0">
                        <a:buNone/>
                      </a:pPr>
                      <a:r>
                        <a:rPr 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事业收入</a:t>
                      </a:r>
                    </a:p>
                  </a:txBody>
                  <a:tcPr marL="68580" marR="68580" marT="0" marB="0" anchor="ctr"/>
                </a:tc>
                <a:extLst>
                  <a:ext uri="{0D108BD9-81ED-4DB2-BD59-A6C34878D82A}">
                    <a16:rowId xmlns:a16="http://schemas.microsoft.com/office/drawing/2014/main" val="10004"/>
                  </a:ext>
                </a:extLst>
              </a:tr>
              <a:tr h="247015">
                <a:tc>
                  <a:txBody>
                    <a:bodyPr/>
                    <a:lstStyle/>
                    <a:p>
                      <a:pPr algn="l">
                        <a:buClrTx/>
                        <a:buSzTx/>
                        <a:buFontTx/>
                        <a:buNone/>
                      </a:pPr>
                      <a:r>
                        <a:rPr lang="en-US" sz="1600">
                          <a:solidFill>
                            <a:srgbClr val="FF0000"/>
                          </a:solidFill>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经营收入</a:t>
                      </a:r>
                    </a:p>
                  </a:txBody>
                  <a:tcPr marL="68580" marR="68580" marT="0" marB="0" anchor="ctr"/>
                </a:tc>
                <a:extLst>
                  <a:ext uri="{0D108BD9-81ED-4DB2-BD59-A6C34878D82A}">
                    <a16:rowId xmlns:a16="http://schemas.microsoft.com/office/drawing/2014/main" val="10005"/>
                  </a:ext>
                </a:extLst>
              </a:tr>
              <a:tr h="246380">
                <a:tc>
                  <a:txBody>
                    <a:bodyPr/>
                    <a:lstStyle/>
                    <a:p>
                      <a:pPr indent="0">
                        <a:buNone/>
                      </a:pPr>
                      <a:r>
                        <a:rPr lang="zh-CN" sz="1600">
                          <a:latin typeface="黑体" panose="02010609060101010101" charset="-122"/>
                          <a:ea typeface="黑体" panose="02010609060101010101" charset="-122"/>
                          <a:sym typeface="+mn-ea"/>
                        </a:rPr>
                        <a:t>本年支出</a:t>
                      </a:r>
                      <a:r>
                        <a:rPr lang="zh-CN" altLang="en-US" sz="1600">
                          <a:latin typeface="黑体" panose="02010609060101010101" charset="-122"/>
                          <a:ea typeface="黑体" panose="02010609060101010101" charset="-122"/>
                          <a:sym typeface="+mn-ea"/>
                        </a:rPr>
                        <a:t>合计</a:t>
                      </a:r>
                      <a:endParaRPr lang="zh-CN" altLang="en-US" sz="1600">
                        <a:solidFill>
                          <a:srgbClr val="FF0000"/>
                        </a:solidFill>
                        <a:latin typeface="黑体" panose="02010609060101010101" charset="-122"/>
                        <a:ea typeface="黑体" panose="02010609060101010101" charset="-122"/>
                        <a:cs typeface="+mn-ea"/>
                      </a:endParaRPr>
                    </a:p>
                  </a:txBody>
                  <a:tcPr marL="68580" marR="68580" marT="0" marB="0" anchor="ctr"/>
                </a:tc>
                <a:extLst>
                  <a:ext uri="{0D108BD9-81ED-4DB2-BD59-A6C34878D82A}">
                    <a16:rowId xmlns:a16="http://schemas.microsoft.com/office/drawing/2014/main" val="10006"/>
                  </a:ext>
                </a:extLst>
              </a:tr>
              <a:tr h="246380">
                <a:tc>
                  <a:txBody>
                    <a:bodyPr/>
                    <a:lstStyle/>
                    <a:p>
                      <a:pPr algn="l">
                        <a:buClrTx/>
                        <a:buSzTx/>
                        <a:buFontTx/>
                        <a:buNone/>
                      </a:pPr>
                      <a:r>
                        <a:rPr lang="en-US" altLang="zh-CN" sz="1600">
                          <a:solidFill>
                            <a:srgbClr val="FF0000"/>
                          </a:solidFill>
                          <a:latin typeface="黑体" panose="02010609060101010101" charset="-122"/>
                          <a:ea typeface="黑体" panose="02010609060101010101" charset="-122"/>
                          <a:cs typeface="黑体" panose="02010609060101010101" charset="-122"/>
                          <a:sym typeface="+mn-ea"/>
                        </a:rPr>
                        <a:t>  </a:t>
                      </a:r>
                      <a:r>
                        <a:rPr lang="zh-CN" sz="1600">
                          <a:latin typeface="黑体" panose="02010609060101010101" charset="-122"/>
                          <a:ea typeface="黑体" panose="02010609060101010101" charset="-122"/>
                          <a:cs typeface="黑体" panose="02010609060101010101" charset="-122"/>
                          <a:sym typeface="+mn-ea"/>
                        </a:rPr>
                        <a:t>其中：工资福利支出</a:t>
                      </a:r>
                    </a:p>
                  </a:txBody>
                  <a:tcPr marL="68580" marR="68580" marT="0" marB="0" anchor="ctr"/>
                </a:tc>
                <a:extLst>
                  <a:ext uri="{0D108BD9-81ED-4DB2-BD59-A6C34878D82A}">
                    <a16:rowId xmlns:a16="http://schemas.microsoft.com/office/drawing/2014/main" val="10007"/>
                  </a:ext>
                </a:extLst>
              </a:tr>
              <a:tr h="247015">
                <a:tc>
                  <a:txBody>
                    <a:bodyPr/>
                    <a:lstStyle/>
                    <a:p>
                      <a:pPr algn="l">
                        <a:buClrTx/>
                        <a:buSzTx/>
                        <a:buFontTx/>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商品和服务支出</a:t>
                      </a:r>
                    </a:p>
                  </a:txBody>
                  <a:tcPr marL="68580" marR="68580" marT="0" marB="0" anchor="ctr"/>
                </a:tc>
                <a:extLst>
                  <a:ext uri="{0D108BD9-81ED-4DB2-BD59-A6C34878D82A}">
                    <a16:rowId xmlns:a16="http://schemas.microsoft.com/office/drawing/2014/main" val="10008"/>
                  </a:ext>
                </a:extLst>
              </a:tr>
              <a:tr h="246380">
                <a:tc>
                  <a:txBody>
                    <a:bodyPr/>
                    <a:lstStyle/>
                    <a:p>
                      <a:pPr indent="0">
                        <a:buNone/>
                      </a:pPr>
                      <a:r>
                        <a:rPr lang="en-US" alt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其中：劳务费</a:t>
                      </a:r>
                    </a:p>
                  </a:txBody>
                  <a:tcPr marL="68580" marR="68580" marT="0" marB="0" anchor="ctr"/>
                </a:tc>
                <a:extLst>
                  <a:ext uri="{0D108BD9-81ED-4DB2-BD59-A6C34878D82A}">
                    <a16:rowId xmlns:a16="http://schemas.microsoft.com/office/drawing/2014/main" val="10009"/>
                  </a:ext>
                </a:extLst>
              </a:tr>
              <a:tr h="247015">
                <a:tc>
                  <a:txBody>
                    <a:bodyPr/>
                    <a:lstStyle/>
                    <a:p>
                      <a:pPr algn="l">
                        <a:buClrTx/>
                        <a:buSzTx/>
                        <a:buFontTx/>
                        <a:buNone/>
                      </a:pPr>
                      <a:r>
                        <a:rPr lang="en-US"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工会经费</a:t>
                      </a:r>
                    </a:p>
                  </a:txBody>
                  <a:tcPr marL="68580" marR="68580" marT="0" marB="0" anchor="ctr"/>
                </a:tc>
                <a:extLst>
                  <a:ext uri="{0D108BD9-81ED-4DB2-BD59-A6C34878D82A}">
                    <a16:rowId xmlns:a16="http://schemas.microsoft.com/office/drawing/2014/main" val="10010"/>
                  </a:ext>
                </a:extLst>
              </a:tr>
              <a:tr h="247015">
                <a:tc>
                  <a:txBody>
                    <a:bodyPr/>
                    <a:lstStyle/>
                    <a:p>
                      <a:pPr algn="l">
                        <a:buClrTx/>
                        <a:buSzTx/>
                        <a:buFontTx/>
                        <a:buNone/>
                      </a:pPr>
                      <a:r>
                        <a:rPr lang="zh-CN" altLang="en-US" sz="1600">
                          <a:latin typeface="黑体" panose="02010609060101010101" charset="-122"/>
                          <a:ea typeface="黑体" panose="02010609060101010101" charset="-122"/>
                          <a:cs typeface="黑体" panose="02010609060101010101" charset="-122"/>
                        </a:rPr>
                        <a:t>          </a:t>
                      </a: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福利费</a:t>
                      </a:r>
                    </a:p>
                  </a:txBody>
                  <a:tcPr marL="68580" marR="68580" marT="0" marB="0" anchor="ctr"/>
                </a:tc>
                <a:extLst>
                  <a:ext uri="{0D108BD9-81ED-4DB2-BD59-A6C34878D82A}">
                    <a16:rowId xmlns:a16="http://schemas.microsoft.com/office/drawing/2014/main" val="10011"/>
                  </a:ext>
                </a:extLst>
              </a:tr>
              <a:tr h="246380">
                <a:tc>
                  <a:txBody>
                    <a:bodyPr/>
                    <a:lstStyle/>
                    <a:p>
                      <a:pPr algn="l">
                        <a:buClrTx/>
                        <a:buSzTx/>
                        <a:buFontTx/>
                        <a:buNone/>
                      </a:pPr>
                      <a:r>
                        <a:rPr lang="zh-CN" altLang="en-US" sz="1600" dirty="0">
                          <a:latin typeface="黑体" panose="02010609060101010101" charset="-122"/>
                          <a:ea typeface="黑体" panose="02010609060101010101" charset="-122"/>
                          <a:cs typeface="黑体" panose="02010609060101010101" charset="-122"/>
                        </a:rPr>
                        <a:t>          </a:t>
                      </a:r>
                      <a:r>
                        <a:rPr lang="en-US" altLang="zh-CN" sz="1600" dirty="0">
                          <a:latin typeface="黑体" panose="02010609060101010101" charset="-122"/>
                          <a:ea typeface="黑体" panose="02010609060101010101" charset="-122"/>
                          <a:cs typeface="黑体" panose="02010609060101010101" charset="-122"/>
                        </a:rPr>
                        <a:t>      </a:t>
                      </a:r>
                      <a:r>
                        <a:rPr lang="zh-CN" altLang="en-US" sz="1600" dirty="0">
                          <a:latin typeface="黑体" panose="02010609060101010101" charset="-122"/>
                          <a:ea typeface="黑体" panose="02010609060101010101" charset="-122"/>
                          <a:cs typeface="黑体" panose="02010609060101010101" charset="-122"/>
                        </a:rPr>
                        <a:t>税金及附加费用</a:t>
                      </a:r>
                    </a:p>
                  </a:txBody>
                  <a:tcPr marL="68580" marR="68580" marT="0" marB="0" anchor="ctr"/>
                </a:tc>
                <a:extLst>
                  <a:ext uri="{0D108BD9-81ED-4DB2-BD59-A6C34878D82A}">
                    <a16:rowId xmlns:a16="http://schemas.microsoft.com/office/drawing/2014/main" val="10012"/>
                  </a:ext>
                </a:extLst>
              </a:tr>
            </a:tbl>
          </a:graphicData>
        </a:graphic>
      </p:graphicFrame>
      <p:graphicFrame>
        <p:nvGraphicFramePr>
          <p:cNvPr id="4" name="表格 3"/>
          <p:cNvGraphicFramePr/>
          <p:nvPr/>
        </p:nvGraphicFramePr>
        <p:xfrm>
          <a:off x="5817870" y="2578157"/>
          <a:ext cx="5050155" cy="2803525"/>
        </p:xfrm>
        <a:graphic>
          <a:graphicData uri="http://schemas.openxmlformats.org/drawingml/2006/table">
            <a:tbl>
              <a:tblPr firstRow="1" bandRow="1">
                <a:tableStyleId>{3B4B98B0-60AC-42C2-AFA5-B58CD77FA1E5}</a:tableStyleId>
              </a:tblPr>
              <a:tblGrid>
                <a:gridCol w="5050155">
                  <a:extLst>
                    <a:ext uri="{9D8B030D-6E8A-4147-A177-3AD203B41FA5}">
                      <a16:colId xmlns:a16="http://schemas.microsoft.com/office/drawing/2014/main" val="20000"/>
                    </a:ext>
                  </a:extLst>
                </a:gridCol>
              </a:tblGrid>
              <a:tr h="52260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p>
                  </a:txBody>
                  <a:tcPr marL="68580" marR="68580" marT="0" marB="0" anchor="ctr"/>
                </a:tc>
                <a:extLst>
                  <a:ext uri="{0D108BD9-81ED-4DB2-BD59-A6C34878D82A}">
                    <a16:rowId xmlns:a16="http://schemas.microsoft.com/office/drawing/2014/main" val="10000"/>
                  </a:ext>
                </a:extLst>
              </a:tr>
              <a:tr h="3797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extLst>
                  <a:ext uri="{0D108BD9-81ED-4DB2-BD59-A6C34878D82A}">
                    <a16:rowId xmlns:a16="http://schemas.microsoft.com/office/drawing/2014/main" val="10001"/>
                  </a:ext>
                </a:extLst>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对个人和家庭的补助</a:t>
                      </a:r>
                    </a:p>
                  </a:txBody>
                  <a:tcPr marL="68580" marR="68580" marT="0" marB="0" anchor="ctr"/>
                </a:tc>
                <a:extLst>
                  <a:ext uri="{0D108BD9-81ED-4DB2-BD59-A6C34878D82A}">
                    <a16:rowId xmlns:a16="http://schemas.microsoft.com/office/drawing/2014/main" val="10002"/>
                  </a:ext>
                </a:extLst>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其中：</a:t>
                      </a:r>
                      <a:r>
                        <a:rPr lang="zh-CN" altLang="en-US" sz="1600">
                          <a:solidFill>
                            <a:srgbClr val="FF0000"/>
                          </a:solidFill>
                          <a:latin typeface="黑体" panose="02010609060101010101" charset="-122"/>
                          <a:ea typeface="黑体" panose="02010609060101010101" charset="-122"/>
                          <a:cs typeface="黑体" panose="02010609060101010101" charset="-122"/>
                        </a:rPr>
                        <a:t>离休费</a:t>
                      </a:r>
                    </a:p>
                  </a:txBody>
                  <a:tcPr marL="68580" marR="68580" marT="0" marB="0" anchor="ctr"/>
                </a:tc>
                <a:extLst>
                  <a:ext uri="{0D108BD9-81ED-4DB2-BD59-A6C34878D82A}">
                    <a16:rowId xmlns:a16="http://schemas.microsoft.com/office/drawing/2014/main" val="10003"/>
                  </a:ext>
                </a:extLst>
              </a:tr>
              <a:tr h="251460">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solidFill>
                            <a:srgbClr val="FF0000"/>
                          </a:solidFill>
                          <a:latin typeface="黑体" panose="02010609060101010101" charset="-122"/>
                          <a:ea typeface="黑体" panose="02010609060101010101" charset="-122"/>
                          <a:cs typeface="黑体" panose="02010609060101010101" charset="-122"/>
                        </a:rPr>
                        <a:t>退休费</a:t>
                      </a:r>
                    </a:p>
                  </a:txBody>
                  <a:tcPr marL="68580" marR="68580" marT="0" marB="0" anchor="ctr"/>
                </a:tc>
                <a:extLst>
                  <a:ext uri="{0D108BD9-81ED-4DB2-BD59-A6C34878D82A}">
                    <a16:rowId xmlns:a16="http://schemas.microsoft.com/office/drawing/2014/main" val="10004"/>
                  </a:ext>
                </a:extLst>
              </a:tr>
              <a:tr h="252095">
                <a:tc>
                  <a:txBody>
                    <a:bodyPr/>
                    <a:lstStyle/>
                    <a:p>
                      <a:pPr indent="0">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医疗费补助</a:t>
                      </a:r>
                    </a:p>
                  </a:txBody>
                  <a:tcPr marL="68580" marR="68580" marT="0" marB="0" anchor="ctr"/>
                </a:tc>
                <a:extLst>
                  <a:ext uri="{0D108BD9-81ED-4DB2-BD59-A6C34878D82A}">
                    <a16:rowId xmlns:a16="http://schemas.microsoft.com/office/drawing/2014/main" val="10005"/>
                  </a:ext>
                </a:extLst>
              </a:tr>
              <a:tr h="251460">
                <a:tc>
                  <a:txBody>
                    <a:bodyPr/>
                    <a:lstStyle/>
                    <a:p>
                      <a:pPr algn="l">
                        <a:buClrTx/>
                        <a:buSzTx/>
                        <a:buFontTx/>
                        <a:buNone/>
                      </a:pP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经营支出</a:t>
                      </a:r>
                    </a:p>
                  </a:txBody>
                  <a:tcPr marL="68580" marR="68580" marT="0" marB="0" anchor="ctr"/>
                </a:tc>
                <a:extLst>
                  <a:ext uri="{0D108BD9-81ED-4DB2-BD59-A6C34878D82A}">
                    <a16:rowId xmlns:a16="http://schemas.microsoft.com/office/drawing/2014/main" val="10006"/>
                  </a:ext>
                </a:extLst>
              </a:tr>
              <a:tr h="265430">
                <a:tc>
                  <a:txBody>
                    <a:bodyPr/>
                    <a:lstStyle/>
                    <a:p>
                      <a:pPr algn="l">
                        <a:buClrTx/>
                        <a:buSzTx/>
                        <a:buFontTx/>
                        <a:buNone/>
                      </a:pPr>
                      <a:r>
                        <a:rPr lang="en-US" altLang="zh-CN" sz="1600">
                          <a:solidFill>
                            <a:srgbClr val="FF0000"/>
                          </a:solidFill>
                          <a:latin typeface="黑体" panose="02010609060101010101" charset="-122"/>
                          <a:ea typeface="黑体" panose="02010609060101010101" charset="-122"/>
                          <a:cs typeface="黑体" panose="02010609060101010101" charset="-122"/>
                        </a:rPr>
                        <a:t>  </a:t>
                      </a:r>
                      <a:r>
                        <a:rPr lang="zh-CN" altLang="en-US" sz="1600">
                          <a:solidFill>
                            <a:srgbClr val="FF0000"/>
                          </a:solidFill>
                          <a:latin typeface="黑体" panose="02010609060101010101" charset="-122"/>
                          <a:ea typeface="黑体" panose="02010609060101010101" charset="-122"/>
                          <a:cs typeface="黑体" panose="02010609060101010101" charset="-122"/>
                        </a:rPr>
                        <a:t>其中：数字化、信息化支出</a:t>
                      </a:r>
                    </a:p>
                  </a:txBody>
                  <a:tcPr marL="68580" marR="68580" marT="0" marB="0" anchor="ctr"/>
                </a:tc>
                <a:extLst>
                  <a:ext uri="{0D108BD9-81ED-4DB2-BD59-A6C34878D82A}">
                    <a16:rowId xmlns:a16="http://schemas.microsoft.com/office/drawing/2014/main" val="10007"/>
                  </a:ext>
                </a:extLst>
              </a:tr>
              <a:tr h="377825">
                <a:tc>
                  <a:txBody>
                    <a:bodyPr/>
                    <a:lstStyle/>
                    <a:p>
                      <a:pPr algn="ctr">
                        <a:buClrTx/>
                        <a:buSzTx/>
                        <a:buFontTx/>
                        <a:buNone/>
                      </a:pPr>
                      <a:r>
                        <a:rPr lang="zh-CN" altLang="en-US" sz="16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四、应交增值税（本年累计发生额）</a:t>
                      </a:r>
                    </a:p>
                  </a:txBody>
                  <a:tcPr marL="68580" marR="68580" marT="0" marB="0" anchor="ctr"/>
                </a:tc>
                <a:extLst>
                  <a:ext uri="{0D108BD9-81ED-4DB2-BD59-A6C34878D82A}">
                    <a16:rowId xmlns:a16="http://schemas.microsoft.com/office/drawing/2014/main" val="10008"/>
                  </a:ext>
                </a:extLst>
              </a:tr>
            </a:tbl>
          </a:graphicData>
        </a:graphic>
      </p:graphicFrame>
      <p:sp>
        <p:nvSpPr>
          <p:cNvPr id="9" name="文本框 8"/>
          <p:cNvSpPr txBox="1"/>
          <p:nvPr/>
        </p:nvSpPr>
        <p:spPr>
          <a:xfrm>
            <a:off x="613205" y="919321"/>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a:t>
            </a:r>
            <a:r>
              <a:rPr lang="zh-CN" sz="2800" noProof="1">
                <a:solidFill>
                  <a:srgbClr val="336699"/>
                </a:solidFill>
                <a:latin typeface="微软雅黑" panose="020B0503020204020204" pitchFamily="34" charset="-122"/>
                <a:ea typeface="微软雅黑" panose="020B0503020204020204" pitchFamily="34" charset="-122"/>
                <a:cs typeface="+mn-cs"/>
                <a:sym typeface="+mn-ea"/>
              </a:rPr>
              <a:t>第四次全国经济普查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相比</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5712074" cy="2850011"/>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本年收入合计、财政拨款收入、事业收入、经营收入、本年支出、经营支出</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可根据《</a:t>
            </a:r>
            <a:r>
              <a:rPr lang="zh-CN" altLang="en-US" sz="2800" dirty="0">
                <a:solidFill>
                  <a:schemeClr val="accent5">
                    <a:lumMod val="75000"/>
                  </a:schemeClr>
                </a:solidFill>
                <a:latin typeface="微软雅黑" panose="020B0503020204020204" pitchFamily="34" charset="-122"/>
                <a:sym typeface="+mn-ea"/>
              </a:rPr>
              <a:t>收入费用表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a:t>
            </a:r>
            <a:r>
              <a:rPr lang="zh-CN" altLang="en-US" sz="2800" dirty="0">
                <a:solidFill>
                  <a:schemeClr val="accent5">
                    <a:lumMod val="75000"/>
                  </a:schemeClr>
                </a:solidFill>
                <a:latin typeface="微软雅黑" panose="020B0503020204020204" pitchFamily="34" charset="-122"/>
                <a:sym typeface="+mn-ea"/>
              </a:rPr>
              <a:t>（会政财02表）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相关内容填报</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1111727" y="1044893"/>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收支类指标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6293872" y="840740"/>
            <a:ext cx="5200650" cy="5334000"/>
          </a:xfrm>
          <a:prstGeom prst="rect">
            <a:avLst/>
          </a:prstGeom>
        </p:spPr>
      </p:pic>
      <p:cxnSp>
        <p:nvCxnSpPr>
          <p:cNvPr id="5" name="直接连接符 4"/>
          <p:cNvCxnSpPr/>
          <p:nvPr/>
        </p:nvCxnSpPr>
        <p:spPr>
          <a:xfrm flipV="1">
            <a:off x="6522472" y="19196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883787" y="493839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961892" y="210502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382772" y="437070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961892" y="248094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961892" y="3042920"/>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1">
            <a:off x="5645683" y="2105025"/>
            <a:ext cx="450317" cy="37592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657197" cy="371178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工资福利支出、商品和服务支出、对个人和家庭的补助及其中项可根据</a:t>
            </a:r>
            <a:r>
              <a:rPr lang="zh-CN" altLang="en-US" sz="2800" dirty="0">
                <a:solidFill>
                  <a:schemeClr val="accent5">
                    <a:lumMod val="75000"/>
                  </a:schemeClr>
                </a:solidFill>
                <a:latin typeface="微软雅黑" panose="020B0503020204020204" pitchFamily="34" charset="-122"/>
                <a:sym typeface="+mn-ea"/>
              </a:rPr>
              <a:t>《部门预算支出经济分类科目》</a:t>
            </a:r>
            <a:r>
              <a:rPr lang="zh-CN" altLang="en-US" sz="2800" dirty="0">
                <a:solidFill>
                  <a:srgbClr val="336699"/>
                </a:solidFill>
                <a:latin typeface="微软雅黑" panose="020B0503020204020204" pitchFamily="34" charset="-122"/>
                <a:sym typeface="+mn-ea"/>
              </a:rPr>
              <a:t>相关内容填报</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《部门预算支出经济分类科目》可参考财政部每年发布的《政府收支分类科目》，最新的为</a:t>
            </a:r>
            <a:r>
              <a:rPr lang="en-US" altLang="zh-CN" sz="2800" dirty="0">
                <a:solidFill>
                  <a:srgbClr val="336699"/>
                </a:solidFill>
                <a:latin typeface="微软雅黑" panose="020B0503020204020204" pitchFamily="34" charset="-122"/>
                <a:sym typeface="+mn-ea"/>
              </a:rPr>
              <a:t>2023</a:t>
            </a:r>
            <a:r>
              <a:rPr lang="zh-CN" altLang="en-US" sz="2800" dirty="0">
                <a:solidFill>
                  <a:srgbClr val="336699"/>
                </a:solidFill>
                <a:latin typeface="微软雅黑" panose="020B0503020204020204" pitchFamily="34" charset="-122"/>
                <a:sym typeface="+mn-ea"/>
              </a:rPr>
              <a:t>年</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grpSp>
        <p:nvGrpSpPr>
          <p:cNvPr id="5" name="组合 4"/>
          <p:cNvGrpSpPr/>
          <p:nvPr/>
        </p:nvGrpSpPr>
        <p:grpSpPr>
          <a:xfrm>
            <a:off x="7023282" y="321945"/>
            <a:ext cx="4330700" cy="5881370"/>
            <a:chOff x="6102985" y="321945"/>
            <a:chExt cx="4330700" cy="5881370"/>
          </a:xfrm>
        </p:grpSpPr>
        <p:pic>
          <p:nvPicPr>
            <p:cNvPr id="2" name="图片 1"/>
            <p:cNvPicPr>
              <a:picLocks noChangeAspect="1"/>
            </p:cNvPicPr>
            <p:nvPr/>
          </p:nvPicPr>
          <p:blipFill>
            <a:blip r:embed="rId4"/>
            <a:stretch>
              <a:fillRect/>
            </a:stretch>
          </p:blipFill>
          <p:spPr>
            <a:xfrm>
              <a:off x="6662420" y="321945"/>
              <a:ext cx="2733675" cy="361950"/>
            </a:xfrm>
            <a:prstGeom prst="rect">
              <a:avLst/>
            </a:prstGeom>
          </p:spPr>
        </p:pic>
        <p:pic>
          <p:nvPicPr>
            <p:cNvPr id="8" name="图片 7"/>
            <p:cNvPicPr>
              <a:picLocks noChangeAspect="1"/>
            </p:cNvPicPr>
            <p:nvPr/>
          </p:nvPicPr>
          <p:blipFill>
            <a:blip r:embed="rId5"/>
            <a:stretch>
              <a:fillRect/>
            </a:stretch>
          </p:blipFill>
          <p:spPr>
            <a:xfrm>
              <a:off x="6118860" y="2668905"/>
              <a:ext cx="4314825" cy="2414270"/>
            </a:xfrm>
            <a:prstGeom prst="rect">
              <a:avLst/>
            </a:prstGeom>
          </p:spPr>
        </p:pic>
        <p:cxnSp>
          <p:nvCxnSpPr>
            <p:cNvPr id="10" name="直接连接符 9"/>
            <p:cNvCxnSpPr/>
            <p:nvPr/>
          </p:nvCxnSpPr>
          <p:spPr>
            <a:xfrm flipV="1">
              <a:off x="6592570" y="4519295"/>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77965" y="308927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592570" y="350456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577965" y="3674745"/>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6"/>
            <a:stretch>
              <a:fillRect/>
            </a:stretch>
          </p:blipFill>
          <p:spPr>
            <a:xfrm>
              <a:off x="6150610" y="2391410"/>
              <a:ext cx="4251325" cy="277495"/>
            </a:xfrm>
            <a:prstGeom prst="rect">
              <a:avLst/>
            </a:prstGeom>
          </p:spPr>
        </p:pic>
        <p:cxnSp>
          <p:nvCxnSpPr>
            <p:cNvPr id="19" name="直接连接符 18"/>
            <p:cNvCxnSpPr/>
            <p:nvPr/>
          </p:nvCxnSpPr>
          <p:spPr>
            <a:xfrm flipV="1">
              <a:off x="6721475" y="2081530"/>
              <a:ext cx="720725"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7"/>
            <a:stretch>
              <a:fillRect/>
            </a:stretch>
          </p:blipFill>
          <p:spPr>
            <a:xfrm>
              <a:off x="6102985" y="869950"/>
              <a:ext cx="4288790" cy="1521460"/>
            </a:xfrm>
            <a:prstGeom prst="rect">
              <a:avLst/>
            </a:prstGeom>
          </p:spPr>
        </p:pic>
        <p:cxnSp>
          <p:nvCxnSpPr>
            <p:cNvPr id="22" name="直接连接符 21"/>
            <p:cNvCxnSpPr/>
            <p:nvPr/>
          </p:nvCxnSpPr>
          <p:spPr>
            <a:xfrm>
              <a:off x="6831330" y="139763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793865" y="252603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8"/>
            <a:stretch>
              <a:fillRect/>
            </a:stretch>
          </p:blipFill>
          <p:spPr>
            <a:xfrm>
              <a:off x="6147435" y="5082540"/>
              <a:ext cx="4235450" cy="713105"/>
            </a:xfrm>
            <a:prstGeom prst="rect">
              <a:avLst/>
            </a:prstGeom>
          </p:spPr>
        </p:pic>
        <p:cxnSp>
          <p:nvCxnSpPr>
            <p:cNvPr id="41" name="直接连接符 40"/>
            <p:cNvCxnSpPr/>
            <p:nvPr/>
          </p:nvCxnSpPr>
          <p:spPr>
            <a:xfrm flipV="1">
              <a:off x="6551295" y="537845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6592570" y="566166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690995" y="5231765"/>
              <a:ext cx="887730" cy="508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9"/>
            <a:stretch>
              <a:fillRect/>
            </a:stretch>
          </p:blipFill>
          <p:spPr>
            <a:xfrm>
              <a:off x="6141085" y="5795645"/>
              <a:ext cx="4168775" cy="407670"/>
            </a:xfrm>
            <a:prstGeom prst="rect">
              <a:avLst/>
            </a:prstGeom>
          </p:spPr>
        </p:pic>
        <p:cxnSp>
          <p:nvCxnSpPr>
            <p:cNvPr id="48" name="直接连接符 47"/>
            <p:cNvCxnSpPr/>
            <p:nvPr/>
          </p:nvCxnSpPr>
          <p:spPr>
            <a:xfrm flipV="1">
              <a:off x="6592570" y="5934710"/>
              <a:ext cx="747395" cy="63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49" name="圆角矩形 48"/>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文本框 16"/>
          <p:cNvSpPr txBox="1"/>
          <p:nvPr/>
        </p:nvSpPr>
        <p:spPr>
          <a:xfrm>
            <a:off x="1111727" y="1044893"/>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收支类指标</a:t>
            </a:r>
            <a:endParaRPr lang="en-US" altLang="zh-CN" sz="2400" b="1" dirty="0">
              <a:solidFill>
                <a:schemeClr val="bg1"/>
              </a:solidFill>
              <a:latin typeface="Arial" panose="020B0604020202020204" pitchFamily="34" charset="0"/>
              <a:ea typeface="微软雅黑" panose="020B0503020204020204" pitchFamily="34" charset="-122"/>
            </a:endParaRPr>
          </a:p>
        </p:txBody>
      </p:sp>
      <p:cxnSp>
        <p:nvCxnSpPr>
          <p:cNvPr id="3" name="直接箭头连接符 2"/>
          <p:cNvCxnSpPr/>
          <p:nvPr/>
        </p:nvCxnSpPr>
        <p:spPr>
          <a:xfrm flipV="1">
            <a:off x="6460037" y="1630997"/>
            <a:ext cx="825953" cy="612776"/>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b="1" dirty="0">
                <a:solidFill>
                  <a:srgbClr val="4B649F"/>
                </a:solidFill>
                <a:latin typeface="Arial" panose="020B0604020202020204" pitchFamily="34" charset="0"/>
                <a:ea typeface="微软雅黑" panose="020B0503020204020204" pitchFamily="34" charset="-122"/>
              </a:rPr>
              <a:t>第五部分</a:t>
            </a:r>
          </a:p>
        </p:txBody>
      </p:sp>
      <p:pic>
        <p:nvPicPr>
          <p:cNvPr id="8195" name="图片 9"/>
          <p:cNvPicPr>
            <a:picLocks noChangeAspect="1"/>
          </p:cNvPicPr>
          <p:nvPr/>
        </p:nvPicPr>
        <p:blipFill>
          <a:blip r:embed="rId2"/>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a:stretch>
            <a:fillRect/>
          </a:stretch>
        </p:blipFill>
        <p:spPr>
          <a:xfrm>
            <a:off x="7679055" y="0"/>
            <a:ext cx="6002655" cy="1688465"/>
          </a:xfrm>
          <a:prstGeom prst="rect">
            <a:avLst/>
          </a:prstGeom>
          <a:noFill/>
          <a:ln w="9525">
            <a:noFill/>
          </a:ln>
        </p:spPr>
      </p:pic>
      <p:sp>
        <p:nvSpPr>
          <p:cNvPr id="8197" name="文本框 2"/>
          <p:cNvSpPr txBox="1"/>
          <p:nvPr/>
        </p:nvSpPr>
        <p:spPr>
          <a:xfrm>
            <a:off x="1748155" y="3615055"/>
            <a:ext cx="8295005"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民间非营利组织主要经济指标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2031" y="1355722"/>
            <a:ext cx="6544377" cy="2086725"/>
          </a:xfrm>
          <a:prstGeom prst="rect">
            <a:avLst/>
          </a:prstGeom>
          <a:noFill/>
        </p:spPr>
        <p:txBody>
          <a:bodyPr wrap="square" rtlCol="0">
            <a:spAutoFit/>
          </a:bodyPr>
          <a:lstStyle/>
          <a:p>
            <a:pPr marL="36195" marR="0" defTabSz="914400">
              <a:spcBef>
                <a:spcPct val="20000"/>
              </a:spcBef>
              <a:buClrTx/>
              <a:buSzPct val="85000"/>
              <a:defRPr/>
            </a:pPr>
            <a:endParaRPr lang="en-US" altLang="zh-CN" sz="24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b="1" noProof="1">
                <a:solidFill>
                  <a:schemeClr val="accent5">
                    <a:lumMod val="75000"/>
                  </a:schemeClr>
                </a:solidFill>
                <a:latin typeface="微软雅黑" panose="020B0503020204020204" pitchFamily="34" charset="-122"/>
                <a:sym typeface="+mn-ea"/>
              </a:rPr>
              <a:t>民间非营利组织主要</a:t>
            </a:r>
            <a:r>
              <a:rPr lang="zh-CN" altLang="en-US" sz="2400" b="1" noProof="1" smtClean="0">
                <a:solidFill>
                  <a:schemeClr val="accent5">
                    <a:lumMod val="75000"/>
                  </a:schemeClr>
                </a:solidFill>
                <a:latin typeface="微软雅黑" panose="020B0503020204020204" pitchFamily="34" charset="-122"/>
                <a:sym typeface="+mn-ea"/>
              </a:rPr>
              <a:t>经济指标（</a:t>
            </a:r>
            <a:r>
              <a:rPr lang="en-US" altLang="zh-CN" sz="2400" b="1" noProof="1" smtClean="0">
                <a:solidFill>
                  <a:schemeClr val="accent5">
                    <a:lumMod val="75000"/>
                  </a:schemeClr>
                </a:solidFill>
                <a:latin typeface="微软雅黑" panose="020B0503020204020204" pitchFamily="34" charset="-122"/>
                <a:sym typeface="+mn-ea"/>
              </a:rPr>
              <a:t>711-6</a:t>
            </a:r>
            <a:r>
              <a:rPr lang="zh-CN" altLang="en-US" sz="2400" b="1" noProof="1" smtClean="0">
                <a:solidFill>
                  <a:schemeClr val="accent5">
                    <a:lumMod val="75000"/>
                  </a:schemeClr>
                </a:solidFill>
                <a:latin typeface="微软雅黑" panose="020B0503020204020204" pitchFamily="34" charset="-122"/>
                <a:sym typeface="+mn-ea"/>
              </a:rPr>
              <a:t>表）</a:t>
            </a:r>
            <a:endParaRPr lang="en-US" altLang="zh-CN" sz="2400" b="1" noProof="1" smtClean="0">
              <a:solidFill>
                <a:schemeClr val="accent5">
                  <a:lumMod val="75000"/>
                </a:schemeClr>
              </a:solidFill>
              <a:latin typeface="微软雅黑" panose="020B0503020204020204" pitchFamily="34" charset="-122"/>
              <a:sym typeface="+mn-ea"/>
            </a:endParaRPr>
          </a:p>
          <a:p>
            <a:pPr marL="36195">
              <a:spcBef>
                <a:spcPct val="20000"/>
              </a:spcBef>
              <a:buSzPct val="85000"/>
              <a:defRPr/>
            </a:pPr>
            <a:r>
              <a:rPr lang="en-US" altLang="zh-CN" sz="2400" noProof="1" smtClean="0">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综合试点辖区内社会团体法人单位，不执行企业会计制度的民办非企业法人单位，不执行企业会计制度的基金会，宗教活动场所法人</a:t>
            </a:r>
            <a:r>
              <a:rPr lang="zh-CN" altLang="en-US" sz="2400" noProof="1" smtClean="0">
                <a:solidFill>
                  <a:srgbClr val="336699"/>
                </a:solidFill>
                <a:latin typeface="微软雅黑" panose="020B0503020204020204" pitchFamily="34" charset="-122"/>
                <a:sym typeface="+mn-ea"/>
              </a:rPr>
              <a:t>单位</a:t>
            </a:r>
            <a:endParaRPr lang="zh-CN" altLang="en-US" sz="2400" noProof="1">
              <a:solidFill>
                <a:srgbClr val="336699"/>
              </a:solidFill>
              <a:latin typeface="微软雅黑" panose="020B0503020204020204" pitchFamily="34" charset="-122"/>
              <a:sym typeface="+mn-ea"/>
            </a:endParaRPr>
          </a:p>
        </p:txBody>
      </p:sp>
      <p:pic>
        <p:nvPicPr>
          <p:cNvPr id="2" name="图片 1"/>
          <p:cNvPicPr>
            <a:picLocks noChangeAspect="1"/>
          </p:cNvPicPr>
          <p:nvPr/>
        </p:nvPicPr>
        <p:blipFill>
          <a:blip r:embed="rId4"/>
          <a:stretch>
            <a:fillRect/>
          </a:stretch>
        </p:blipFill>
        <p:spPr>
          <a:xfrm>
            <a:off x="7102764" y="789628"/>
            <a:ext cx="4352923" cy="5900923"/>
          </a:xfrm>
          <a:prstGeom prst="rect">
            <a:avLst/>
          </a:prstGeom>
        </p:spPr>
      </p:pic>
    </p:spTree>
    <p:extLst>
      <p:ext uri="{BB962C8B-B14F-4D97-AF65-F5344CB8AC3E}">
        <p14:creationId xmlns:p14="http://schemas.microsoft.com/office/powerpoint/2010/main" val="409215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547972" y="985838"/>
            <a:ext cx="79502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背景</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1788478"/>
            <a:ext cx="9647238" cy="422719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20</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04</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年8月1</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8</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日，财政部发布《关于印发</a:t>
            </a:r>
            <a:r>
              <a:rPr lang="zh-CN" altLang="en-US" sz="2800" dirty="0">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民间非营利组织会计制度</a:t>
            </a:r>
            <a:r>
              <a:rPr lang="zh-CN" altLang="en-US" sz="2800" dirty="0">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的通知》（</a:t>
            </a:r>
            <a:r>
              <a:rPr lang="zh-CN" altLang="en-US" sz="2800" dirty="0">
                <a:solidFill>
                  <a:srgbClr val="336699"/>
                </a:solidFill>
                <a:latin typeface="微软雅黑" panose="020B0503020204020204" pitchFamily="34" charset="-122"/>
                <a:sym typeface="+mn-ea"/>
              </a:rPr>
              <a:t>财会〔20</a:t>
            </a:r>
            <a:r>
              <a:rPr lang="en-US" altLang="zh-CN" sz="2800" dirty="0">
                <a:solidFill>
                  <a:srgbClr val="336699"/>
                </a:solidFill>
                <a:latin typeface="微软雅黑" panose="020B0503020204020204" pitchFamily="34" charset="-122"/>
                <a:sym typeface="+mn-ea"/>
              </a:rPr>
              <a:t>04</a:t>
            </a:r>
            <a:r>
              <a:rPr lang="zh-CN" altLang="en-US" sz="2800" dirty="0">
                <a:solidFill>
                  <a:srgbClr val="336699"/>
                </a:solidFill>
                <a:latin typeface="微软雅黑" panose="020B0503020204020204" pitchFamily="34" charset="-122"/>
                <a:sym typeface="+mn-ea"/>
              </a:rPr>
              <a:t>〕</a:t>
            </a:r>
            <a:r>
              <a:rPr lang="en-US" altLang="zh-CN" sz="2800" dirty="0">
                <a:solidFill>
                  <a:srgbClr val="336699"/>
                </a:solidFill>
                <a:latin typeface="微软雅黑" panose="020B0503020204020204" pitchFamily="34" charset="-122"/>
                <a:sym typeface="+mn-ea"/>
              </a:rPr>
              <a:t>7</a:t>
            </a:r>
            <a:r>
              <a:rPr lang="zh-CN" altLang="en-US" sz="2800" dirty="0">
                <a:solidFill>
                  <a:srgbClr val="336699"/>
                </a:solidFill>
                <a:latin typeface="微软雅黑" panose="020B0503020204020204" pitchFamily="34" charset="-122"/>
                <a:sym typeface="+mn-ea"/>
              </a:rPr>
              <a:t>号</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），自20</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05</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年1月1日起执行</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适用本制度的民间非营利组织应当同时具备以下特征：该组织不以营利为宗旨和目的，资源提供者向该组织投入资源不取得经济回报，资源提供者不享有该组织的所有权</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根据</a:t>
            </a:r>
            <a:r>
              <a:rPr lang="zh-CN" altLang="en-US" sz="2800" dirty="0">
                <a:solidFill>
                  <a:srgbClr val="336699"/>
                </a:solidFill>
                <a:latin typeface="微软雅黑" panose="020B0503020204020204" pitchFamily="34" charset="-122"/>
                <a:sym typeface="+mn-ea"/>
              </a:rPr>
              <a:t>《民间非营利组织会计制度》的《资产负债表》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dirty="0">
                <a:solidFill>
                  <a:srgbClr val="336699"/>
                </a:solidFill>
                <a:latin typeface="微软雅黑" panose="020B0503020204020204" pitchFamily="34" charset="-122"/>
                <a:sym typeface="+mn-ea"/>
              </a:rPr>
              <a:t>会民非01表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）和《</a:t>
            </a:r>
            <a:r>
              <a:rPr lang="zh-CN" altLang="en-US" sz="2800" dirty="0">
                <a:solidFill>
                  <a:srgbClr val="336699"/>
                </a:solidFill>
                <a:latin typeface="微软雅黑" panose="020B0503020204020204" pitchFamily="34" charset="-122"/>
                <a:sym typeface="+mn-ea"/>
              </a:rPr>
              <a:t>业务活动表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dirty="0">
                <a:solidFill>
                  <a:srgbClr val="336699"/>
                </a:solidFill>
                <a:latin typeface="微软雅黑" panose="020B0503020204020204" pitchFamily="34" charset="-122"/>
                <a:sym typeface="+mn-ea"/>
              </a:rPr>
              <a:t>会民非02表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）填报</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48983" y="1525472"/>
            <a:ext cx="2438400" cy="692150"/>
            <a:chOff x="748983" y="929640"/>
            <a:chExt cx="2438400" cy="69215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907892" y="1044893"/>
              <a:ext cx="21209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a:t>
              </a:r>
              <a:r>
                <a:rPr lang="en-US" altLang="zh-CN" sz="2400" b="1" dirty="0">
                  <a:solidFill>
                    <a:schemeClr val="bg1"/>
                  </a:solidFill>
                  <a:latin typeface="Arial" panose="020B0604020202020204" pitchFamily="34" charset="0"/>
                  <a:ea typeface="微软雅黑" panose="020B0503020204020204" pitchFamily="34" charset="-122"/>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525063"/>
          <a:ext cx="3753485" cy="3837305"/>
        </p:xfrm>
        <a:graphic>
          <a:graphicData uri="http://schemas.openxmlformats.org/drawingml/2006/table">
            <a:tbl>
              <a:tblPr firstRow="1" bandRow="1">
                <a:tableStyleId>{3B4B98B0-60AC-42C2-AFA5-B58CD77FA1E5}</a:tableStyleId>
              </a:tblPr>
              <a:tblGrid>
                <a:gridCol w="3753485">
                  <a:extLst>
                    <a:ext uri="{9D8B030D-6E8A-4147-A177-3AD203B41FA5}">
                      <a16:colId xmlns:a16="http://schemas.microsoft.com/office/drawing/2014/main" val="20000"/>
                    </a:ext>
                  </a:extLst>
                </a:gridCol>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二</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期末资产负债</a:t>
                      </a:r>
                    </a:p>
                  </a:txBody>
                  <a:tcPr marL="68580" marR="68580" marT="0" marB="0" anchor="ctr"/>
                </a:tc>
                <a:extLst>
                  <a:ext uri="{0D108BD9-81ED-4DB2-BD59-A6C34878D82A}">
                    <a16:rowId xmlns:a16="http://schemas.microsoft.com/office/drawing/2014/main" val="10000"/>
                  </a:ext>
                </a:extLst>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extLst>
                  <a:ext uri="{0D108BD9-81ED-4DB2-BD59-A6C34878D82A}">
                    <a16:rowId xmlns:a16="http://schemas.microsoft.com/office/drawing/2014/main" val="10001"/>
                  </a:ext>
                </a:extLst>
              </a:tr>
              <a:tr h="246380">
                <a:tc>
                  <a:txBody>
                    <a:bodyPr/>
                    <a:lstStyle/>
                    <a:p>
                      <a:pPr indent="0">
                        <a:buNone/>
                      </a:pPr>
                      <a:r>
                        <a:rPr lang="zh-CN" altLang="en-US" sz="1600" b="0">
                          <a:latin typeface="黑体" panose="02010609060101010101" charset="-122"/>
                          <a:ea typeface="黑体" panose="02010609060101010101" charset="-122"/>
                        </a:rPr>
                        <a:t>流动</a:t>
                      </a:r>
                      <a:r>
                        <a:rPr lang="en-US" sz="1600" b="0">
                          <a:latin typeface="黑体" panose="02010609060101010101" charset="-122"/>
                          <a:ea typeface="黑体" panose="02010609060101010101" charset="-122"/>
                        </a:rPr>
                        <a:t>资产</a:t>
                      </a:r>
                      <a:r>
                        <a:rPr lang="zh-CN" altLang="en-US" sz="1600" b="0">
                          <a:latin typeface="黑体" panose="02010609060101010101" charset="-122"/>
                          <a:ea typeface="黑体" panose="02010609060101010101" charset="-122"/>
                        </a:rPr>
                        <a:t>合计</a:t>
                      </a:r>
                    </a:p>
                  </a:txBody>
                  <a:tcPr marL="68580" marR="68580" marT="0" marB="0" anchor="ctr"/>
                </a:tc>
                <a:extLst>
                  <a:ext uri="{0D108BD9-81ED-4DB2-BD59-A6C34878D82A}">
                    <a16:rowId xmlns:a16="http://schemas.microsoft.com/office/drawing/2014/main" val="10002"/>
                  </a:ext>
                </a:extLst>
              </a:tr>
              <a:tr h="247015">
                <a:tc>
                  <a:txBody>
                    <a:bodyPr/>
                    <a:lstStyle/>
                    <a:p>
                      <a:pPr algn="l">
                        <a:buClrTx/>
                        <a:buSzTx/>
                        <a:buFontTx/>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en-US" sz="1600" b="0">
                          <a:latin typeface="黑体" panose="02010609060101010101" charset="-122"/>
                          <a:ea typeface="黑体" panose="02010609060101010101" charset="-122"/>
                          <a:cs typeface="黑体" panose="02010609060101010101" charset="-122"/>
                        </a:rPr>
                        <a:t>其中：存货</a:t>
                      </a:r>
                    </a:p>
                  </a:txBody>
                  <a:tcPr marL="68580" marR="68580" marT="0" marB="0" anchor="ctr"/>
                </a:tc>
                <a:extLst>
                  <a:ext uri="{0D108BD9-81ED-4DB2-BD59-A6C34878D82A}">
                    <a16:rowId xmlns:a16="http://schemas.microsoft.com/office/drawing/2014/main" val="10003"/>
                  </a:ext>
                </a:extLst>
              </a:tr>
              <a:tr h="247015">
                <a:tc>
                  <a:txBody>
                    <a:bodyPr/>
                    <a:lstStyle/>
                    <a:p>
                      <a:pPr indent="0">
                        <a:buNone/>
                      </a:pPr>
                      <a:r>
                        <a:rPr lang="en-US" sz="1600" b="0">
                          <a:latin typeface="黑体" panose="02010609060101010101" charset="-122"/>
                          <a:ea typeface="黑体" panose="02010609060101010101" charset="-122"/>
                          <a:cs typeface="黑体" panose="02010609060101010101" charset="-122"/>
                        </a:rPr>
                        <a:t>        </a:t>
                      </a:r>
                      <a:r>
                        <a:rPr lang="en-US" sz="1600" b="0">
                          <a:solidFill>
                            <a:srgbClr val="FF0000"/>
                          </a:solidFill>
                          <a:latin typeface="黑体" panose="02010609060101010101" charset="-122"/>
                          <a:ea typeface="黑体" panose="02010609060101010101" charset="-122"/>
                          <a:cs typeface="黑体" panose="02010609060101010101" charset="-122"/>
                          <a:sym typeface="+mn-ea"/>
                        </a:rPr>
                        <a:t>应收账款</a:t>
                      </a:r>
                      <a:endParaRPr lang="en-US" altLang="en-US" sz="1600" b="0">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4"/>
                  </a:ext>
                </a:extLst>
              </a:tr>
              <a:tr h="247015">
                <a:tc>
                  <a:txBody>
                    <a:bodyPr/>
                    <a:lstStyle/>
                    <a:p>
                      <a:pPr indent="0">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预付账款</a:t>
                      </a:r>
                    </a:p>
                  </a:txBody>
                  <a:tcPr marL="68580" marR="68580" marT="0" marB="0" anchor="ctr"/>
                </a:tc>
                <a:extLst>
                  <a:ext uri="{0D108BD9-81ED-4DB2-BD59-A6C34878D82A}">
                    <a16:rowId xmlns:a16="http://schemas.microsoft.com/office/drawing/2014/main" val="10005"/>
                  </a:ext>
                </a:extLst>
              </a:tr>
              <a:tr h="246380">
                <a:tc>
                  <a:txBody>
                    <a:bodyPr/>
                    <a:lstStyle/>
                    <a:p>
                      <a:pPr algn="l">
                        <a:buClrTx/>
                        <a:buSzTx/>
                        <a:buFontTx/>
                        <a:buNone/>
                      </a:pPr>
                      <a:r>
                        <a:rPr lang="zh-CN" altLang="en-US" sz="1600" b="0">
                          <a:latin typeface="黑体" panose="02010609060101010101" charset="-122"/>
                          <a:ea typeface="黑体" panose="02010609060101010101" charset="-122"/>
                        </a:rPr>
                        <a:t>长期投资</a:t>
                      </a:r>
                    </a:p>
                  </a:txBody>
                  <a:tcPr marL="68580" marR="68580" marT="0" marB="0" anchor="ctr"/>
                </a:tc>
                <a:extLst>
                  <a:ext uri="{0D108BD9-81ED-4DB2-BD59-A6C34878D82A}">
                    <a16:rowId xmlns:a16="http://schemas.microsoft.com/office/drawing/2014/main" val="10006"/>
                  </a:ext>
                </a:extLst>
              </a:tr>
              <a:tr h="246380">
                <a:tc>
                  <a:txBody>
                    <a:bodyPr/>
                    <a:lstStyle/>
                    <a:p>
                      <a:pPr algn="l">
                        <a:buClrTx/>
                        <a:buSzTx/>
                        <a:buFontTx/>
                        <a:buNone/>
                      </a:pPr>
                      <a:r>
                        <a:rPr lang="zh-CN" altLang="en-US" sz="1600" b="0">
                          <a:latin typeface="黑体" panose="02010609060101010101" charset="-122"/>
                          <a:ea typeface="黑体" panose="02010609060101010101" charset="-122"/>
                          <a:cs typeface="+mn-ea"/>
                        </a:rPr>
                        <a:t>固定资产原值</a:t>
                      </a:r>
                    </a:p>
                  </a:txBody>
                  <a:tcPr marL="68580" marR="68580" marT="0" marB="0" anchor="ctr"/>
                </a:tc>
                <a:extLst>
                  <a:ext uri="{0D108BD9-81ED-4DB2-BD59-A6C34878D82A}">
                    <a16:rowId xmlns:a16="http://schemas.microsoft.com/office/drawing/2014/main" val="10007"/>
                  </a:ext>
                </a:extLst>
              </a:tr>
              <a:tr h="247015">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其中：房屋和构筑物</a:t>
                      </a:r>
                    </a:p>
                  </a:txBody>
                  <a:tcPr marL="68580" marR="68580" marT="0" marB="0" anchor="ctr"/>
                </a:tc>
                <a:extLst>
                  <a:ext uri="{0D108BD9-81ED-4DB2-BD59-A6C34878D82A}">
                    <a16:rowId xmlns:a16="http://schemas.microsoft.com/office/drawing/2014/main" val="10008"/>
                  </a:ext>
                </a:extLst>
              </a:tr>
              <a:tr h="246380">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机器和设备</a:t>
                      </a:r>
                    </a:p>
                  </a:txBody>
                  <a:tcPr marL="68580" marR="68580" marT="0" marB="0" anchor="ctr"/>
                </a:tc>
                <a:extLst>
                  <a:ext uri="{0D108BD9-81ED-4DB2-BD59-A6C34878D82A}">
                    <a16:rowId xmlns:a16="http://schemas.microsoft.com/office/drawing/2014/main" val="10009"/>
                  </a:ext>
                </a:extLst>
              </a:tr>
              <a:tr h="247015">
                <a:tc>
                  <a:txBody>
                    <a:bodyPr/>
                    <a:lstStyle/>
                    <a:p>
                      <a:pPr algn="l">
                        <a:buClrTx/>
                        <a:buSzTx/>
                        <a:buFontTx/>
                        <a:buNone/>
                      </a:pPr>
                      <a:r>
                        <a:rPr lang="zh-CN" altLang="en-US" sz="1600" b="0">
                          <a:solidFill>
                            <a:srgbClr val="FF0000"/>
                          </a:solidFill>
                          <a:latin typeface="黑体" panose="02010609060101010101" charset="-122"/>
                          <a:ea typeface="黑体" panose="02010609060101010101" charset="-122"/>
                        </a:rPr>
                        <a:t>累计折旧：</a:t>
                      </a:r>
                    </a:p>
                  </a:txBody>
                  <a:tcPr marL="68580" marR="68580" marT="0" marB="0" anchor="ctr"/>
                </a:tc>
                <a:extLst>
                  <a:ext uri="{0D108BD9-81ED-4DB2-BD59-A6C34878D82A}">
                    <a16:rowId xmlns:a16="http://schemas.microsoft.com/office/drawing/2014/main" val="10010"/>
                  </a:ext>
                </a:extLst>
              </a:tr>
              <a:tr h="247015">
                <a:tc>
                  <a:txBody>
                    <a:bodyPr/>
                    <a:lstStyle/>
                    <a:p>
                      <a:pPr indent="0">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a:t>
                      </a:r>
                      <a:r>
                        <a:rPr lang="en-US" sz="1600" b="0">
                          <a:solidFill>
                            <a:srgbClr val="FF0000"/>
                          </a:solidFill>
                          <a:latin typeface="黑体" panose="02010609060101010101" charset="-122"/>
                          <a:ea typeface="黑体" panose="02010609060101010101" charset="-122"/>
                          <a:cs typeface="黑体" panose="02010609060101010101" charset="-122"/>
                        </a:rPr>
                        <a:t>本年折旧</a:t>
                      </a:r>
                      <a:endParaRPr lang="en-US" altLang="en-US" sz="1600" b="0">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11"/>
                  </a:ext>
                </a:extLst>
              </a:tr>
              <a:tr h="246380">
                <a:tc>
                  <a:txBody>
                    <a:bodyPr/>
                    <a:lstStyle/>
                    <a:p>
                      <a:pPr indent="0">
                        <a:buNone/>
                      </a:pPr>
                      <a:r>
                        <a:rPr lang="zh-CN" altLang="en-US" sz="1600" b="0">
                          <a:latin typeface="黑体" panose="02010609060101010101" charset="-122"/>
                          <a:ea typeface="黑体" panose="02010609060101010101" charset="-122"/>
                          <a:sym typeface="+mn-ea"/>
                        </a:rPr>
                        <a:t>在建工程</a:t>
                      </a:r>
                      <a:endParaRPr lang="zh-CN" altLang="en-US" sz="1600" b="0">
                        <a:solidFill>
                          <a:srgbClr val="FF0000"/>
                        </a:solidFill>
                        <a:latin typeface="黑体" panose="02010609060101010101" charset="-122"/>
                        <a:ea typeface="黑体" panose="02010609060101010101" charset="-122"/>
                        <a:sym typeface="+mn-ea"/>
                      </a:endParaRPr>
                    </a:p>
                  </a:txBody>
                  <a:tcPr marL="68580" marR="68580" marT="0" marB="0" anchor="ctr"/>
                </a:tc>
                <a:extLst>
                  <a:ext uri="{0D108BD9-81ED-4DB2-BD59-A6C34878D82A}">
                    <a16:rowId xmlns:a16="http://schemas.microsoft.com/office/drawing/2014/main" val="10012"/>
                  </a:ext>
                </a:extLst>
              </a:tr>
              <a:tr h="246380">
                <a:tc>
                  <a:txBody>
                    <a:bodyPr/>
                    <a:lstStyle/>
                    <a:p>
                      <a:pPr indent="0">
                        <a:buNone/>
                      </a:pPr>
                      <a:r>
                        <a:rPr lang="zh-CN" altLang="en-US" sz="1600" b="0" dirty="0">
                          <a:latin typeface="黑体" panose="02010609060101010101" charset="-122"/>
                          <a:ea typeface="黑体" panose="02010609060101010101" charset="-122"/>
                        </a:rPr>
                        <a:t>文物文化资产</a:t>
                      </a:r>
                    </a:p>
                  </a:txBody>
                  <a:tcPr marL="68580" marR="68580" marT="0" marB="0" anchor="ctr"/>
                </a:tc>
                <a:extLst>
                  <a:ext uri="{0D108BD9-81ED-4DB2-BD59-A6C34878D82A}">
                    <a16:rowId xmlns:a16="http://schemas.microsoft.com/office/drawing/2014/main" val="10013"/>
                  </a:ext>
                </a:extLst>
              </a:tr>
            </a:tbl>
          </a:graphicData>
        </a:graphic>
      </p:graphicFrame>
      <p:graphicFrame>
        <p:nvGraphicFramePr>
          <p:cNvPr id="4" name="表格 3"/>
          <p:cNvGraphicFramePr/>
          <p:nvPr/>
        </p:nvGraphicFramePr>
        <p:xfrm>
          <a:off x="5828030" y="2495853"/>
          <a:ext cx="5050155" cy="2886075"/>
        </p:xfrm>
        <a:graphic>
          <a:graphicData uri="http://schemas.openxmlformats.org/drawingml/2006/table">
            <a:tbl>
              <a:tblPr firstRow="1" bandRow="1">
                <a:tableStyleId>{3B4B98B0-60AC-42C2-AFA5-B58CD77FA1E5}</a:tableStyleId>
              </a:tblPr>
              <a:tblGrid>
                <a:gridCol w="5050155">
                  <a:extLst>
                    <a:ext uri="{9D8B030D-6E8A-4147-A177-3AD203B41FA5}">
                      <a16:colId xmlns:a16="http://schemas.microsoft.com/office/drawing/2014/main" val="20000"/>
                    </a:ext>
                  </a:extLst>
                </a:gridCol>
              </a:tblGrid>
              <a:tr h="506730">
                <a:tc>
                  <a:txBody>
                    <a:bodyPr/>
                    <a:lstStyle/>
                    <a:p>
                      <a:pPr indent="0" algn="ctr">
                        <a:buNone/>
                      </a:pPr>
                      <a:r>
                        <a:rPr lang="en-US" sz="1600">
                          <a:solidFill>
                            <a:srgbClr val="4B649F"/>
                          </a:solidFill>
                          <a:effectLst>
                            <a:outerShdw blurRad="38100" dist="38100" dir="2700000" algn="tl">
                              <a:srgbClr val="000000">
                                <a:alpha val="43137"/>
                              </a:srgbClr>
                            </a:outerShdw>
                          </a:effectLst>
                          <a:latin typeface="+mn-ea"/>
                        </a:rPr>
                        <a:t>二、</a:t>
                      </a:r>
                      <a:r>
                        <a:rPr lang="zh-CN" altLang="en-US" sz="1600">
                          <a:solidFill>
                            <a:srgbClr val="4B649F"/>
                          </a:solidFill>
                          <a:effectLst>
                            <a:outerShdw blurRad="38100" dist="38100" dir="2700000" algn="tl">
                              <a:srgbClr val="000000">
                                <a:alpha val="43137"/>
                              </a:srgbClr>
                            </a:outerShdw>
                          </a:effectLst>
                          <a:latin typeface="+mn-ea"/>
                        </a:rPr>
                        <a:t>期末资产负债</a:t>
                      </a:r>
                    </a:p>
                  </a:txBody>
                  <a:tcPr marL="68580" marR="68580" marT="0" marB="0" anchor="ctr"/>
                </a:tc>
                <a:extLst>
                  <a:ext uri="{0D108BD9-81ED-4DB2-BD59-A6C34878D82A}">
                    <a16:rowId xmlns:a16="http://schemas.microsoft.com/office/drawing/2014/main" val="10000"/>
                  </a:ext>
                </a:extLst>
              </a:tr>
              <a:tr h="405130">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extLst>
                  <a:ext uri="{0D108BD9-81ED-4DB2-BD59-A6C34878D82A}">
                    <a16:rowId xmlns:a16="http://schemas.microsoft.com/office/drawing/2014/main" val="10001"/>
                  </a:ext>
                </a:extLst>
              </a:tr>
              <a:tr h="243840">
                <a:tc>
                  <a:txBody>
                    <a:bodyPr/>
                    <a:lstStyle/>
                    <a:p>
                      <a:pPr indent="0">
                        <a:buNone/>
                      </a:pPr>
                      <a:r>
                        <a:rPr lang="zh-CN" altLang="en-US" sz="1600" b="0">
                          <a:latin typeface="黑体" panose="02010609060101010101" charset="-122"/>
                          <a:ea typeface="黑体" panose="02010609060101010101" charset="-122"/>
                        </a:rPr>
                        <a:t>无形资产</a:t>
                      </a:r>
                    </a:p>
                  </a:txBody>
                  <a:tcPr marL="68580" marR="68580" marT="0" marB="0" anchor="ctr"/>
                </a:tc>
                <a:extLst>
                  <a:ext uri="{0D108BD9-81ED-4DB2-BD59-A6C34878D82A}">
                    <a16:rowId xmlns:a16="http://schemas.microsoft.com/office/drawing/2014/main" val="10002"/>
                  </a:ext>
                </a:extLst>
              </a:tr>
              <a:tr h="243840">
                <a:tc>
                  <a:txBody>
                    <a:bodyPr/>
                    <a:lstStyle/>
                    <a:p>
                      <a:pPr algn="l">
                        <a:buClrTx/>
                        <a:buSzTx/>
                        <a:buFontTx/>
                        <a:buNone/>
                      </a:pPr>
                      <a:r>
                        <a:rPr lang="zh-CN" altLang="en-US" sz="1600" b="0">
                          <a:latin typeface="黑体" panose="02010609060101010101" charset="-122"/>
                          <a:ea typeface="黑体" panose="02010609060101010101" charset="-122"/>
                        </a:rPr>
                        <a:t>资产总计</a:t>
                      </a:r>
                    </a:p>
                  </a:txBody>
                  <a:tcPr marL="68580" marR="68580" marT="0" marB="0" anchor="ctr"/>
                </a:tc>
                <a:extLst>
                  <a:ext uri="{0D108BD9-81ED-4DB2-BD59-A6C34878D82A}">
                    <a16:rowId xmlns:a16="http://schemas.microsoft.com/office/drawing/2014/main" val="10003"/>
                  </a:ext>
                </a:extLst>
              </a:tr>
              <a:tr h="243840">
                <a:tc>
                  <a:txBody>
                    <a:bodyPr/>
                    <a:lstStyle/>
                    <a:p>
                      <a:pPr algn="l">
                        <a:buClrTx/>
                        <a:buSzTx/>
                        <a:buFontTx/>
                        <a:buNone/>
                      </a:pPr>
                      <a:r>
                        <a:rPr lang="zh-CN" altLang="en-US" sz="1600" b="0">
                          <a:latin typeface="黑体" panose="02010609060101010101" charset="-122"/>
                          <a:ea typeface="黑体" panose="02010609060101010101" charset="-122"/>
                        </a:rPr>
                        <a:t>负债合计</a:t>
                      </a:r>
                    </a:p>
                  </a:txBody>
                  <a:tcPr marL="68580" marR="68580" marT="0" marB="0" anchor="ctr"/>
                </a:tc>
                <a:extLst>
                  <a:ext uri="{0D108BD9-81ED-4DB2-BD59-A6C34878D82A}">
                    <a16:rowId xmlns:a16="http://schemas.microsoft.com/office/drawing/2014/main" val="10004"/>
                  </a:ext>
                </a:extLst>
              </a:tr>
              <a:tr h="243840">
                <a:tc>
                  <a:txBody>
                    <a:bodyPr/>
                    <a:lstStyle/>
                    <a:p>
                      <a:pPr algn="l">
                        <a:buClrTx/>
                        <a:buSzTx/>
                        <a:buFontTx/>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其中：应付账款</a:t>
                      </a:r>
                    </a:p>
                  </a:txBody>
                  <a:tcPr marL="68580" marR="68580" marT="0" marB="0" anchor="ctr"/>
                </a:tc>
                <a:extLst>
                  <a:ext uri="{0D108BD9-81ED-4DB2-BD59-A6C34878D82A}">
                    <a16:rowId xmlns:a16="http://schemas.microsoft.com/office/drawing/2014/main" val="10005"/>
                  </a:ext>
                </a:extLst>
              </a:tr>
              <a:tr h="243840">
                <a:tc>
                  <a:txBody>
                    <a:bodyPr/>
                    <a:lstStyle/>
                    <a:p>
                      <a:pPr indent="0">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预收账款</a:t>
                      </a:r>
                    </a:p>
                  </a:txBody>
                  <a:tcPr marL="68580" marR="68580" marT="0" marB="0" anchor="ctr"/>
                </a:tc>
                <a:extLst>
                  <a:ext uri="{0D108BD9-81ED-4DB2-BD59-A6C34878D82A}">
                    <a16:rowId xmlns:a16="http://schemas.microsoft.com/office/drawing/2014/main" val="10006"/>
                  </a:ext>
                </a:extLst>
              </a:tr>
              <a:tr h="257175">
                <a:tc>
                  <a:txBody>
                    <a:bodyPr/>
                    <a:lstStyle/>
                    <a:p>
                      <a:pPr indent="0">
                        <a:buNone/>
                      </a:pPr>
                      <a:r>
                        <a:rPr lang="en-US" alt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长期应付款</a:t>
                      </a:r>
                    </a:p>
                  </a:txBody>
                  <a:tcPr marL="68580" marR="68580" marT="0" marB="0" anchor="ctr"/>
                </a:tc>
                <a:extLst>
                  <a:ext uri="{0D108BD9-81ED-4DB2-BD59-A6C34878D82A}">
                    <a16:rowId xmlns:a16="http://schemas.microsoft.com/office/drawing/2014/main" val="10007"/>
                  </a:ext>
                </a:extLst>
              </a:tr>
              <a:tr h="248920">
                <a:tc>
                  <a:txBody>
                    <a:bodyPr/>
                    <a:lstStyle/>
                    <a:p>
                      <a:pPr indent="0">
                        <a:buNone/>
                      </a:pPr>
                      <a:r>
                        <a:rPr lang="zh-CN" altLang="en-US" sz="1600" b="0">
                          <a:latin typeface="黑体" panose="02010609060101010101" charset="-122"/>
                          <a:ea typeface="黑体" panose="02010609060101010101" charset="-122"/>
                        </a:rPr>
                        <a:t>净资产合计</a:t>
                      </a:r>
                    </a:p>
                  </a:txBody>
                  <a:tcPr marL="68580" marR="68580" marT="0" marB="0" anchor="ctr"/>
                </a:tc>
                <a:extLst>
                  <a:ext uri="{0D108BD9-81ED-4DB2-BD59-A6C34878D82A}">
                    <a16:rowId xmlns:a16="http://schemas.microsoft.com/office/drawing/2014/main" val="10008"/>
                  </a:ext>
                </a:extLst>
              </a:tr>
              <a:tr h="248920">
                <a:tc>
                  <a:txBody>
                    <a:bodyPr/>
                    <a:lstStyle/>
                    <a:p>
                      <a:pPr algn="l">
                        <a:buClrTx/>
                        <a:buSzTx/>
                        <a:buFontTx/>
                        <a:buNone/>
                      </a:pPr>
                      <a:r>
                        <a:rPr lang="zh-CN" altLang="en-US" sz="1600" b="0">
                          <a:latin typeface="黑体" panose="02010609060101010101" charset="-122"/>
                          <a:ea typeface="黑体" panose="02010609060101010101" charset="-122"/>
                        </a:rPr>
                        <a:t>净资产变动额</a:t>
                      </a:r>
                    </a:p>
                  </a:txBody>
                  <a:tcPr marL="68580" marR="68580" marT="0" marB="0" anchor="ctr"/>
                </a:tc>
                <a:extLst>
                  <a:ext uri="{0D108BD9-81ED-4DB2-BD59-A6C34878D82A}">
                    <a16:rowId xmlns:a16="http://schemas.microsoft.com/office/drawing/2014/main" val="10009"/>
                  </a:ext>
                </a:extLst>
              </a:tr>
            </a:tbl>
          </a:graphicData>
        </a:graphic>
      </p:graphicFrame>
      <p:sp>
        <p:nvSpPr>
          <p:cNvPr id="9" name="文本框 8"/>
          <p:cNvSpPr txBox="1"/>
          <p:nvPr/>
        </p:nvSpPr>
        <p:spPr>
          <a:xfrm>
            <a:off x="668020" y="957046"/>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a:t>
            </a:r>
            <a:r>
              <a:rPr lang="zh-CN" sz="2800" noProof="1">
                <a:solidFill>
                  <a:srgbClr val="336699"/>
                </a:solidFill>
                <a:latin typeface="微软雅黑" panose="020B0503020204020204" pitchFamily="34" charset="-122"/>
                <a:ea typeface="微软雅黑" panose="020B0503020204020204" pitchFamily="34" charset="-122"/>
                <a:cs typeface="+mn-cs"/>
                <a:sym typeface="+mn-ea"/>
              </a:rPr>
              <a:t>第四次全国经济普查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相比</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82797" y="985838"/>
            <a:ext cx="232537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资产负债类指标</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6518702" cy="3280898"/>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资产负债类指标可</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根据《</a:t>
            </a:r>
            <a:r>
              <a:rPr lang="zh-CN" altLang="en-US" sz="2800" dirty="0">
                <a:solidFill>
                  <a:schemeClr val="accent5">
                    <a:lumMod val="75000"/>
                  </a:schemeClr>
                </a:solidFill>
                <a:latin typeface="微软雅黑" panose="020B0503020204020204" pitchFamily="34" charset="-122"/>
                <a:sym typeface="+mn-ea"/>
              </a:rPr>
              <a:t>资产负债表</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》（会民非</a:t>
            </a:r>
            <a:r>
              <a:rPr lang="en-US" altLang="zh-CN"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01</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填报</a:t>
            </a:r>
            <a:r>
              <a:rPr lang="zh-CN" altLang="en-US" sz="2800" dirty="0">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净资产变动额见</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《业务活动表》（会民非</a:t>
            </a:r>
            <a:r>
              <a:rPr lang="en-US" altLang="zh-CN"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02</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表）</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固定资产原值的其中项、累计折旧、本年折旧可通过通过固定资产台账或固定资产管理卡片进行填报</a:t>
            </a:r>
          </a:p>
          <a:p>
            <a:pPr marL="493395" marR="0" indent="-457200" defTabSz="914400">
              <a:spcBef>
                <a:spcPct val="20000"/>
              </a:spcBef>
              <a:buClrTx/>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grpSp>
        <p:nvGrpSpPr>
          <p:cNvPr id="6" name="组合 5"/>
          <p:cNvGrpSpPr/>
          <p:nvPr/>
        </p:nvGrpSpPr>
        <p:grpSpPr>
          <a:xfrm>
            <a:off x="6704757" y="33020"/>
            <a:ext cx="5029835" cy="6574790"/>
            <a:chOff x="5837555" y="33020"/>
            <a:chExt cx="5029835" cy="6574790"/>
          </a:xfrm>
        </p:grpSpPr>
        <p:pic>
          <p:nvPicPr>
            <p:cNvPr id="23" name="图片 22"/>
            <p:cNvPicPr>
              <a:picLocks noChangeAspect="1"/>
            </p:cNvPicPr>
            <p:nvPr/>
          </p:nvPicPr>
          <p:blipFill>
            <a:blip r:embed="rId4"/>
            <a:stretch>
              <a:fillRect/>
            </a:stretch>
          </p:blipFill>
          <p:spPr>
            <a:xfrm>
              <a:off x="5837555" y="33020"/>
              <a:ext cx="5029835" cy="6574790"/>
            </a:xfrm>
            <a:prstGeom prst="rect">
              <a:avLst/>
            </a:prstGeom>
          </p:spPr>
        </p:pic>
        <p:cxnSp>
          <p:nvCxnSpPr>
            <p:cNvPr id="27" name="直接连接符 26"/>
            <p:cNvCxnSpPr/>
            <p:nvPr/>
          </p:nvCxnSpPr>
          <p:spPr>
            <a:xfrm>
              <a:off x="5985510" y="17780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988685" y="196151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183630" y="441769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916930" y="424497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85510" y="47752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6033135" y="4939030"/>
              <a:ext cx="629285" cy="952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5535" y="634746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543290" y="162941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543290" y="212598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610600" y="3707765"/>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687435" y="4939030"/>
              <a:ext cx="576580" cy="762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985510" y="213360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988685" y="580453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p:nvPicPr>
          <p:blipFill>
            <a:blip r:embed="rId5"/>
            <a:stretch>
              <a:fillRect/>
            </a:stretch>
          </p:blipFill>
          <p:spPr>
            <a:xfrm>
              <a:off x="5856605" y="6372225"/>
              <a:ext cx="4960620" cy="235585"/>
            </a:xfrm>
            <a:prstGeom prst="rect">
              <a:avLst/>
            </a:prstGeom>
          </p:spPr>
        </p:pic>
        <p:cxnSp>
          <p:nvCxnSpPr>
            <p:cNvPr id="43" name="直接连接符 42"/>
            <p:cNvCxnSpPr/>
            <p:nvPr/>
          </p:nvCxnSpPr>
          <p:spPr>
            <a:xfrm>
              <a:off x="5856605" y="654748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066790" y="371538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066790" y="283781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2" name="直接箭头连接符 1"/>
          <p:cNvCxnSpPr/>
          <p:nvPr/>
        </p:nvCxnSpPr>
        <p:spPr>
          <a:xfrm flipV="1">
            <a:off x="6056790" y="1338990"/>
            <a:ext cx="706120" cy="63119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8983" y="1543172"/>
            <a:ext cx="2438400" cy="692150"/>
            <a:chOff x="748983" y="929640"/>
            <a:chExt cx="2438400" cy="692150"/>
          </a:xfrm>
        </p:grpSpPr>
        <p:sp>
          <p:nvSpPr>
            <p:cNvPr id="16" name="圆角矩形 15"/>
            <p:cNvSpPr/>
            <p:nvPr/>
          </p:nvSpPr>
          <p:spPr>
            <a:xfrm>
              <a:off x="748983" y="92964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13962" y="1044893"/>
              <a:ext cx="150876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a:t>
              </a:r>
              <a:r>
                <a:rPr lang="en-US" altLang="zh-CN" sz="2400" b="1" dirty="0">
                  <a:solidFill>
                    <a:schemeClr val="bg1"/>
                  </a:solidFill>
                  <a:latin typeface="Arial" panose="020B0604020202020204" pitchFamily="34" charset="0"/>
                  <a:ea typeface="微软雅黑" panose="020B0503020204020204" pitchFamily="34" charset="-122"/>
                </a:rPr>
                <a:t>-</a:t>
              </a:r>
              <a:r>
                <a:rPr lang="zh-CN" altLang="en-US" sz="2400" b="1" dirty="0">
                  <a:solidFill>
                    <a:schemeClr val="bg1"/>
                  </a:solidFill>
                  <a:latin typeface="Arial" panose="020B0604020202020204" pitchFamily="34" charset="0"/>
                  <a:ea typeface="微软雅黑" panose="020B0503020204020204" pitchFamily="34" charset="-122"/>
                </a:rPr>
                <a:t>新增</a:t>
              </a:r>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749300" y="2702046"/>
          <a:ext cx="3753485" cy="3096895"/>
        </p:xfrm>
        <a:graphic>
          <a:graphicData uri="http://schemas.openxmlformats.org/drawingml/2006/table">
            <a:tbl>
              <a:tblPr firstRow="1" bandRow="1">
                <a:tableStyleId>{3B4B98B0-60AC-42C2-AFA5-B58CD77FA1E5}</a:tableStyleId>
              </a:tblPr>
              <a:tblGrid>
                <a:gridCol w="3753485">
                  <a:extLst>
                    <a:ext uri="{9D8B030D-6E8A-4147-A177-3AD203B41FA5}">
                      <a16:colId xmlns:a16="http://schemas.microsoft.com/office/drawing/2014/main" val="20000"/>
                    </a:ext>
                  </a:extLst>
                </a:gridCol>
              </a:tblGrid>
              <a:tr h="49212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p>
                  </a:txBody>
                  <a:tcPr marL="68580" marR="68580" marT="0" marB="0" anchor="ctr"/>
                </a:tc>
                <a:extLst>
                  <a:ext uri="{0D108BD9-81ED-4DB2-BD59-A6C34878D82A}">
                    <a16:rowId xmlns:a16="http://schemas.microsoft.com/office/drawing/2014/main" val="10000"/>
                  </a:ext>
                </a:extLst>
              </a:tr>
              <a:tr h="384810">
                <a:tc>
                  <a:txBody>
                    <a:bodyPr/>
                    <a:lstStyle/>
                    <a:p>
                      <a:pPr indent="0" algn="ctr">
                        <a:buNone/>
                      </a:pPr>
                      <a:r>
                        <a:rPr lang="en-US" sz="1600" b="1">
                          <a:effectLst/>
                          <a:latin typeface="+mn-ea"/>
                        </a:rPr>
                        <a:t>指标名称</a:t>
                      </a:r>
                      <a:endParaRPr lang="en-US" altLang="en-US" sz="1600" b="1">
                        <a:effectLst/>
                        <a:latin typeface="+mn-ea"/>
                      </a:endParaRPr>
                    </a:p>
                  </a:txBody>
                  <a:tcPr marL="68580" marR="68580" marT="0" marB="0" anchor="ctr"/>
                </a:tc>
                <a:extLst>
                  <a:ext uri="{0D108BD9-81ED-4DB2-BD59-A6C34878D82A}">
                    <a16:rowId xmlns:a16="http://schemas.microsoft.com/office/drawing/2014/main" val="10001"/>
                  </a:ext>
                </a:extLst>
              </a:tr>
              <a:tr h="246380">
                <a:tc>
                  <a:txBody>
                    <a:bodyPr/>
                    <a:lstStyle/>
                    <a:p>
                      <a:pPr indent="0">
                        <a:buNone/>
                      </a:pPr>
                      <a:r>
                        <a:rPr lang="zh-CN" sz="1600" b="0">
                          <a:latin typeface="黑体" panose="02010609060101010101" charset="-122"/>
                          <a:ea typeface="黑体" panose="02010609060101010101" charset="-122"/>
                        </a:rPr>
                        <a:t>本年收入</a:t>
                      </a:r>
                      <a:r>
                        <a:rPr lang="zh-CN" altLang="en-US" sz="1600" b="0">
                          <a:latin typeface="黑体" panose="02010609060101010101" charset="-122"/>
                          <a:ea typeface="黑体" panose="02010609060101010101" charset="-122"/>
                        </a:rPr>
                        <a:t>合计</a:t>
                      </a:r>
                    </a:p>
                  </a:txBody>
                  <a:tcPr marL="68580" marR="68580" marT="0" marB="0" anchor="ctr"/>
                </a:tc>
                <a:extLst>
                  <a:ext uri="{0D108BD9-81ED-4DB2-BD59-A6C34878D82A}">
                    <a16:rowId xmlns:a16="http://schemas.microsoft.com/office/drawing/2014/main" val="10002"/>
                  </a:ext>
                </a:extLst>
              </a:tr>
              <a:tr h="247015">
                <a:tc>
                  <a:txBody>
                    <a:bodyPr/>
                    <a:lstStyle/>
                    <a:p>
                      <a:pPr algn="l">
                        <a:buClrTx/>
                        <a:buSzTx/>
                        <a:buFontTx/>
                        <a:buNone/>
                      </a:pPr>
                      <a:r>
                        <a:rPr lang="en-US" sz="1600" b="0">
                          <a:solidFill>
                            <a:srgbClr val="FF0000"/>
                          </a:solidFill>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其中：捐赠收入</a:t>
                      </a:r>
                    </a:p>
                  </a:txBody>
                  <a:tcPr marL="68580" marR="68580" marT="0" marB="0" anchor="ctr"/>
                </a:tc>
                <a:extLst>
                  <a:ext uri="{0D108BD9-81ED-4DB2-BD59-A6C34878D82A}">
                    <a16:rowId xmlns:a16="http://schemas.microsoft.com/office/drawing/2014/main" val="10003"/>
                  </a:ext>
                </a:extLst>
              </a:tr>
              <a:tr h="247015">
                <a:tc>
                  <a:txBody>
                    <a:bodyPr/>
                    <a:lstStyle/>
                    <a:p>
                      <a:pPr indent="0">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会费收入</a:t>
                      </a:r>
                    </a:p>
                  </a:txBody>
                  <a:tcPr marL="68580" marR="68580" marT="0" marB="0" anchor="ctr"/>
                </a:tc>
                <a:extLst>
                  <a:ext uri="{0D108BD9-81ED-4DB2-BD59-A6C34878D82A}">
                    <a16:rowId xmlns:a16="http://schemas.microsoft.com/office/drawing/2014/main" val="10004"/>
                  </a:ext>
                </a:extLst>
              </a:tr>
              <a:tr h="246380">
                <a:tc>
                  <a:txBody>
                    <a:bodyPr/>
                    <a:lstStyle/>
                    <a:p>
                      <a:pPr indent="0">
                        <a:buNone/>
                      </a:pPr>
                      <a:r>
                        <a:rPr lang="zh-CN" sz="1600" b="0">
                          <a:latin typeface="黑体" panose="02010609060101010101" charset="-122"/>
                          <a:ea typeface="黑体" panose="02010609060101010101" charset="-122"/>
                          <a:sym typeface="+mn-ea"/>
                        </a:rPr>
                        <a:t>本年费用</a:t>
                      </a:r>
                      <a:r>
                        <a:rPr lang="zh-CN" altLang="en-US" sz="1600" b="0">
                          <a:latin typeface="黑体" panose="02010609060101010101" charset="-122"/>
                          <a:ea typeface="黑体" panose="02010609060101010101" charset="-122"/>
                          <a:sym typeface="+mn-ea"/>
                        </a:rPr>
                        <a:t>合计</a:t>
                      </a:r>
                      <a:endParaRPr lang="zh-CN" altLang="en-US" sz="1600" b="0">
                        <a:solidFill>
                          <a:srgbClr val="FF0000"/>
                        </a:solidFill>
                        <a:latin typeface="黑体" panose="02010609060101010101" charset="-122"/>
                        <a:ea typeface="黑体" panose="02010609060101010101" charset="-122"/>
                        <a:cs typeface="+mn-ea"/>
                      </a:endParaRPr>
                    </a:p>
                  </a:txBody>
                  <a:tcPr marL="68580" marR="68580" marT="0" marB="0" anchor="ctr"/>
                </a:tc>
                <a:extLst>
                  <a:ext uri="{0D108BD9-81ED-4DB2-BD59-A6C34878D82A}">
                    <a16:rowId xmlns:a16="http://schemas.microsoft.com/office/drawing/2014/main" val="10005"/>
                  </a:ext>
                </a:extLst>
              </a:tr>
              <a:tr h="246380">
                <a:tc>
                  <a:txBody>
                    <a:bodyPr/>
                    <a:lstStyle/>
                    <a:p>
                      <a:pPr algn="l">
                        <a:buClrTx/>
                        <a:buSzTx/>
                        <a:buFontTx/>
                        <a:buNone/>
                      </a:pPr>
                      <a:r>
                        <a:rPr lang="en-US" altLang="zh-CN" sz="1600" b="0">
                          <a:solidFill>
                            <a:srgbClr val="FF0000"/>
                          </a:solidFill>
                          <a:latin typeface="黑体" panose="02010609060101010101" charset="-122"/>
                          <a:ea typeface="黑体" panose="02010609060101010101" charset="-122"/>
                          <a:cs typeface="黑体" panose="02010609060101010101" charset="-122"/>
                          <a:sym typeface="+mn-ea"/>
                        </a:rPr>
                        <a:t>  </a:t>
                      </a:r>
                      <a:r>
                        <a:rPr lang="zh-CN" sz="1600" b="0">
                          <a:latin typeface="黑体" panose="02010609060101010101" charset="-122"/>
                          <a:ea typeface="黑体" panose="02010609060101010101" charset="-122"/>
                          <a:cs typeface="黑体" panose="02010609060101010101" charset="-122"/>
                          <a:sym typeface="+mn-ea"/>
                        </a:rPr>
                        <a:t>其中：业务活动成本</a:t>
                      </a:r>
                    </a:p>
                  </a:txBody>
                  <a:tcPr marL="68580" marR="68580" marT="0" marB="0" anchor="ctr"/>
                </a:tc>
                <a:extLst>
                  <a:ext uri="{0D108BD9-81ED-4DB2-BD59-A6C34878D82A}">
                    <a16:rowId xmlns:a16="http://schemas.microsoft.com/office/drawing/2014/main" val="10006"/>
                  </a:ext>
                </a:extLst>
              </a:tr>
              <a:tr h="246380">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其中：人员费用</a:t>
                      </a:r>
                    </a:p>
                  </a:txBody>
                  <a:tcPr marL="68580" marR="68580" marT="0" marB="0" anchor="ctr"/>
                </a:tc>
                <a:extLst>
                  <a:ext uri="{0D108BD9-81ED-4DB2-BD59-A6C34878D82A}">
                    <a16:rowId xmlns:a16="http://schemas.microsoft.com/office/drawing/2014/main" val="10007"/>
                  </a:ext>
                </a:extLst>
              </a:tr>
              <a:tr h="247015">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日常费用</a:t>
                      </a:r>
                    </a:p>
                  </a:txBody>
                  <a:tcPr marL="68580" marR="68580" marT="0" marB="0" anchor="ctr"/>
                </a:tc>
                <a:extLst>
                  <a:ext uri="{0D108BD9-81ED-4DB2-BD59-A6C34878D82A}">
                    <a16:rowId xmlns:a16="http://schemas.microsoft.com/office/drawing/2014/main" val="10008"/>
                  </a:ext>
                </a:extLst>
              </a:tr>
              <a:tr h="247015">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固定资产折旧</a:t>
                      </a:r>
                    </a:p>
                  </a:txBody>
                  <a:tcPr marL="68580" marR="68580" marT="0" marB="0" anchor="ctr"/>
                </a:tc>
                <a:extLst>
                  <a:ext uri="{0D108BD9-81ED-4DB2-BD59-A6C34878D82A}">
                    <a16:rowId xmlns:a16="http://schemas.microsoft.com/office/drawing/2014/main" val="10009"/>
                  </a:ext>
                </a:extLst>
              </a:tr>
              <a:tr h="246380">
                <a:tc>
                  <a:txBody>
                    <a:bodyPr/>
                    <a:lstStyle/>
                    <a:p>
                      <a:pPr algn="l">
                        <a:buClrTx/>
                        <a:buSzTx/>
                        <a:buFontTx/>
                        <a:buNone/>
                      </a:pPr>
                      <a:r>
                        <a:rPr lang="zh-CN" altLang="en-US" sz="1600" b="0" dirty="0">
                          <a:latin typeface="黑体" panose="02010609060101010101" charset="-122"/>
                          <a:ea typeface="黑体" panose="02010609060101010101" charset="-122"/>
                          <a:cs typeface="黑体" panose="02010609060101010101" charset="-122"/>
                        </a:rPr>
                        <a:t>          </a:t>
                      </a:r>
                      <a:r>
                        <a:rPr lang="en-US" altLang="zh-CN" sz="1600" b="0" dirty="0">
                          <a:latin typeface="黑体" panose="02010609060101010101" charset="-122"/>
                          <a:ea typeface="黑体" panose="02010609060101010101" charset="-122"/>
                          <a:cs typeface="黑体" panose="02010609060101010101" charset="-122"/>
                        </a:rPr>
                        <a:t>      </a:t>
                      </a:r>
                      <a:r>
                        <a:rPr lang="zh-CN" altLang="en-US" sz="1600" b="0" dirty="0">
                          <a:latin typeface="黑体" panose="02010609060101010101" charset="-122"/>
                          <a:ea typeface="黑体" panose="02010609060101010101" charset="-122"/>
                          <a:cs typeface="黑体" panose="02010609060101010101" charset="-122"/>
                        </a:rPr>
                        <a:t>税费</a:t>
                      </a:r>
                    </a:p>
                  </a:txBody>
                  <a:tcPr marL="68580" marR="68580" marT="0" marB="0" anchor="ctr"/>
                </a:tc>
                <a:extLst>
                  <a:ext uri="{0D108BD9-81ED-4DB2-BD59-A6C34878D82A}">
                    <a16:rowId xmlns:a16="http://schemas.microsoft.com/office/drawing/2014/main" val="10010"/>
                  </a:ext>
                </a:extLst>
              </a:tr>
            </a:tbl>
          </a:graphicData>
        </a:graphic>
      </p:graphicFrame>
      <p:graphicFrame>
        <p:nvGraphicFramePr>
          <p:cNvPr id="4" name="表格 3"/>
          <p:cNvGraphicFramePr/>
          <p:nvPr/>
        </p:nvGraphicFramePr>
        <p:xfrm>
          <a:off x="5817870" y="2702046"/>
          <a:ext cx="5050155" cy="2392045"/>
        </p:xfrm>
        <a:graphic>
          <a:graphicData uri="http://schemas.openxmlformats.org/drawingml/2006/table">
            <a:tbl>
              <a:tblPr firstRow="1" bandRow="1">
                <a:tableStyleId>{3B4B98B0-60AC-42C2-AFA5-B58CD77FA1E5}</a:tableStyleId>
              </a:tblPr>
              <a:tblGrid>
                <a:gridCol w="5050155">
                  <a:extLst>
                    <a:ext uri="{9D8B030D-6E8A-4147-A177-3AD203B41FA5}">
                      <a16:colId xmlns:a16="http://schemas.microsoft.com/office/drawing/2014/main" val="20000"/>
                    </a:ext>
                  </a:extLst>
                </a:gridCol>
              </a:tblGrid>
              <a:tr h="522605">
                <a:tc>
                  <a:txBody>
                    <a:bodyPr/>
                    <a:lstStyle/>
                    <a:p>
                      <a:pPr indent="0" algn="ctr">
                        <a:buNone/>
                      </a:pPr>
                      <a:r>
                        <a:rPr lang="zh-CN" altLang="en-US" sz="1600">
                          <a:solidFill>
                            <a:srgbClr val="4B649F"/>
                          </a:solidFill>
                          <a:effectLst>
                            <a:outerShdw blurRad="38100" dist="38100" dir="2700000" algn="tl">
                              <a:srgbClr val="000000">
                                <a:alpha val="43137"/>
                              </a:srgbClr>
                            </a:outerShdw>
                          </a:effectLst>
                          <a:latin typeface="+mn-ea"/>
                        </a:rPr>
                        <a:t>三</a:t>
                      </a:r>
                      <a:r>
                        <a:rPr lang="en-US" sz="1600">
                          <a:solidFill>
                            <a:srgbClr val="4B649F"/>
                          </a:solidFill>
                          <a:effectLst>
                            <a:outerShdw blurRad="38100" dist="38100" dir="2700000" algn="tl">
                              <a:srgbClr val="000000">
                                <a:alpha val="43137"/>
                              </a:srgbClr>
                            </a:outerShdw>
                          </a:effectLst>
                          <a:latin typeface="+mn-ea"/>
                        </a:rPr>
                        <a:t>、</a:t>
                      </a:r>
                      <a:r>
                        <a:rPr lang="zh-CN" altLang="en-US" sz="1600">
                          <a:solidFill>
                            <a:srgbClr val="4B649F"/>
                          </a:solidFill>
                          <a:effectLst>
                            <a:outerShdw blurRad="38100" dist="38100" dir="2700000" algn="tl">
                              <a:srgbClr val="000000">
                                <a:alpha val="43137"/>
                              </a:srgbClr>
                            </a:outerShdw>
                          </a:effectLst>
                          <a:latin typeface="+mn-ea"/>
                        </a:rPr>
                        <a:t>收支</a:t>
                      </a:r>
                    </a:p>
                  </a:txBody>
                  <a:tcPr marL="68580" marR="68580" marT="0" marB="0" anchor="ctr"/>
                </a:tc>
                <a:extLst>
                  <a:ext uri="{0D108BD9-81ED-4DB2-BD59-A6C34878D82A}">
                    <a16:rowId xmlns:a16="http://schemas.microsoft.com/office/drawing/2014/main" val="10000"/>
                  </a:ext>
                </a:extLst>
              </a:tr>
              <a:tr h="360045">
                <a:tc>
                  <a:txBody>
                    <a:bodyPr/>
                    <a:lstStyle/>
                    <a:p>
                      <a:pPr indent="0" algn="ctr">
                        <a:buNone/>
                      </a:pPr>
                      <a:r>
                        <a:rPr lang="en-US" sz="1600" b="1">
                          <a:latin typeface="+mn-ea"/>
                        </a:rPr>
                        <a:t>指</a:t>
                      </a:r>
                      <a:r>
                        <a:rPr lang="en-US" sz="1600" b="1">
                          <a:uFill>
                            <a:solidFill>
                              <a:srgbClr val="000000"/>
                            </a:solidFill>
                          </a:uFill>
                          <a:latin typeface="+mn-ea"/>
                        </a:rPr>
                        <a:t>标名称</a:t>
                      </a:r>
                      <a:endParaRPr lang="en-US" altLang="en-US" sz="1600" b="1">
                        <a:uFill>
                          <a:solidFill>
                            <a:srgbClr val="000000"/>
                          </a:solidFill>
                        </a:uFill>
                        <a:latin typeface="+mn-ea"/>
                      </a:endParaRPr>
                    </a:p>
                  </a:txBody>
                  <a:tcPr marL="68580" marR="68580" marT="0" marB="0" anchor="ctr"/>
                </a:tc>
                <a:extLst>
                  <a:ext uri="{0D108BD9-81ED-4DB2-BD59-A6C34878D82A}">
                    <a16:rowId xmlns:a16="http://schemas.microsoft.com/office/drawing/2014/main" val="10001"/>
                  </a:ext>
                </a:extLst>
              </a:tr>
              <a:tr h="251460">
                <a:tc>
                  <a:txBody>
                    <a:bodyPr/>
                    <a:lstStyle/>
                    <a:p>
                      <a:pPr algn="l">
                        <a:buClrTx/>
                        <a:buSzTx/>
                        <a:buFontTx/>
                        <a:buNone/>
                      </a:pPr>
                      <a:r>
                        <a:rPr lang="en-US" altLang="zh-CN" sz="1600">
                          <a:latin typeface="黑体" panose="02010609060101010101" charset="-122"/>
                          <a:ea typeface="黑体" panose="02010609060101010101" charset="-122"/>
                          <a:cs typeface="黑体" panose="02010609060101010101" charset="-122"/>
                          <a:sym typeface="+mn-ea"/>
                        </a:rPr>
                        <a:t>        </a:t>
                      </a:r>
                      <a:r>
                        <a:rPr lang="zh-CN" altLang="en-US" sz="1600">
                          <a:latin typeface="黑体" panose="02010609060101010101" charset="-122"/>
                          <a:ea typeface="黑体" panose="02010609060101010101" charset="-122"/>
                          <a:cs typeface="黑体" panose="02010609060101010101" charset="-122"/>
                          <a:sym typeface="+mn-ea"/>
                        </a:rPr>
                        <a:t>管理费用</a:t>
                      </a:r>
                      <a:endParaRPr lang="zh-CN" altLang="en-US" sz="1600" b="1">
                        <a:latin typeface="黑体" panose="02010609060101010101" charset="-122"/>
                        <a:ea typeface="黑体" panose="02010609060101010101" charset="-122"/>
                        <a:cs typeface="黑体" panose="02010609060101010101" charset="-122"/>
                      </a:endParaRPr>
                    </a:p>
                  </a:txBody>
                  <a:tcPr marL="68580" marR="68580" marT="0" marB="0" anchor="ctr"/>
                </a:tc>
                <a:extLst>
                  <a:ext uri="{0D108BD9-81ED-4DB2-BD59-A6C34878D82A}">
                    <a16:rowId xmlns:a16="http://schemas.microsoft.com/office/drawing/2014/main" val="10002"/>
                  </a:ext>
                </a:extLst>
              </a:tr>
              <a:tr h="251460">
                <a:tc>
                  <a:txBody>
                    <a:bodyPr/>
                    <a:lstStyle/>
                    <a:p>
                      <a:pPr indent="0">
                        <a:buNone/>
                      </a:pPr>
                      <a:r>
                        <a:rPr lang="en-US" alt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其中：人员费用</a:t>
                      </a:r>
                    </a:p>
                  </a:txBody>
                  <a:tcPr marL="68580" marR="68580" marT="0" marB="0" anchor="ctr"/>
                </a:tc>
                <a:extLst>
                  <a:ext uri="{0D108BD9-81ED-4DB2-BD59-A6C34878D82A}">
                    <a16:rowId xmlns:a16="http://schemas.microsoft.com/office/drawing/2014/main" val="10003"/>
                  </a:ext>
                </a:extLst>
              </a:tr>
              <a:tr h="251460">
                <a:tc>
                  <a:txBody>
                    <a:bodyPr/>
                    <a:lstStyle/>
                    <a:p>
                      <a:pPr algn="l">
                        <a:buClrTx/>
                        <a:buSzTx/>
                        <a:buFontTx/>
                        <a:buNone/>
                      </a:pPr>
                      <a:r>
                        <a:rPr lang="en-US"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日常费用</a:t>
                      </a:r>
                    </a:p>
                  </a:txBody>
                  <a:tcPr marL="68580" marR="68580" marT="0" marB="0" anchor="ctr"/>
                </a:tc>
                <a:extLst>
                  <a:ext uri="{0D108BD9-81ED-4DB2-BD59-A6C34878D82A}">
                    <a16:rowId xmlns:a16="http://schemas.microsoft.com/office/drawing/2014/main" val="10004"/>
                  </a:ext>
                </a:extLst>
              </a:tr>
              <a:tr h="252095">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固定资产折旧</a:t>
                      </a:r>
                    </a:p>
                  </a:txBody>
                  <a:tcPr marL="68580" marR="68580" marT="0" marB="0" anchor="ctr"/>
                </a:tc>
                <a:extLst>
                  <a:ext uri="{0D108BD9-81ED-4DB2-BD59-A6C34878D82A}">
                    <a16:rowId xmlns:a16="http://schemas.microsoft.com/office/drawing/2014/main" val="10005"/>
                  </a:ext>
                </a:extLst>
              </a:tr>
              <a:tr h="251460">
                <a:tc>
                  <a:txBody>
                    <a:bodyPr/>
                    <a:lstStyle/>
                    <a:p>
                      <a:pPr algn="l">
                        <a:buClrTx/>
                        <a:buSzTx/>
                        <a:buFontTx/>
                        <a:buNone/>
                      </a:pPr>
                      <a:r>
                        <a:rPr lang="zh-CN" altLang="en-US" sz="1600" b="0">
                          <a:latin typeface="黑体" panose="02010609060101010101" charset="-122"/>
                          <a:ea typeface="黑体" panose="02010609060101010101" charset="-122"/>
                          <a:cs typeface="黑体" panose="02010609060101010101" charset="-122"/>
                        </a:rPr>
                        <a:t>          </a:t>
                      </a:r>
                      <a:r>
                        <a:rPr lang="en-US" altLang="zh-CN" sz="1600" b="0">
                          <a:latin typeface="黑体" panose="02010609060101010101" charset="-122"/>
                          <a:ea typeface="黑体" panose="02010609060101010101" charset="-122"/>
                          <a:cs typeface="黑体" panose="02010609060101010101" charset="-122"/>
                        </a:rPr>
                        <a:t>      </a:t>
                      </a:r>
                      <a:r>
                        <a:rPr lang="zh-CN" altLang="en-US" sz="1600" b="0">
                          <a:latin typeface="黑体" panose="02010609060101010101" charset="-122"/>
                          <a:ea typeface="黑体" panose="02010609060101010101" charset="-122"/>
                          <a:cs typeface="黑体" panose="02010609060101010101" charset="-122"/>
                        </a:rPr>
                        <a:t>税费</a:t>
                      </a:r>
                    </a:p>
                  </a:txBody>
                  <a:tcPr marL="68580" marR="68580" marT="0" marB="0" anchor="ctr"/>
                </a:tc>
                <a:extLst>
                  <a:ext uri="{0D108BD9-81ED-4DB2-BD59-A6C34878D82A}">
                    <a16:rowId xmlns:a16="http://schemas.microsoft.com/office/drawing/2014/main" val="10006"/>
                  </a:ext>
                </a:extLst>
              </a:tr>
              <a:tr h="251460">
                <a:tc>
                  <a:txBody>
                    <a:bodyPr/>
                    <a:lstStyle/>
                    <a:p>
                      <a:pPr algn="l">
                        <a:buClrTx/>
                        <a:buSzTx/>
                        <a:buFontTx/>
                        <a:buNone/>
                      </a:pPr>
                      <a:r>
                        <a:rPr lang="en-US" altLang="zh-CN" sz="1600" b="0">
                          <a:latin typeface="黑体" panose="02010609060101010101" charset="-122"/>
                          <a:ea typeface="黑体" panose="02010609060101010101" charset="-122"/>
                          <a:cs typeface="黑体" panose="02010609060101010101" charset="-122"/>
                        </a:rPr>
                        <a:t>    </a:t>
                      </a:r>
                      <a:r>
                        <a:rPr lang="zh-CN" altLang="en-US" sz="1600" b="0">
                          <a:solidFill>
                            <a:srgbClr val="FF0000"/>
                          </a:solidFill>
                          <a:latin typeface="黑体" panose="02010609060101010101" charset="-122"/>
                          <a:ea typeface="黑体" panose="02010609060101010101" charset="-122"/>
                          <a:cs typeface="黑体" panose="02010609060101010101" charset="-122"/>
                        </a:rPr>
                        <a:t>其中：数字化、信息化支出</a:t>
                      </a:r>
                    </a:p>
                  </a:txBody>
                  <a:tcPr marL="68580" marR="68580" marT="0" marB="0" anchor="ctr"/>
                </a:tc>
                <a:extLst>
                  <a:ext uri="{0D108BD9-81ED-4DB2-BD59-A6C34878D82A}">
                    <a16:rowId xmlns:a16="http://schemas.microsoft.com/office/drawing/2014/main" val="10007"/>
                  </a:ext>
                </a:extLst>
              </a:tr>
            </a:tbl>
          </a:graphicData>
        </a:graphic>
      </p:graphicFrame>
      <p:sp>
        <p:nvSpPr>
          <p:cNvPr id="9" name="文本框 8"/>
          <p:cNvSpPr txBox="1"/>
          <p:nvPr/>
        </p:nvSpPr>
        <p:spPr>
          <a:xfrm>
            <a:off x="589607" y="980366"/>
            <a:ext cx="491998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与</a:t>
            </a:r>
            <a:r>
              <a:rPr lang="zh-CN" sz="2800" noProof="1">
                <a:solidFill>
                  <a:srgbClr val="336699"/>
                </a:solidFill>
                <a:latin typeface="微软雅黑" panose="020B0503020204020204" pitchFamily="34" charset="-122"/>
                <a:ea typeface="微软雅黑" panose="020B0503020204020204" pitchFamily="34" charset="-122"/>
                <a:cs typeface="+mn-cs"/>
                <a:sym typeface="+mn-ea"/>
              </a:rPr>
              <a:t>第四次全国经济普查</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相比</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88867" y="985838"/>
            <a:ext cx="171323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损益类指标</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
        <p:nvSpPr>
          <p:cNvPr id="13" name="文本框 12"/>
          <p:cNvSpPr txBox="1"/>
          <p:nvPr/>
        </p:nvSpPr>
        <p:spPr>
          <a:xfrm>
            <a:off x="186055" y="1702435"/>
            <a:ext cx="7022957" cy="2763834"/>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损益类相关指标可</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根据《业务活动表》（会民非</a:t>
            </a:r>
            <a:r>
              <a:rPr lang="en-US" altLang="zh-CN"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02</a:t>
            </a:r>
            <a:r>
              <a:rPr lang="zh-CN" altLang="en-US" sz="2800"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表）填报</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业务活动成本、管理费用的其中项（人员费用、日常费用、固定资产折旧、税费）可通过</a:t>
            </a:r>
            <a:r>
              <a:rPr lang="zh-CN" altLang="en-US" sz="2800" dirty="0">
                <a:solidFill>
                  <a:srgbClr val="336699"/>
                </a:solidFill>
                <a:latin typeface="微软雅黑" panose="020B0503020204020204" pitchFamily="34" charset="-122"/>
                <a:sym typeface="+mn-ea"/>
              </a:rPr>
              <a:t>有关二级科目的期末余额数归并填报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p:txBody>
      </p:sp>
      <p:grpSp>
        <p:nvGrpSpPr>
          <p:cNvPr id="9" name="组合 8"/>
          <p:cNvGrpSpPr/>
          <p:nvPr/>
        </p:nvGrpSpPr>
        <p:grpSpPr>
          <a:xfrm>
            <a:off x="7451766" y="88900"/>
            <a:ext cx="3916680" cy="6638290"/>
            <a:chOff x="5723255" y="88900"/>
            <a:chExt cx="3916680" cy="6638290"/>
          </a:xfrm>
        </p:grpSpPr>
        <p:pic>
          <p:nvPicPr>
            <p:cNvPr id="3" name="图片 2"/>
            <p:cNvPicPr>
              <a:picLocks noChangeAspect="1"/>
            </p:cNvPicPr>
            <p:nvPr/>
          </p:nvPicPr>
          <p:blipFill>
            <a:blip r:embed="rId4"/>
            <a:stretch>
              <a:fillRect/>
            </a:stretch>
          </p:blipFill>
          <p:spPr>
            <a:xfrm>
              <a:off x="5796280" y="88900"/>
              <a:ext cx="3843655" cy="5218430"/>
            </a:xfrm>
            <a:prstGeom prst="rect">
              <a:avLst/>
            </a:prstGeom>
          </p:spPr>
        </p:pic>
        <p:pic>
          <p:nvPicPr>
            <p:cNvPr id="5" name="图片 4"/>
            <p:cNvPicPr>
              <a:picLocks noChangeAspect="1"/>
            </p:cNvPicPr>
            <p:nvPr/>
          </p:nvPicPr>
          <p:blipFill>
            <a:blip r:embed="rId5"/>
            <a:stretch>
              <a:fillRect/>
            </a:stretch>
          </p:blipFill>
          <p:spPr>
            <a:xfrm>
              <a:off x="5817235" y="5254625"/>
              <a:ext cx="3794760" cy="1472565"/>
            </a:xfrm>
            <a:prstGeom prst="rect">
              <a:avLst/>
            </a:prstGeom>
          </p:spPr>
        </p:pic>
        <p:cxnSp>
          <p:nvCxnSpPr>
            <p:cNvPr id="6" name="直接连接符 5"/>
            <p:cNvCxnSpPr/>
            <p:nvPr/>
          </p:nvCxnSpPr>
          <p:spPr>
            <a:xfrm>
              <a:off x="6071235" y="1637030"/>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71235" y="1892935"/>
              <a:ext cx="478790" cy="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071235" y="377253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71235" y="4765675"/>
              <a:ext cx="629285" cy="952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885815" y="6228715"/>
              <a:ext cx="862330" cy="1905"/>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5723255" y="3298190"/>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796280" y="5466715"/>
              <a:ext cx="745490" cy="1270"/>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8" name="直接箭头连接符 7"/>
          <p:cNvCxnSpPr/>
          <p:nvPr/>
        </p:nvCxnSpPr>
        <p:spPr>
          <a:xfrm flipV="1">
            <a:off x="6692126" y="1153160"/>
            <a:ext cx="739775" cy="54927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834564" name="文本框 48"/>
          <p:cNvSpPr txBox="1">
            <a:spLocks noChangeArrowheads="1"/>
          </p:cNvSpPr>
          <p:nvPr/>
        </p:nvSpPr>
        <p:spPr bwMode="auto">
          <a:xfrm>
            <a:off x="697008" y="1167488"/>
            <a:ext cx="6719710" cy="502375"/>
          </a:xfrm>
          <a:prstGeom prst="rect">
            <a:avLst/>
          </a:prstGeom>
          <a:noFill/>
          <a:ln w="9525">
            <a:noFill/>
            <a:miter lim="800000"/>
          </a:ln>
        </p:spPr>
        <p:txBody>
          <a:bodyPr wrap="square" lIns="61654" tIns="30826" rIns="61654" bIns="30826">
            <a:spAutoFit/>
          </a:bodyPr>
          <a:lstStyle/>
          <a:p>
            <a:pPr>
              <a:lnSpc>
                <a:spcPct val="130000"/>
              </a:lnSpc>
            </a:pPr>
            <a:r>
              <a:rPr lang="zh-CN" altLang="en-US" sz="2400" b="1" dirty="0">
                <a:cs typeface="Times New Roman" panose="02020603050405020304" charset="0"/>
                <a:hlinkClick r:id="rId4" action="ppaction://hlinkfile"/>
              </a:rPr>
              <a:t>生产法</a:t>
            </a:r>
            <a:r>
              <a:rPr lang="en-US" altLang="zh-CN" sz="2400" b="1" dirty="0">
                <a:cs typeface="Times New Roman" panose="02020603050405020304" charset="0"/>
                <a:hlinkClick r:id="rId4" action="ppaction://hlinkfile"/>
              </a:rPr>
              <a:t>GDP</a:t>
            </a:r>
            <a:r>
              <a:rPr lang="zh-CN" altLang="en-US" sz="2400" dirty="0"/>
              <a:t>地区生产总值</a:t>
            </a:r>
            <a:r>
              <a:rPr lang="en-US" altLang="zh-CN" sz="2400" dirty="0"/>
              <a:t>=</a:t>
            </a:r>
            <a:r>
              <a:rPr lang="zh-CN" altLang="en-US" sz="2400" dirty="0"/>
              <a:t>总产出</a:t>
            </a:r>
            <a:r>
              <a:rPr lang="en-US" altLang="zh-CN" sz="2400" dirty="0"/>
              <a:t>-</a:t>
            </a:r>
            <a:r>
              <a:rPr lang="zh-CN" altLang="en-US" sz="2400" dirty="0"/>
              <a:t>中间投入</a:t>
            </a:r>
            <a:endParaRPr lang="en-US" altLang="zh-CN" sz="2400" dirty="0"/>
          </a:p>
        </p:txBody>
      </p:sp>
      <p:sp>
        <p:nvSpPr>
          <p:cNvPr id="14" name="TextBox 21"/>
          <p:cNvSpPr txBox="1">
            <a:spLocks noChangeArrowheads="1"/>
          </p:cNvSpPr>
          <p:nvPr/>
        </p:nvSpPr>
        <p:spPr bwMode="auto">
          <a:xfrm>
            <a:off x="780528" y="1831603"/>
            <a:ext cx="10442666" cy="432683"/>
          </a:xfrm>
          <a:prstGeom prst="rect">
            <a:avLst/>
          </a:prstGeom>
          <a:noFill/>
          <a:ln w="9525">
            <a:noFill/>
            <a:miter lim="800000"/>
          </a:ln>
        </p:spPr>
        <p:txBody>
          <a:bodyPr wrap="square" lIns="0" tIns="0" rIns="0" bIns="0">
            <a:spAutoFit/>
          </a:bodyPr>
          <a:lstStyle/>
          <a:p>
            <a:pPr>
              <a:lnSpc>
                <a:spcPct val="130000"/>
              </a:lnSpc>
            </a:pPr>
            <a:r>
              <a:rPr lang="zh-CN" altLang="en-US" sz="2400" b="1" dirty="0">
                <a:cs typeface="Times New Roman" panose="02020603050405020304" charset="0"/>
                <a:hlinkClick r:id="rId5" action="ppaction://hlinkfile"/>
              </a:rPr>
              <a:t>收入法</a:t>
            </a:r>
            <a:r>
              <a:rPr lang="en-US" altLang="zh-CN" sz="2400" b="1" dirty="0">
                <a:cs typeface="Times New Roman" panose="02020603050405020304" charset="0"/>
                <a:hlinkClick r:id="rId5" action="ppaction://hlinkfile"/>
              </a:rPr>
              <a:t>GDP</a:t>
            </a:r>
            <a:r>
              <a:rPr lang="zh-CN" altLang="en-US" sz="2400" dirty="0"/>
              <a:t>地区生产总值</a:t>
            </a:r>
            <a:r>
              <a:rPr lang="en-US" altLang="zh-CN" sz="2400" dirty="0"/>
              <a:t>=</a:t>
            </a:r>
            <a:r>
              <a:rPr lang="zh-CN" altLang="en-US" sz="2400" dirty="0"/>
              <a:t>劳动者报酬</a:t>
            </a:r>
            <a:r>
              <a:rPr lang="en-US" altLang="zh-CN" sz="2400" dirty="0"/>
              <a:t>+</a:t>
            </a:r>
            <a:r>
              <a:rPr lang="zh-CN" altLang="en-US" sz="2400" dirty="0"/>
              <a:t>生产税净额</a:t>
            </a:r>
            <a:r>
              <a:rPr lang="en-US" altLang="zh-CN" sz="2400" dirty="0"/>
              <a:t>+</a:t>
            </a:r>
            <a:r>
              <a:rPr lang="zh-CN" altLang="en-US" sz="2400" dirty="0"/>
              <a:t>固定资产折旧</a:t>
            </a:r>
            <a:r>
              <a:rPr lang="en-US" altLang="zh-CN" sz="2400" dirty="0"/>
              <a:t>+</a:t>
            </a:r>
            <a:r>
              <a:rPr lang="zh-CN" altLang="en-US" sz="2400" dirty="0"/>
              <a:t>营业盈余</a:t>
            </a:r>
            <a:endParaRPr lang="zh-CN" altLang="en-US" sz="2400" dirty="0">
              <a:cs typeface="Times New Roman" panose="02020603050405020304" charset="0"/>
              <a:sym typeface="+mn-lt"/>
            </a:endParaRPr>
          </a:p>
        </p:txBody>
      </p:sp>
      <p:sp>
        <p:nvSpPr>
          <p:cNvPr id="15" name="TextBox 22"/>
          <p:cNvSpPr txBox="1">
            <a:spLocks noChangeArrowheads="1"/>
          </p:cNvSpPr>
          <p:nvPr/>
        </p:nvSpPr>
        <p:spPr bwMode="auto">
          <a:xfrm>
            <a:off x="771475" y="2426026"/>
            <a:ext cx="9603455" cy="432683"/>
          </a:xfrm>
          <a:prstGeom prst="rect">
            <a:avLst/>
          </a:prstGeom>
          <a:noFill/>
          <a:ln w="9525">
            <a:noFill/>
            <a:miter lim="800000"/>
          </a:ln>
        </p:spPr>
        <p:txBody>
          <a:bodyPr wrap="square" lIns="0" tIns="0" rIns="0" bIns="0">
            <a:spAutoFit/>
          </a:bodyPr>
          <a:lstStyle/>
          <a:p>
            <a:pPr>
              <a:lnSpc>
                <a:spcPct val="130000"/>
              </a:lnSpc>
            </a:pPr>
            <a:r>
              <a:rPr lang="zh-CN" altLang="en-US" sz="2400" b="1" dirty="0">
                <a:solidFill>
                  <a:srgbClr val="56C7AA"/>
                </a:solidFill>
                <a:cs typeface="Times New Roman" panose="02020603050405020304" charset="0"/>
                <a:hlinkClick r:id="rId6" action="ppaction://hlinkfile"/>
              </a:rPr>
              <a:t>支出法</a:t>
            </a:r>
            <a:r>
              <a:rPr lang="en-US" altLang="zh-CN" sz="2400" b="1" dirty="0">
                <a:solidFill>
                  <a:schemeClr val="bg1">
                    <a:lumMod val="65000"/>
                  </a:schemeClr>
                </a:solidFill>
                <a:cs typeface="Times New Roman" panose="02020603050405020304" charset="0"/>
                <a:hlinkClick r:id="rId6" action="ppaction://hlinkfile"/>
              </a:rPr>
              <a:t>GDP</a:t>
            </a:r>
            <a:r>
              <a:rPr lang="zh-CN" altLang="en-US" sz="2400" dirty="0">
                <a:solidFill>
                  <a:schemeClr val="bg1">
                    <a:lumMod val="65000"/>
                  </a:schemeClr>
                </a:solidFill>
              </a:rPr>
              <a:t>地区生产总值</a:t>
            </a:r>
            <a:r>
              <a:rPr lang="en-US" altLang="zh-CN" sz="2400" dirty="0">
                <a:solidFill>
                  <a:schemeClr val="bg1">
                    <a:lumMod val="65000"/>
                  </a:schemeClr>
                </a:solidFill>
              </a:rPr>
              <a:t>=</a:t>
            </a:r>
            <a:r>
              <a:rPr lang="zh-CN" altLang="en-US" sz="2400" dirty="0">
                <a:solidFill>
                  <a:schemeClr val="bg1">
                    <a:lumMod val="65000"/>
                  </a:schemeClr>
                </a:solidFill>
              </a:rPr>
              <a:t>最终消费支出</a:t>
            </a:r>
            <a:r>
              <a:rPr lang="en-US" altLang="zh-CN" sz="2400" dirty="0">
                <a:solidFill>
                  <a:schemeClr val="bg1">
                    <a:lumMod val="65000"/>
                  </a:schemeClr>
                </a:solidFill>
              </a:rPr>
              <a:t>+</a:t>
            </a:r>
            <a:r>
              <a:rPr lang="zh-CN" altLang="en-US" sz="2400" dirty="0">
                <a:solidFill>
                  <a:schemeClr val="bg1">
                    <a:lumMod val="65000"/>
                  </a:schemeClr>
                </a:solidFill>
              </a:rPr>
              <a:t>资本形成总额</a:t>
            </a:r>
            <a:r>
              <a:rPr lang="en-US" altLang="zh-CN" sz="2400" dirty="0">
                <a:solidFill>
                  <a:schemeClr val="bg1">
                    <a:lumMod val="65000"/>
                  </a:schemeClr>
                </a:solidFill>
              </a:rPr>
              <a:t>+</a:t>
            </a:r>
            <a:r>
              <a:rPr lang="zh-CN" altLang="en-US" sz="2400" dirty="0">
                <a:solidFill>
                  <a:schemeClr val="bg1">
                    <a:lumMod val="65000"/>
                  </a:schemeClr>
                </a:solidFill>
              </a:rPr>
              <a:t>净流出</a:t>
            </a:r>
          </a:p>
        </p:txBody>
      </p:sp>
      <p:sp>
        <p:nvSpPr>
          <p:cNvPr id="5" name="文本框 4"/>
          <p:cNvSpPr txBox="1"/>
          <p:nvPr/>
        </p:nvSpPr>
        <p:spPr>
          <a:xfrm>
            <a:off x="2460030" y="3195511"/>
            <a:ext cx="8504977" cy="279704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dirty="0">
                <a:solidFill>
                  <a:srgbClr val="336699"/>
                </a:solidFill>
                <a:latin typeface="微软雅黑" panose="020B0503020204020204" pitchFamily="34" charset="-122"/>
              </a:rPr>
              <a:t>总产出 涉及多个财务指标</a:t>
            </a:r>
            <a:endParaRPr lang="en-US" altLang="zh-CN" sz="2400" dirty="0">
              <a:solidFill>
                <a:srgbClr val="336699"/>
              </a:solidFill>
              <a:latin typeface="微软雅黑" panose="020B0503020204020204" pitchFamily="34" charset="-122"/>
            </a:endParaRPr>
          </a:p>
          <a:p>
            <a:pPr marL="342900" indent="-342900">
              <a:lnSpc>
                <a:spcPct val="150000"/>
              </a:lnSpc>
              <a:buFont typeface="Wingdings" panose="05000000000000000000" pitchFamily="2" charset="2"/>
              <a:buChar char="Ø"/>
            </a:pPr>
            <a:r>
              <a:rPr lang="x-none" altLang="zh-CN" sz="2400" dirty="0">
                <a:solidFill>
                  <a:srgbClr val="336699"/>
                </a:solidFill>
                <a:latin typeface="微软雅黑" panose="020B0503020204020204" pitchFamily="34" charset="-122"/>
              </a:rPr>
              <a:t>劳动者报酬  </a:t>
            </a:r>
            <a:r>
              <a:rPr lang="zh-CN" altLang="en-US" sz="2400" dirty="0">
                <a:solidFill>
                  <a:srgbClr val="336699"/>
                </a:solidFill>
                <a:latin typeface="微软雅黑" panose="020B0503020204020204" pitchFamily="34" charset="-122"/>
              </a:rPr>
              <a:t>涉及</a:t>
            </a:r>
            <a:r>
              <a:rPr lang="x-none" altLang="zh-CN" sz="2400" dirty="0">
                <a:solidFill>
                  <a:srgbClr val="336699"/>
                </a:solidFill>
                <a:latin typeface="微软雅黑" panose="020B0503020204020204" pitchFamily="34" charset="-122"/>
              </a:rPr>
              <a:t>2</a:t>
            </a:r>
            <a:r>
              <a:rPr lang="en-US" altLang="zh-CN" sz="2400" dirty="0">
                <a:solidFill>
                  <a:srgbClr val="336699"/>
                </a:solidFill>
                <a:latin typeface="微软雅黑" panose="020B0503020204020204" pitchFamily="34" charset="-122"/>
              </a:rPr>
              <a:t>0</a:t>
            </a:r>
            <a:r>
              <a:rPr lang="zh-CN" altLang="en-US" sz="2400" dirty="0">
                <a:solidFill>
                  <a:srgbClr val="336699"/>
                </a:solidFill>
                <a:latin typeface="微软雅黑" panose="020B0503020204020204" pitchFamily="34" charset="-122"/>
              </a:rPr>
              <a:t>多</a:t>
            </a:r>
            <a:r>
              <a:rPr lang="x-none" altLang="zh-CN" sz="2400" dirty="0">
                <a:solidFill>
                  <a:srgbClr val="336699"/>
                </a:solidFill>
                <a:latin typeface="微软雅黑" panose="020B0503020204020204" pitchFamily="34" charset="-122"/>
              </a:rPr>
              <a:t>个财务指标</a:t>
            </a:r>
          </a:p>
          <a:p>
            <a:pPr marL="342900" indent="-342900">
              <a:lnSpc>
                <a:spcPct val="150000"/>
              </a:lnSpc>
              <a:buFont typeface="Wingdings" panose="05000000000000000000" pitchFamily="2" charset="2"/>
              <a:buChar char="Ø"/>
            </a:pPr>
            <a:r>
              <a:rPr lang="x-none" altLang="zh-CN" sz="2400" dirty="0">
                <a:solidFill>
                  <a:srgbClr val="336699"/>
                </a:solidFill>
                <a:latin typeface="微软雅黑" panose="020B0503020204020204" pitchFamily="34" charset="-122"/>
              </a:rPr>
              <a:t>生产税净额 </a:t>
            </a:r>
            <a:r>
              <a:rPr lang="zh-CN" altLang="en-US" sz="2400" dirty="0">
                <a:solidFill>
                  <a:srgbClr val="336699"/>
                </a:solidFill>
                <a:latin typeface="微软雅黑" panose="020B0503020204020204" pitchFamily="34" charset="-122"/>
              </a:rPr>
              <a:t>涉及</a:t>
            </a:r>
            <a:r>
              <a:rPr lang="x-none" altLang="zh-CN" sz="2400" dirty="0">
                <a:solidFill>
                  <a:srgbClr val="336699"/>
                </a:solidFill>
                <a:latin typeface="微软雅黑" panose="020B0503020204020204" pitchFamily="34" charset="-122"/>
              </a:rPr>
              <a:t>10</a:t>
            </a:r>
            <a:r>
              <a:rPr lang="zh-CN" altLang="en-US" sz="2400" dirty="0">
                <a:solidFill>
                  <a:srgbClr val="336699"/>
                </a:solidFill>
                <a:latin typeface="微软雅黑" panose="020B0503020204020204" pitchFamily="34" charset="-122"/>
              </a:rPr>
              <a:t>多</a:t>
            </a:r>
            <a:r>
              <a:rPr lang="x-none" altLang="zh-CN" sz="2400" dirty="0">
                <a:solidFill>
                  <a:srgbClr val="336699"/>
                </a:solidFill>
                <a:latin typeface="微软雅黑" panose="020B0503020204020204" pitchFamily="34" charset="-122"/>
              </a:rPr>
              <a:t>个财务指标</a:t>
            </a:r>
          </a:p>
          <a:p>
            <a:pPr marL="342900" indent="-342900">
              <a:lnSpc>
                <a:spcPct val="150000"/>
              </a:lnSpc>
              <a:buFont typeface="Wingdings" panose="05000000000000000000" pitchFamily="2" charset="2"/>
              <a:buChar char="Ø"/>
            </a:pPr>
            <a:r>
              <a:rPr lang="x-none" altLang="zh-CN" sz="2400" dirty="0">
                <a:solidFill>
                  <a:srgbClr val="336699"/>
                </a:solidFill>
                <a:latin typeface="微软雅黑" panose="020B0503020204020204" pitchFamily="34" charset="-122"/>
              </a:rPr>
              <a:t>固定资产折旧 </a:t>
            </a:r>
            <a:r>
              <a:rPr lang="zh-CN" altLang="en-US" sz="2400" dirty="0">
                <a:solidFill>
                  <a:srgbClr val="336699"/>
                </a:solidFill>
                <a:latin typeface="微软雅黑" panose="020B0503020204020204" pitchFamily="34" charset="-122"/>
              </a:rPr>
              <a:t>涉及</a:t>
            </a:r>
            <a:r>
              <a:rPr lang="en-US" altLang="zh-CN" sz="2400" dirty="0">
                <a:solidFill>
                  <a:srgbClr val="336699"/>
                </a:solidFill>
                <a:latin typeface="微软雅黑" panose="020B0503020204020204" pitchFamily="34" charset="-122"/>
              </a:rPr>
              <a:t>2</a:t>
            </a:r>
            <a:r>
              <a:rPr lang="zh-CN" altLang="en-US" sz="2400" dirty="0">
                <a:solidFill>
                  <a:srgbClr val="336699"/>
                </a:solidFill>
                <a:latin typeface="微软雅黑" panose="020B0503020204020204" pitchFamily="34" charset="-122"/>
              </a:rPr>
              <a:t>个财务指标（</a:t>
            </a:r>
            <a:r>
              <a:rPr lang="x-none" altLang="zh-CN" sz="2400" dirty="0">
                <a:solidFill>
                  <a:srgbClr val="336699"/>
                </a:solidFill>
                <a:latin typeface="微软雅黑" panose="020B0503020204020204" pitchFamily="34" charset="-122"/>
              </a:rPr>
              <a:t> </a:t>
            </a:r>
            <a:r>
              <a:rPr lang="zh-CN" altLang="en-US" sz="2400" dirty="0">
                <a:solidFill>
                  <a:srgbClr val="336699"/>
                </a:solidFill>
                <a:latin typeface="微软雅黑" panose="020B0503020204020204" pitchFamily="34" charset="-122"/>
              </a:rPr>
              <a:t>新增指标）</a:t>
            </a:r>
            <a:endParaRPr lang="x-none" altLang="zh-CN" sz="2400" dirty="0">
              <a:solidFill>
                <a:srgbClr val="336699"/>
              </a:solidFill>
              <a:latin typeface="微软雅黑" panose="020B0503020204020204" pitchFamily="34" charset="-122"/>
            </a:endParaRPr>
          </a:p>
          <a:p>
            <a:pPr marL="342900" indent="-342900">
              <a:lnSpc>
                <a:spcPct val="150000"/>
              </a:lnSpc>
              <a:buFont typeface="Wingdings" panose="05000000000000000000" pitchFamily="2" charset="2"/>
              <a:buChar char="Ø"/>
            </a:pPr>
            <a:r>
              <a:rPr lang="x-none" altLang="zh-CN" sz="2400" dirty="0">
                <a:solidFill>
                  <a:srgbClr val="336699"/>
                </a:solidFill>
                <a:latin typeface="微软雅黑" panose="020B0503020204020204" pitchFamily="34" charset="-122"/>
              </a:rPr>
              <a:t>营业盈余 </a:t>
            </a:r>
            <a:r>
              <a:rPr lang="zh-CN" altLang="en-US" sz="2400" dirty="0">
                <a:solidFill>
                  <a:srgbClr val="336699"/>
                </a:solidFill>
                <a:latin typeface="微软雅黑" panose="020B0503020204020204" pitchFamily="34" charset="-122"/>
              </a:rPr>
              <a:t>涉及近</a:t>
            </a:r>
            <a:r>
              <a:rPr lang="en-US" altLang="zh-CN" sz="2400" dirty="0">
                <a:solidFill>
                  <a:srgbClr val="336699"/>
                </a:solidFill>
                <a:latin typeface="微软雅黑" panose="020B0503020204020204" pitchFamily="34" charset="-122"/>
              </a:rPr>
              <a:t>10</a:t>
            </a:r>
            <a:r>
              <a:rPr lang="zh-CN" altLang="en-US" sz="2400" dirty="0">
                <a:solidFill>
                  <a:srgbClr val="336699"/>
                </a:solidFill>
                <a:latin typeface="微软雅黑" panose="020B0503020204020204" pitchFamily="34" charset="-122"/>
              </a:rPr>
              <a:t>个</a:t>
            </a:r>
            <a:r>
              <a:rPr lang="x-none" altLang="zh-CN" sz="2400" dirty="0">
                <a:solidFill>
                  <a:srgbClr val="336699"/>
                </a:solidFill>
                <a:latin typeface="微软雅黑" panose="020B0503020204020204" pitchFamily="34" charset="-122"/>
              </a:rPr>
              <a:t>财务指标</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8699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547972" y="985838"/>
            <a:ext cx="79502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总结</a:t>
            </a: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1788478"/>
            <a:ext cx="9647238" cy="3796030"/>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五经普综合试点资产负债类和损益类指标，相比四经普，指标数量基本一致，主要增加应收应付预收预付类指标、收益损失类指标</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资产负债类和损益类绝大多数指标可从《资产负债表》、《利润表》、《收入费用表》、《业务活动表》中获取</a:t>
            </a:r>
          </a:p>
          <a:p>
            <a:pPr marL="493395" marR="0" indent="-457200" defTabSz="914400">
              <a:spcBef>
                <a:spcPct val="20000"/>
              </a:spcBef>
              <a:buClrTx/>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部分其中项指标可通过单位财务明细账的有关二级科目的期末余额数，或者根据指标解释分析填报</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2"/>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686050"/>
            <a:ext cx="4214813" cy="1322388"/>
          </a:xfrm>
          <a:prstGeom prst="rect">
            <a:avLst/>
          </a:prstGeom>
          <a:noFill/>
          <a:ln w="9525">
            <a:noFill/>
          </a:ln>
        </p:spPr>
        <p:txBody>
          <a:bodyPr wrap="none" anchor="t" anchorCtr="0">
            <a:spAutoFit/>
          </a:bodyPr>
          <a:lstStyle/>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3"/>
          <a:stretch>
            <a:fillRect/>
          </a:stretch>
        </p:blipFill>
        <p:spPr>
          <a:xfrm>
            <a:off x="-95250" y="-224790"/>
            <a:ext cx="3695065" cy="11550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57313" y="1225689"/>
            <a:ext cx="7713345" cy="5632311"/>
          </a:xfrm>
          <a:prstGeom prst="rect">
            <a:avLst/>
          </a:prstGeom>
          <a:noFill/>
        </p:spPr>
        <p:txBody>
          <a:bodyPr wrap="square" rtlCol="0">
            <a:spAutoFit/>
          </a:bodyPr>
          <a:lstStyle/>
          <a:p>
            <a:pPr>
              <a:lnSpc>
                <a:spcPct val="150000"/>
              </a:lnSpc>
            </a:pPr>
            <a:r>
              <a:rPr lang="zh-CN" altLang="en-US" sz="2400" dirty="0">
                <a:solidFill>
                  <a:srgbClr val="336699"/>
                </a:solidFill>
                <a:latin typeface="微软雅黑" panose="020B0503020204020204" pitchFamily="34" charset="-122"/>
              </a:rPr>
              <a:t>汇总</a:t>
            </a:r>
            <a:r>
              <a:rPr lang="x-none" altLang="zh-CN" sz="2400" dirty="0">
                <a:solidFill>
                  <a:srgbClr val="336699"/>
                </a:solidFill>
                <a:latin typeface="微软雅黑" panose="020B0503020204020204" pitchFamily="34" charset="-122"/>
              </a:rPr>
              <a:t>=一套表单位</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rPr>
              <a:t>       </a:t>
            </a:r>
            <a:r>
              <a:rPr lang="x-none" altLang="zh-CN" sz="2400" dirty="0">
                <a:solidFill>
                  <a:srgbClr val="336699"/>
                </a:solidFill>
                <a:latin typeface="微软雅黑" panose="020B0503020204020204" pitchFamily="34" charset="-122"/>
              </a:rPr>
              <a:t>+非一套表法人企业</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rPr>
              <a:t>       </a:t>
            </a:r>
            <a:r>
              <a:rPr lang="x-none" altLang="zh-CN" sz="2400" dirty="0">
                <a:solidFill>
                  <a:srgbClr val="336699"/>
                </a:solidFill>
                <a:latin typeface="微软雅黑" panose="020B0503020204020204" pitchFamily="34" charset="-122"/>
              </a:rPr>
              <a:t>+其他行业附属的产业活动单位</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rPr>
              <a:t>       </a:t>
            </a:r>
            <a:r>
              <a:rPr lang="x-none" altLang="zh-CN" sz="2400" dirty="0">
                <a:solidFill>
                  <a:srgbClr val="336699"/>
                </a:solidFill>
                <a:latin typeface="微软雅黑" panose="020B0503020204020204" pitchFamily="34" charset="-122"/>
              </a:rPr>
              <a:t>-本行业附属的其他行业产业活动单位</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rPr>
              <a:t>       </a:t>
            </a:r>
            <a:r>
              <a:rPr lang="x-none" altLang="zh-CN" sz="2400" dirty="0">
                <a:solidFill>
                  <a:srgbClr val="336699"/>
                </a:solidFill>
                <a:latin typeface="微软雅黑" panose="020B0503020204020204" pitchFamily="34" charset="-122"/>
              </a:rPr>
              <a:t>+行政事业单位</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rPr>
              <a:t>       </a:t>
            </a:r>
            <a:r>
              <a:rPr lang="x-none" altLang="zh-CN" sz="2400" dirty="0">
                <a:solidFill>
                  <a:srgbClr val="336699"/>
                </a:solidFill>
                <a:latin typeface="微软雅黑" panose="020B0503020204020204" pitchFamily="34" charset="-122"/>
              </a:rPr>
              <a:t>+民间非营利</a:t>
            </a:r>
            <a:endParaRPr lang="en-US" altLang="zh-CN" sz="2400" dirty="0">
              <a:solidFill>
                <a:srgbClr val="336699"/>
              </a:solidFill>
              <a:latin typeface="微软雅黑" panose="020B0503020204020204" pitchFamily="34" charset="-122"/>
            </a:endParaRPr>
          </a:p>
          <a:p>
            <a:pPr>
              <a:lnSpc>
                <a:spcPct val="150000"/>
              </a:lnSpc>
            </a:pPr>
            <a:r>
              <a:rPr lang="en-US" altLang="zh-CN" sz="2400" dirty="0">
                <a:solidFill>
                  <a:srgbClr val="336699"/>
                </a:solidFill>
                <a:latin typeface="微软雅黑" panose="020B0503020204020204" pitchFamily="34" charset="-122"/>
                <a:sym typeface="+mn-ea"/>
              </a:rPr>
              <a:t>       </a:t>
            </a:r>
            <a:r>
              <a:rPr lang="x-none" altLang="zh-CN" sz="2400" dirty="0">
                <a:solidFill>
                  <a:srgbClr val="336699"/>
                </a:solidFill>
                <a:latin typeface="微软雅黑" panose="020B0503020204020204" pitchFamily="34" charset="-122"/>
                <a:sym typeface="+mn-ea"/>
              </a:rPr>
              <a:t>+个体户</a:t>
            </a:r>
            <a:endParaRPr lang="en-US" altLang="zh-CN" sz="2400" dirty="0">
              <a:solidFill>
                <a:srgbClr val="336699"/>
              </a:solidFill>
              <a:latin typeface="微软雅黑" panose="020B0503020204020204" pitchFamily="34" charset="-122"/>
              <a:sym typeface="+mn-ea"/>
            </a:endParaRPr>
          </a:p>
          <a:p>
            <a:pPr>
              <a:lnSpc>
                <a:spcPct val="150000"/>
              </a:lnSpc>
            </a:pPr>
            <a:r>
              <a:rPr lang="en-US" altLang="zh-CN" sz="2400" dirty="0">
                <a:solidFill>
                  <a:srgbClr val="336699"/>
                </a:solidFill>
                <a:latin typeface="微软雅黑" panose="020B0503020204020204" pitchFamily="34" charset="-122"/>
                <a:sym typeface="+mn-ea"/>
              </a:rPr>
              <a:t>       </a:t>
            </a:r>
            <a:r>
              <a:rPr lang="x-none" altLang="zh-CN" sz="2400" dirty="0">
                <a:solidFill>
                  <a:srgbClr val="336699"/>
                </a:solidFill>
                <a:latin typeface="微软雅黑" panose="020B0503020204020204" pitchFamily="34" charset="-122"/>
                <a:sym typeface="+mn-ea"/>
              </a:rPr>
              <a:t>+其他</a:t>
            </a:r>
            <a:endParaRPr lang="x-none" altLang="zh-CN" sz="2400" dirty="0">
              <a:solidFill>
                <a:srgbClr val="336699"/>
              </a:solidFill>
              <a:latin typeface="微软雅黑" panose="020B0503020204020204" pitchFamily="34" charset="-122"/>
            </a:endParaRPr>
          </a:p>
          <a:p>
            <a:endParaRPr lang="x-none" altLang="zh-CN" dirty="0"/>
          </a:p>
          <a:p>
            <a:endParaRPr lang="x-none" altLang="zh-CN" dirty="0"/>
          </a:p>
          <a:p>
            <a:endParaRPr lang="x-none" altLang="zh-CN" dirty="0"/>
          </a:p>
          <a:p>
            <a:endParaRPr lang="x-none" altLang="zh-C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92023" y="1843418"/>
            <a:ext cx="9647238" cy="3797963"/>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800" dirty="0">
                <a:solidFill>
                  <a:srgbClr val="336699"/>
                </a:solidFill>
                <a:latin typeface="微软雅黑" panose="020B0503020204020204" pitchFamily="34" charset="-122"/>
                <a:sym typeface="+mn-ea"/>
              </a:rPr>
              <a:t>企业会计准则第</a:t>
            </a:r>
            <a:r>
              <a:rPr lang="en-US" altLang="zh-CN" sz="2800" dirty="0">
                <a:solidFill>
                  <a:srgbClr val="336699"/>
                </a:solidFill>
                <a:latin typeface="微软雅黑" panose="020B0503020204020204" pitchFamily="34" charset="-122"/>
                <a:sym typeface="+mn-ea"/>
              </a:rPr>
              <a:t>30</a:t>
            </a:r>
            <a:r>
              <a:rPr lang="zh-CN" altLang="en-US" sz="2800" dirty="0">
                <a:solidFill>
                  <a:srgbClr val="336699"/>
                </a:solidFill>
                <a:latin typeface="微软雅黑" panose="020B0503020204020204" pitchFamily="34" charset="-122"/>
                <a:sym typeface="+mn-ea"/>
              </a:rPr>
              <a:t>号</a:t>
            </a:r>
            <a:r>
              <a:rPr lang="en-US" altLang="zh-CN" sz="2800" dirty="0">
                <a:solidFill>
                  <a:srgbClr val="336699"/>
                </a:solidFill>
                <a:latin typeface="微软雅黑" panose="020B0503020204020204" pitchFamily="34" charset="-122"/>
                <a:sym typeface="+mn-ea"/>
              </a:rPr>
              <a:t>  </a:t>
            </a:r>
            <a:r>
              <a:rPr lang="zh-CN" altLang="en-US" sz="2800" dirty="0">
                <a:solidFill>
                  <a:schemeClr val="accent5">
                    <a:lumMod val="75000"/>
                  </a:schemeClr>
                </a:solidFill>
                <a:latin typeface="微软雅黑" panose="020B0503020204020204" pitchFamily="34" charset="-122"/>
              </a:rPr>
              <a:t>财务报表列报</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财务报表是对企业财务状况、经营成果和现金流量的结构性表述</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财务报表至少应当包括资产负债表、利润表、现金流量表、所有者权益（或股东权益）变动表和附注</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财务报表是综合分析企业财务状况、经营成果、利润分配、现金流量等经营情况，判断其盈利能力、支付能力和偿债能力的基础依据</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角矩形 15"/>
          <p:cNvSpPr/>
          <p:nvPr/>
        </p:nvSpPr>
        <p:spPr>
          <a:xfrm>
            <a:off x="676632" y="923946"/>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文本框 16"/>
          <p:cNvSpPr txBox="1"/>
          <p:nvPr/>
        </p:nvSpPr>
        <p:spPr>
          <a:xfrm>
            <a:off x="728735" y="1045082"/>
            <a:ext cx="2339103" cy="461665"/>
          </a:xfrm>
          <a:prstGeom prst="rect">
            <a:avLst/>
          </a:prstGeom>
          <a:noFill/>
          <a:ln w="9525">
            <a:noFill/>
          </a:ln>
        </p:spPr>
        <p:txBody>
          <a:bodyPr wrap="none" anchor="t" anchorCtr="0">
            <a:spAutoFit/>
          </a:bodyPr>
          <a:lstStyle/>
          <a:p>
            <a:pPr algn="ctr"/>
            <a:r>
              <a:rPr lang="zh-CN" altLang="en-US" sz="2400" b="1" dirty="0">
                <a:solidFill>
                  <a:schemeClr val="bg1"/>
                </a:solidFill>
              </a:rPr>
              <a:t>指标</a:t>
            </a:r>
            <a:r>
              <a:rPr lang="zh-CN" altLang="en-US" sz="2400" b="1" dirty="0">
                <a:solidFill>
                  <a:schemeClr val="bg1"/>
                </a:solidFill>
                <a:latin typeface="Arial" panose="020B0604020202020204" pitchFamily="34" charset="0"/>
                <a:ea typeface="微软雅黑" panose="020B0503020204020204" pitchFamily="34" charset="-122"/>
              </a:rPr>
              <a:t>设置的条件</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4"/>
          <a:srcRect l="18451" r="18096"/>
          <a:stretch>
            <a:fillRect/>
          </a:stretch>
        </p:blipFill>
        <p:spPr>
          <a:xfrm>
            <a:off x="489647" y="697230"/>
            <a:ext cx="5492300" cy="5984240"/>
          </a:xfrm>
          <a:prstGeom prst="rect">
            <a:avLst/>
          </a:prstGeom>
        </p:spPr>
      </p:pic>
      <p:sp>
        <p:nvSpPr>
          <p:cNvPr id="3" name="文本框 2"/>
          <p:cNvSpPr txBox="1"/>
          <p:nvPr/>
        </p:nvSpPr>
        <p:spPr>
          <a:xfrm>
            <a:off x="6330109" y="1682758"/>
            <a:ext cx="5764142" cy="3367076"/>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新金融准则、新收入准则和新租赁准则</a:t>
            </a: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格式包括</a:t>
            </a:r>
            <a:r>
              <a:rPr lang="zh-CN" altLang="en-US" sz="2800" u="sng"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资产负债表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u="sng" noProof="1">
                <a:solidFill>
                  <a:schemeClr val="accent5">
                    <a:lumMod val="75000"/>
                  </a:schemeClr>
                </a:solidFill>
                <a:latin typeface="微软雅黑" panose="020B0503020204020204" pitchFamily="34" charset="-122"/>
                <a:ea typeface="微软雅黑" panose="020B0503020204020204" pitchFamily="34" charset="-122"/>
                <a:cs typeface="+mn-cs"/>
                <a:sym typeface="+mn-ea"/>
              </a:rPr>
              <a:t>利润表</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、现金流量表和所有者权益变动表</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企业可结合本企业的实际情况进行必要删减和增加</a:t>
            </a:r>
          </a:p>
          <a:p>
            <a:pPr marL="36195" marR="0" defTabSz="914400">
              <a:spcBef>
                <a:spcPct val="20000"/>
              </a:spcBef>
              <a:buClrTx/>
              <a:buSzTx/>
              <a:buFontTx/>
              <a:buNone/>
              <a:defRPr/>
            </a:pP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158740" y="722630"/>
            <a:ext cx="168529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资产负债</a:t>
            </a:r>
          </a:p>
        </p:txBody>
      </p:sp>
      <p:pic>
        <p:nvPicPr>
          <p:cNvPr id="5" name="图片 4"/>
          <p:cNvPicPr>
            <a:picLocks noChangeAspect="1"/>
          </p:cNvPicPr>
          <p:nvPr/>
        </p:nvPicPr>
        <p:blipFill>
          <a:blip r:embed="rId4"/>
          <a:stretch>
            <a:fillRect/>
          </a:stretch>
        </p:blipFill>
        <p:spPr>
          <a:xfrm>
            <a:off x="7465695" y="722630"/>
            <a:ext cx="4655820" cy="5977255"/>
          </a:xfrm>
          <a:prstGeom prst="rect">
            <a:avLst/>
          </a:prstGeom>
        </p:spPr>
      </p:pic>
      <p:pic>
        <p:nvPicPr>
          <p:cNvPr id="6" name="图片 5"/>
          <p:cNvPicPr>
            <a:picLocks noChangeAspect="1"/>
          </p:cNvPicPr>
          <p:nvPr/>
        </p:nvPicPr>
        <p:blipFill>
          <a:blip r:embed="rId5"/>
          <a:stretch>
            <a:fillRect/>
          </a:stretch>
        </p:blipFill>
        <p:spPr>
          <a:xfrm>
            <a:off x="0" y="694055"/>
            <a:ext cx="4373880" cy="6030595"/>
          </a:xfrm>
          <a:prstGeom prst="rect">
            <a:avLst/>
          </a:prstGeom>
        </p:spPr>
      </p:pic>
      <p:sp>
        <p:nvSpPr>
          <p:cNvPr id="9" name="文本框 8"/>
          <p:cNvSpPr txBox="1"/>
          <p:nvPr/>
        </p:nvSpPr>
        <p:spPr>
          <a:xfrm>
            <a:off x="5158740" y="5478145"/>
            <a:ext cx="1353820" cy="521970"/>
          </a:xfrm>
          <a:prstGeom prst="rect">
            <a:avLst/>
          </a:prstGeom>
          <a:noFill/>
          <a:ln w="28575" cmpd="sng">
            <a:noFill/>
            <a:prstDash val="solid"/>
          </a:ln>
        </p:spPr>
        <p:txBody>
          <a:bodyPr wrap="square" rtlCol="0">
            <a:spAutoFit/>
          </a:bodyPr>
          <a:lstStyle/>
          <a:p>
            <a:pPr marL="36195" marR="0" defTabSz="914400">
              <a:spcBef>
                <a:spcPct val="20000"/>
              </a:spcBef>
              <a:buClrTx/>
              <a:buSzPct val="85000"/>
              <a:buFont typeface="Wingdings" panose="05000000000000000000" charset="0"/>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利润表</a:t>
            </a:r>
          </a:p>
        </p:txBody>
      </p:sp>
      <p:sp>
        <p:nvSpPr>
          <p:cNvPr id="13" name="矩形 12"/>
          <p:cNvSpPr/>
          <p:nvPr/>
        </p:nvSpPr>
        <p:spPr>
          <a:xfrm>
            <a:off x="17145" y="1743710"/>
            <a:ext cx="1964055" cy="4493895"/>
          </a:xfrm>
          <a:prstGeom prst="rect">
            <a:avLst/>
          </a:prstGeom>
          <a:no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3" idx="1"/>
          </p:cNvCxnSpPr>
          <p:nvPr/>
        </p:nvCxnSpPr>
        <p:spPr>
          <a:xfrm flipH="1">
            <a:off x="1261110" y="983615"/>
            <a:ext cx="3897630" cy="72136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810375" y="1108710"/>
            <a:ext cx="878840" cy="928370"/>
          </a:xfrm>
          <a:prstGeom prst="straightConnector1">
            <a:avLst/>
          </a:prstGeom>
          <a:ln w="28575"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072005" y="1783080"/>
            <a:ext cx="2256790" cy="25787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flipV="1">
            <a:off x="4387215" y="3599815"/>
            <a:ext cx="840740" cy="1837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6487795" y="4742815"/>
            <a:ext cx="996315" cy="6940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5110480" y="5231130"/>
            <a:ext cx="1483995" cy="101600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158105" y="464185"/>
            <a:ext cx="1662430" cy="97599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ef92fa5-0bfe-40a6-8368-89365f3a0941"/>
  <p:tag name="COMMONDATA" val="eyJoZGlkIjoiMTYwYzRmNGFmNjc2YzZhMzQ4ZWNjNGEwMjFjNTViMGUifQ=="/>
</p:tagLst>
</file>

<file path=ppt/theme/theme1.xml><?xml version="1.0" encoding="utf-8"?>
<a:theme xmlns:a="http://schemas.openxmlformats.org/drawingml/2006/main" name="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3378</Words>
  <Application>Microsoft Office PowerPoint</Application>
  <PresentationFormat>宽屏</PresentationFormat>
  <Paragraphs>516</Paragraphs>
  <Slides>51</Slides>
  <Notes>0</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51</vt:i4>
      </vt:variant>
    </vt:vector>
  </HeadingPairs>
  <TitlesOfParts>
    <vt:vector size="64" baseType="lpstr">
      <vt:lpstr>黑体</vt:lpstr>
      <vt:lpstr>宋体</vt:lpstr>
      <vt:lpstr>微软雅黑</vt:lpstr>
      <vt:lpstr>Arial</vt:lpstr>
      <vt:lpstr>Calibri</vt:lpstr>
      <vt:lpstr>Times New Roman</vt:lpstr>
      <vt:lpstr>Wingdings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赵欢</cp:lastModifiedBy>
  <cp:revision>218</cp:revision>
  <dcterms:created xsi:type="dcterms:W3CDTF">2023-03-30T09:51:00Z</dcterms:created>
  <dcterms:modified xsi:type="dcterms:W3CDTF">2023-04-02T03:45:53Z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9E2CDD78B6B649E09B9B017F9E762378</vt:lpwstr>
  </property>
</Properties>
</file>