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handoutMasterIdLst>
    <p:handoutMasterId r:id="rId76"/>
  </p:handoutMasterIdLst>
  <p:sldIdLst>
    <p:sldId id="443" r:id="rId3"/>
    <p:sldId id="379" r:id="rId4"/>
    <p:sldId id="393" r:id="rId6"/>
    <p:sldId id="507" r:id="rId7"/>
    <p:sldId id="399" r:id="rId8"/>
    <p:sldId id="400" r:id="rId9"/>
    <p:sldId id="485" r:id="rId10"/>
    <p:sldId id="445" r:id="rId11"/>
    <p:sldId id="486" r:id="rId12"/>
    <p:sldId id="446" r:id="rId13"/>
    <p:sldId id="487" r:id="rId14"/>
    <p:sldId id="488" r:id="rId15"/>
    <p:sldId id="401" r:id="rId16"/>
    <p:sldId id="489" r:id="rId17"/>
    <p:sldId id="490" r:id="rId18"/>
    <p:sldId id="444" r:id="rId19"/>
    <p:sldId id="491" r:id="rId20"/>
    <p:sldId id="492" r:id="rId21"/>
    <p:sldId id="447" r:id="rId22"/>
    <p:sldId id="402" r:id="rId23"/>
    <p:sldId id="493" r:id="rId24"/>
    <p:sldId id="448" r:id="rId25"/>
    <p:sldId id="494" r:id="rId26"/>
    <p:sldId id="403" r:id="rId27"/>
    <p:sldId id="495" r:id="rId28"/>
    <p:sldId id="450" r:id="rId29"/>
    <p:sldId id="451" r:id="rId30"/>
    <p:sldId id="496" r:id="rId31"/>
    <p:sldId id="452" r:id="rId32"/>
    <p:sldId id="497" r:id="rId33"/>
    <p:sldId id="454" r:id="rId34"/>
    <p:sldId id="453" r:id="rId35"/>
    <p:sldId id="404" r:id="rId36"/>
    <p:sldId id="439" r:id="rId37"/>
    <p:sldId id="498" r:id="rId38"/>
    <p:sldId id="455" r:id="rId39"/>
    <p:sldId id="499" r:id="rId40"/>
    <p:sldId id="461" r:id="rId41"/>
    <p:sldId id="460" r:id="rId42"/>
    <p:sldId id="500" r:id="rId43"/>
    <p:sldId id="459" r:id="rId44"/>
    <p:sldId id="458" r:id="rId45"/>
    <p:sldId id="501" r:id="rId46"/>
    <p:sldId id="457" r:id="rId47"/>
    <p:sldId id="456" r:id="rId48"/>
    <p:sldId id="466" r:id="rId49"/>
    <p:sldId id="465" r:id="rId50"/>
    <p:sldId id="464" r:id="rId51"/>
    <p:sldId id="502" r:id="rId52"/>
    <p:sldId id="463" r:id="rId53"/>
    <p:sldId id="467" r:id="rId54"/>
    <p:sldId id="482" r:id="rId55"/>
    <p:sldId id="470" r:id="rId56"/>
    <p:sldId id="469" r:id="rId57"/>
    <p:sldId id="468" r:id="rId58"/>
    <p:sldId id="471" r:id="rId59"/>
    <p:sldId id="503" r:id="rId60"/>
    <p:sldId id="474" r:id="rId61"/>
    <p:sldId id="472" r:id="rId62"/>
    <p:sldId id="476" r:id="rId63"/>
    <p:sldId id="475" r:id="rId64"/>
    <p:sldId id="477" r:id="rId65"/>
    <p:sldId id="480" r:id="rId66"/>
    <p:sldId id="505" r:id="rId67"/>
    <p:sldId id="504" r:id="rId68"/>
    <p:sldId id="481" r:id="rId69"/>
    <p:sldId id="473" r:id="rId70"/>
    <p:sldId id="479" r:id="rId71"/>
    <p:sldId id="478" r:id="rId72"/>
    <p:sldId id="506" r:id="rId73"/>
    <p:sldId id="484" r:id="rId74"/>
    <p:sldId id="483" r:id="rId75"/>
  </p:sldIdLst>
  <p:sldSz cx="12192000" cy="6858000"/>
  <p:notesSz cx="6807200" cy="9939655"/>
  <p:custDataLst>
    <p:tags r:id="rId80"/>
  </p:custDataLst>
  <p:defaultTextStyle>
    <a:defPPr>
      <a:defRPr lang="zh-CN"/>
    </a:defPPr>
    <a:lvl1pPr marL="0" lvl="0"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7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993300"/>
    <a:srgbClr val="0000FF"/>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horzBarState="maximized">
    <p:restoredLeft sz="34567"/>
    <p:restoredTop sz="98949"/>
  </p:normalViewPr>
  <p:slideViewPr>
    <p:cSldViewPr showGuides="1">
      <p:cViewPr>
        <p:scale>
          <a:sx n="92" d="100"/>
          <a:sy n="92" d="100"/>
        </p:scale>
        <p:origin x="-108" y="-18"/>
      </p:cViewPr>
      <p:guideLst>
        <p:guide orient="horz" pos="2160"/>
        <p:guide pos="3788"/>
      </p:guideLst>
    </p:cSldViewPr>
  </p:slideViewPr>
  <p:outlineViewPr>
    <p:cViewPr>
      <p:scale>
        <a:sx n="33" d="100"/>
        <a:sy n="33" d="100"/>
      </p:scale>
      <p:origin x="90" y="37392"/>
    </p:cViewPr>
  </p:outlineViewPr>
  <p:notesTextViewPr>
    <p:cViewPr>
      <p:scale>
        <a:sx n="100" d="100"/>
        <a:sy n="100" d="100"/>
      </p:scale>
      <p:origin x="0" y="0"/>
    </p:cViewPr>
  </p:notesTextViewPr>
  <p:sorterViewPr>
    <p:cViewPr>
      <p:scale>
        <a:sx n="66" d="100"/>
        <a:sy n="66" d="100"/>
      </p:scale>
      <p:origin x="0" y="1794"/>
    </p:cViewPr>
  </p:sorter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0" Type="http://schemas.openxmlformats.org/officeDocument/2006/relationships/tags" Target="tags/tag1.xml"/><Relationship Id="rId8" Type="http://schemas.openxmlformats.org/officeDocument/2006/relationships/slide" Target="slides/slide5.xml"/><Relationship Id="rId79" Type="http://schemas.openxmlformats.org/officeDocument/2006/relationships/tableStyles" Target="tableStyles.xml"/><Relationship Id="rId78" Type="http://schemas.openxmlformats.org/officeDocument/2006/relationships/viewProps" Target="viewProps.xml"/><Relationship Id="rId77" Type="http://schemas.openxmlformats.org/officeDocument/2006/relationships/presProps" Target="presProps.xml"/><Relationship Id="rId76" Type="http://schemas.openxmlformats.org/officeDocument/2006/relationships/handoutMaster" Target="handoutMasters/handoutMaster1.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notesMaster" Target="notesMasters/notesMaster1.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7410" name="Rectangle 2"/>
          <p:cNvSpPr>
            <a:spLocks noGrp="1" noChangeArrowheads="1"/>
          </p:cNvSpPr>
          <p:nvPr>
            <p:ph type="hdr" sz="quarter"/>
          </p:nvPr>
        </p:nvSpPr>
        <p:spPr bwMode="auto">
          <a:xfrm>
            <a:off x="0" y="0"/>
            <a:ext cx="2951163" cy="496888"/>
          </a:xfrm>
          <a:prstGeom prst="rect">
            <a:avLst/>
          </a:prstGeom>
          <a:noFill/>
          <a:ln w="9525">
            <a:noFill/>
            <a:miter lim="800000"/>
          </a:ln>
          <a:effectLst/>
        </p:spPr>
        <p:txBody>
          <a:bodyPr vert="horz" wrap="square" lIns="91550" tIns="45775" rIns="91550" bIns="45775" numCol="1" anchor="t" anchorCtr="0" compatLnSpc="1"/>
          <a:lstStyle>
            <a:lvl1pPr>
              <a:buFont typeface="Arial" panose="020B0604020202020204" pitchFamily="34" charset="0"/>
              <a:buNone/>
              <a:defRPr sz="1200" noProof="1">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411" name="Rectangle 3"/>
          <p:cNvSpPr>
            <a:spLocks noGrp="1" noChangeArrowheads="1"/>
          </p:cNvSpPr>
          <p:nvPr>
            <p:ph type="dt" sz="quarter" idx="1"/>
          </p:nvPr>
        </p:nvSpPr>
        <p:spPr bwMode="auto">
          <a:xfrm>
            <a:off x="3854450" y="0"/>
            <a:ext cx="2951163" cy="496888"/>
          </a:xfrm>
          <a:prstGeom prst="rect">
            <a:avLst/>
          </a:prstGeom>
          <a:noFill/>
          <a:ln w="9525">
            <a:noFill/>
            <a:miter lim="800000"/>
          </a:ln>
          <a:effectLst/>
        </p:spPr>
        <p:txBody>
          <a:bodyPr vert="horz" wrap="square" lIns="91550" tIns="45775" rIns="91550" bIns="45775" numCol="1" anchor="t" anchorCtr="0" compatLnSpc="1"/>
          <a:lstStyle>
            <a:lvl1pPr algn="r">
              <a:buFont typeface="Arial" panose="020B0604020202020204" pitchFamily="34" charset="0"/>
              <a:buNone/>
              <a:defRPr sz="1200" noProof="1">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412" name="Rectangle 4"/>
          <p:cNvSpPr>
            <a:spLocks noGrp="1" noChangeArrowheads="1"/>
          </p:cNvSpPr>
          <p:nvPr>
            <p:ph type="ftr" sz="quarter" idx="2"/>
          </p:nvPr>
        </p:nvSpPr>
        <p:spPr bwMode="auto">
          <a:xfrm>
            <a:off x="0" y="9440863"/>
            <a:ext cx="2951163" cy="496888"/>
          </a:xfrm>
          <a:prstGeom prst="rect">
            <a:avLst/>
          </a:prstGeom>
          <a:noFill/>
          <a:ln w="9525">
            <a:noFill/>
            <a:miter lim="800000"/>
          </a:ln>
          <a:effectLst/>
        </p:spPr>
        <p:txBody>
          <a:bodyPr vert="horz" wrap="square" lIns="91550" tIns="45775" rIns="91550" bIns="45775" numCol="1" anchor="b" anchorCtr="0" compatLnSpc="1"/>
          <a:lstStyle>
            <a:lvl1pPr>
              <a:buFont typeface="Arial" panose="020B0604020202020204" pitchFamily="34" charset="0"/>
              <a:buNone/>
              <a:defRPr sz="1200" noProof="1">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413" name="Rectangle 5"/>
          <p:cNvSpPr>
            <a:spLocks noGrp="1" noChangeArrowheads="1"/>
          </p:cNvSpPr>
          <p:nvPr>
            <p:ph type="sldNum" sz="quarter" idx="3"/>
          </p:nvPr>
        </p:nvSpPr>
        <p:spPr bwMode="auto">
          <a:xfrm>
            <a:off x="3854450" y="9440863"/>
            <a:ext cx="2951163" cy="496888"/>
          </a:xfrm>
          <a:prstGeom prst="rect">
            <a:avLst/>
          </a:prstGeom>
          <a:noFill/>
          <a:ln w="9525">
            <a:noFill/>
            <a:miter lim="800000"/>
          </a:ln>
          <a:effectLst/>
        </p:spPr>
        <p:txBody>
          <a:bodyPr vert="horz" wrap="square" lIns="91550" tIns="45775" rIns="91550" bIns="45775" numCol="1" anchor="b" anchorCtr="0" compatLnSpc="1"/>
          <a:p>
            <a:pPr lvl="0" algn="r">
              <a:buChar char="•"/>
            </a:pPr>
            <a:fld id="{9A0DB2DC-4C9A-4742-B13C-FB6460FD3503}" type="slidenum">
              <a:rPr lang="en-US" altLang="zh-CN" sz="1200" dirty="0"/>
            </a:fld>
            <a:endParaRPr lang="en-US" altLang="zh-CN" sz="1200" dirty="0">
              <a:latin typeface="Times New Roman" panose="02020603050405020304" pitchFamily="18"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9458" name="Rectangle 2"/>
          <p:cNvSpPr>
            <a:spLocks noGrp="1" noChangeArrowheads="1"/>
          </p:cNvSpPr>
          <p:nvPr>
            <p:ph type="hdr" sz="quarter"/>
          </p:nvPr>
        </p:nvSpPr>
        <p:spPr bwMode="auto">
          <a:xfrm>
            <a:off x="0" y="0"/>
            <a:ext cx="2951163" cy="496888"/>
          </a:xfrm>
          <a:prstGeom prst="rect">
            <a:avLst/>
          </a:prstGeom>
          <a:noFill/>
          <a:ln w="9525">
            <a:noFill/>
            <a:miter lim="800000"/>
          </a:ln>
          <a:effectLst/>
        </p:spPr>
        <p:txBody>
          <a:bodyPr vert="horz" wrap="square" lIns="91550" tIns="45775" rIns="91550" bIns="45775" numCol="1" anchor="t" anchorCtr="0" compatLnSpc="1"/>
          <a:lstStyle>
            <a:lvl1pPr>
              <a:buFont typeface="Arial" panose="020B0604020202020204" pitchFamily="34" charset="0"/>
              <a:buNone/>
              <a:defRPr sz="1200" noProof="1">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9459" name="Rectangle 3"/>
          <p:cNvSpPr>
            <a:spLocks noGrp="1" noChangeArrowheads="1"/>
          </p:cNvSpPr>
          <p:nvPr>
            <p:ph type="dt" idx="1"/>
          </p:nvPr>
        </p:nvSpPr>
        <p:spPr bwMode="auto">
          <a:xfrm>
            <a:off x="3854450" y="0"/>
            <a:ext cx="2951163" cy="496888"/>
          </a:xfrm>
          <a:prstGeom prst="rect">
            <a:avLst/>
          </a:prstGeom>
          <a:noFill/>
          <a:ln w="9525">
            <a:noFill/>
            <a:miter lim="800000"/>
          </a:ln>
          <a:effectLst/>
        </p:spPr>
        <p:txBody>
          <a:bodyPr vert="horz" wrap="square" lIns="91550" tIns="45775" rIns="91550" bIns="45775" numCol="1" anchor="t" anchorCtr="0" compatLnSpc="1"/>
          <a:lstStyle>
            <a:lvl1pPr algn="r">
              <a:buFont typeface="Arial" panose="020B0604020202020204" pitchFamily="34" charset="0"/>
              <a:buNone/>
              <a:defRPr sz="1200" noProof="1">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3972" name="Rectangle 4"/>
          <p:cNvSpPr>
            <a:spLocks noGrp="1" noRot="1" noChangeAspect="1" noTextEdit="1"/>
          </p:cNvSpPr>
          <p:nvPr>
            <p:ph type="sldImg"/>
          </p:nvPr>
        </p:nvSpPr>
        <p:spPr>
          <a:xfrm>
            <a:off x="92075" y="746125"/>
            <a:ext cx="6623050" cy="3725863"/>
          </a:xfrm>
          <a:prstGeom prst="rect">
            <a:avLst/>
          </a:prstGeom>
          <a:noFill/>
          <a:ln w="9525" cap="flat" cmpd="sng">
            <a:solidFill>
              <a:srgbClr val="000000"/>
            </a:solidFill>
            <a:prstDash val="solid"/>
            <a:miter/>
            <a:headEnd type="none" w="med" len="med"/>
            <a:tailEnd type="none" w="med" len="med"/>
          </a:ln>
        </p:spPr>
      </p:sp>
      <p:sp>
        <p:nvSpPr>
          <p:cNvPr id="4101" name="Rectangle 5"/>
          <p:cNvSpPr>
            <a:spLocks noGrp="1" noChangeArrowheads="1"/>
          </p:cNvSpPr>
          <p:nvPr>
            <p:ph type="body" sz="quarter" idx="4294967295"/>
          </p:nvPr>
        </p:nvSpPr>
        <p:spPr bwMode="auto">
          <a:xfrm>
            <a:off x="681038" y="4721225"/>
            <a:ext cx="5445125" cy="4471988"/>
          </a:xfrm>
          <a:prstGeom prst="rect">
            <a:avLst/>
          </a:prstGeom>
          <a:noFill/>
          <a:ln>
            <a:noFill/>
          </a:ln>
        </p:spPr>
        <p:txBody>
          <a:bodyPr vert="horz" wrap="square" lIns="91550" tIns="45775" rIns="91550" bIns="45775"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9462" name="Rectangle 6"/>
          <p:cNvSpPr>
            <a:spLocks noGrp="1" noChangeArrowheads="1"/>
          </p:cNvSpPr>
          <p:nvPr>
            <p:ph type="ftr" sz="quarter" idx="4"/>
          </p:nvPr>
        </p:nvSpPr>
        <p:spPr bwMode="auto">
          <a:xfrm>
            <a:off x="0" y="9440863"/>
            <a:ext cx="2951163" cy="496888"/>
          </a:xfrm>
          <a:prstGeom prst="rect">
            <a:avLst/>
          </a:prstGeom>
          <a:noFill/>
          <a:ln w="9525">
            <a:noFill/>
            <a:miter lim="800000"/>
          </a:ln>
          <a:effectLst/>
        </p:spPr>
        <p:txBody>
          <a:bodyPr vert="horz" wrap="square" lIns="91550" tIns="45775" rIns="91550" bIns="45775" numCol="1" anchor="b" anchorCtr="0" compatLnSpc="1"/>
          <a:lstStyle>
            <a:lvl1pPr>
              <a:buFont typeface="Arial" panose="020B0604020202020204" pitchFamily="34" charset="0"/>
              <a:buNone/>
              <a:defRPr sz="1200" noProof="1">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9463" name="Rectangle 7"/>
          <p:cNvSpPr>
            <a:spLocks noGrp="1" noChangeArrowheads="1"/>
          </p:cNvSpPr>
          <p:nvPr>
            <p:ph type="sldNum" sz="quarter" idx="5"/>
          </p:nvPr>
        </p:nvSpPr>
        <p:spPr bwMode="auto">
          <a:xfrm>
            <a:off x="3854450" y="9440863"/>
            <a:ext cx="2951163" cy="496888"/>
          </a:xfrm>
          <a:prstGeom prst="rect">
            <a:avLst/>
          </a:prstGeom>
          <a:noFill/>
          <a:ln w="9525">
            <a:noFill/>
            <a:miter lim="800000"/>
          </a:ln>
          <a:effectLst/>
        </p:spPr>
        <p:txBody>
          <a:bodyPr vert="horz" wrap="square" lIns="91550" tIns="45775" rIns="91550" bIns="45775" numCol="1" anchor="b" anchorCtr="0" compatLnSpc="1"/>
          <a:p>
            <a:pPr lvl="0" algn="r">
              <a:buChar char="•"/>
            </a:pPr>
            <a:fld id="{9A0DB2DC-4C9A-4742-B13C-FB6460FD3503}" type="slidenum">
              <a:rPr lang="en-US" altLang="zh-CN" sz="1200" dirty="0"/>
            </a:fld>
            <a:endParaRPr lang="en-US" altLang="zh-CN"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84994" name="幻灯片图像占位符 1"/>
          <p:cNvSpPr>
            <a:spLocks noGrp="1" noRot="1" noChangeAspect="1" noTextEdit="1"/>
          </p:cNvSpPr>
          <p:nvPr>
            <p:ph type="sldImg"/>
          </p:nvPr>
        </p:nvSpPr>
        <p:spPr/>
      </p:sp>
      <p:sp>
        <p:nvSpPr>
          <p:cNvPr id="84995" name="备注占位符 2"/>
          <p:cNvSpPr>
            <a:spLocks noGrp="1"/>
          </p:cNvSpPr>
          <p:nvPr>
            <p:ph type="body"/>
          </p:nvPr>
        </p:nvSpPr>
        <p:spPr/>
        <p:txBody>
          <a:bodyPr wrap="square" lIns="91550" tIns="45775" rIns="91550" bIns="45775" anchor="t" anchorCtr="0"/>
          <a:p>
            <a:pPr lvl="0"/>
            <a:endParaRPr lang="zh-CN" altLang="en-US" dirty="0"/>
          </a:p>
        </p:txBody>
      </p:sp>
      <p:sp>
        <p:nvSpPr>
          <p:cNvPr id="84996" name="灯片编号占位符 3"/>
          <p:cNvSpPr txBox="1">
            <a:spLocks noGrp="1"/>
          </p:cNvSpPr>
          <p:nvPr>
            <p:ph type="sldNum" sz="quarter"/>
          </p:nvPr>
        </p:nvSpPr>
        <p:spPr>
          <a:xfrm>
            <a:off x="3854450" y="9440863"/>
            <a:ext cx="2951163" cy="496887"/>
          </a:xfrm>
          <a:prstGeom prst="rect">
            <a:avLst/>
          </a:prstGeom>
          <a:noFill/>
          <a:ln w="9525">
            <a:noFill/>
          </a:ln>
        </p:spPr>
        <p:txBody>
          <a:bodyPr lIns="91550" tIns="45775" rIns="91550" bIns="45775" anchor="b" anchorCtr="0"/>
          <a:p>
            <a:pPr lvl="0" algn="r">
              <a:buChar char="•"/>
            </a:pPr>
            <a:fld id="{9A0DB2DC-4C9A-4742-B13C-FB6460FD3503}" type="slidenum">
              <a:rPr lang="en-US" altLang="zh-CN" dirty="0"/>
            </a:fld>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86018" name="幻灯片图像占位符 1"/>
          <p:cNvSpPr>
            <a:spLocks noGrp="1" noRot="1" noChangeAspect="1" noTextEdit="1"/>
          </p:cNvSpPr>
          <p:nvPr>
            <p:ph type="sldImg"/>
          </p:nvPr>
        </p:nvSpPr>
        <p:spPr/>
      </p:sp>
      <p:sp>
        <p:nvSpPr>
          <p:cNvPr id="86019" name="备注占位符 2"/>
          <p:cNvSpPr>
            <a:spLocks noGrp="1"/>
          </p:cNvSpPr>
          <p:nvPr>
            <p:ph type="body" idx="1"/>
          </p:nvPr>
        </p:nvSpPr>
        <p:spPr/>
        <p:txBody>
          <a:bodyPr wrap="square" lIns="91550" tIns="45775" rIns="91550" bIns="45775" anchor="t" anchorCtr="0"/>
          <a:p>
            <a:pPr lvl="0"/>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15" name="Rounded Rectangle 15"/>
          <p:cNvSpPr/>
          <p:nvPr/>
        </p:nvSpPr>
        <p:spPr>
          <a:xfrm>
            <a:off x="304800" y="228600"/>
            <a:ext cx="11595100"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3600" b="0" i="0" u="none" strike="noStrike" kern="1200" cap="none" spc="0" normalizeH="0" baseline="0" noProof="0">
              <a:ln>
                <a:noFill/>
              </a:ln>
              <a:solidFill>
                <a:schemeClr val="lt1"/>
              </a:solidFill>
              <a:effectLst/>
              <a:uLnTx/>
              <a:uFillTx/>
              <a:latin typeface="+mn-lt"/>
              <a:ea typeface="+mn-ea"/>
              <a:cs typeface="+mn-cs"/>
            </a:endParaRPr>
          </a:p>
        </p:txBody>
      </p:sp>
      <p:grpSp>
        <p:nvGrpSpPr>
          <p:cNvPr id="2051" name="Group 9"/>
          <p:cNvGrpSpPr>
            <a:grpSpLocks noChangeAspect="1"/>
          </p:cNvGrpSpPr>
          <p:nvPr/>
        </p:nvGrpSpPr>
        <p:grpSpPr>
          <a:xfrm>
            <a:off x="282575" y="5354638"/>
            <a:ext cx="11630025" cy="1330325"/>
            <a:chOff x="-3905250" y="4294188"/>
            <a:chExt cx="13011150" cy="1892300"/>
          </a:xfrm>
        </p:grpSpPr>
        <p:sp>
          <p:nvSpPr>
            <p:cNvPr id="2057" name="Freeform 14"/>
            <p:cNvSpPr/>
            <p:nvPr/>
          </p:nvSpPr>
          <p:spPr>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19"/>
              </a:schemeClr>
            </a:solidFill>
            <a:ln w="9525">
              <a:noFill/>
            </a:ln>
          </p:spPr>
          <p:txBody>
            <a:bodyPr/>
            <a:p>
              <a:endParaRPr lang="zh-CN" altLang="en-US"/>
            </a:p>
          </p:txBody>
        </p:sp>
        <p:sp>
          <p:nvSpPr>
            <p:cNvPr id="2058" name="Freeform 18"/>
            <p:cNvSpPr/>
            <p:nvPr/>
          </p:nvSpPr>
          <p:spPr>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39999"/>
              </a:schemeClr>
            </a:solidFill>
            <a:ln w="9525">
              <a:noFill/>
            </a:ln>
          </p:spPr>
          <p:txBody>
            <a:bodyPr/>
            <a:p>
              <a:endParaRPr lang="zh-CN" altLang="en-US"/>
            </a:p>
          </p:txBody>
        </p:sp>
        <p:sp>
          <p:nvSpPr>
            <p:cNvPr id="2059" name="Freeform 22"/>
            <p:cNvSpPr/>
            <p:nvPr/>
          </p:nvSpPr>
          <p:spPr>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cap="flat" cmpd="sng">
              <a:solidFill>
                <a:srgbClr val="FFFFFF">
                  <a:alpha val="100000"/>
                </a:srgbClr>
              </a:solidFill>
              <a:prstDash val="solid"/>
              <a:round/>
              <a:headEnd type="none" w="med" len="med"/>
              <a:tailEnd type="none" w="med" len="med"/>
            </a:ln>
          </p:spPr>
          <p:txBody>
            <a:bodyPr/>
            <a:p>
              <a:endParaRPr lang="zh-CN" altLang="en-US"/>
            </a:p>
          </p:txBody>
        </p:sp>
        <p:sp>
          <p:nvSpPr>
            <p:cNvPr id="2060" name="Freeform 26"/>
            <p:cNvSpPr/>
            <p:nvPr/>
          </p:nvSpPr>
          <p:spPr>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cap="flat" cmpd="sng">
              <a:solidFill>
                <a:srgbClr val="FFFFFF">
                  <a:alpha val="100000"/>
                </a:srgbClr>
              </a:solidFill>
              <a:prstDash val="solid"/>
              <a:round/>
              <a:headEnd type="none" w="med" len="med"/>
              <a:tailEnd type="none" w="med" len="med"/>
            </a:ln>
          </p:spPr>
          <p:txBody>
            <a:bodyPr/>
            <a:p>
              <a:endParaRPr lang="zh-CN" altLang="en-US"/>
            </a:p>
          </p:txBody>
        </p:sp>
        <p:sp useBgFill="1">
          <p:nvSpPr>
            <p:cNvPr id="2061" name="Freeform 10"/>
            <p:cNvSpPr/>
            <p:nvPr/>
          </p:nvSpPr>
          <p:spPr>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ln>
          </p:spPr>
          <p:txBody>
            <a:bodyPr/>
            <a:p>
              <a:endParaRPr lang="zh-CN" altLang="en-US"/>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27" name="Date Placeholder 3"/>
          <p:cNvSpPr>
            <a:spLocks noGrp="1"/>
          </p:cNvSpPr>
          <p:nvPr>
            <p:ph type="dt" sz="half" idx="2"/>
          </p:nvPr>
        </p:nvSpPr>
        <p:spPr>
          <a:xfrm>
            <a:off x="6884988" y="6249988"/>
            <a:ext cx="504825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28" name="Footer Placeholder 4"/>
          <p:cNvSpPr>
            <a:spLocks noGrp="1"/>
          </p:cNvSpPr>
          <p:nvPr>
            <p:ph type="ftr" sz="quarter" idx="3"/>
          </p:nvPr>
        </p:nvSpPr>
        <p:spPr>
          <a:xfrm>
            <a:off x="258763" y="6249988"/>
            <a:ext cx="504825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29" name="Slide Number Placeholder 5"/>
          <p:cNvSpPr>
            <a:spLocks noGrp="1"/>
          </p:cNvSpPr>
          <p:nvPr>
            <p:ph type="sldNum" sz="quarter" idx="4"/>
          </p:nvPr>
        </p:nvSpPr>
        <p:spPr>
          <a:xfrm>
            <a:off x="5321300" y="6249988"/>
            <a:ext cx="1549400" cy="365125"/>
          </a:xfrm>
          <a:prstGeom prst="rect">
            <a:avLst/>
          </a:prstGeom>
        </p:spPr>
        <p:txBody>
          <a:bodyPr vert="horz" lIns="91440" tIns="45720" rIns="91440" bIns="45720" rtlCol="0" anchor="ctr"/>
          <a:p>
            <a:pPr algn="ctr">
              <a:buChar char="•"/>
            </a:pPr>
            <a:fld id="{9A0DB2DC-4C9A-4742-B13C-FB6460FD3503}" type="slidenum">
              <a:rPr lang="en-US" altLang="zh-CN" dirty="0"/>
            </a:fld>
            <a:endParaRPr lang="en-US" altLang="zh-CN"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日期占位符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buChar char="•"/>
            </a:pPr>
            <a:fld id="{9A0DB2DC-4C9A-4742-B13C-FB6460FD3503}" type="slidenum">
              <a:rPr lang="en-US" altLang="zh-CN" dirty="0">
                <a:latin typeface="Arial" panose="020B0604020202020204" pitchFamily="34" charset="0"/>
                <a:ea typeface="宋体" panose="02010600030101010101" pitchFamily="2" charset="-122"/>
              </a:rPr>
            </a:fld>
            <a:endParaRPr lang="en-US" altLang="zh-CN" dirty="0">
              <a:latin typeface="Arial" panose="020B0604020202020204" pitchFamily="34" charset="0"/>
              <a:ea typeface="宋体" panose="02010600030101010101" pitchFamily="2" charset="-122"/>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文本">
    <p:spTree>
      <p:nvGrpSpPr>
        <p:cNvPr id="1" name=""/>
        <p:cNvGrpSpPr/>
        <p:nvPr/>
      </p:nvGrpSpPr>
      <p:grpSpPr>
        <a:xfrm>
          <a:off x="0" y="0"/>
          <a:ext cx="0" cy="0"/>
          <a:chOff x="0" y="0"/>
          <a:chExt cx="0" cy="0"/>
        </a:xfrm>
      </p:grpSpPr>
      <p:sp>
        <p:nvSpPr>
          <p:cNvPr id="15" name="Rounded Rectangle 20"/>
          <p:cNvSpPr/>
          <p:nvPr/>
        </p:nvSpPr>
        <p:spPr bwMode="hidden">
          <a:xfrm>
            <a:off x="304800" y="228600"/>
            <a:ext cx="11595100"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3600" b="0" i="0" u="none" strike="noStrike" kern="1200" cap="none" spc="0" normalizeH="0" baseline="0" noProof="0">
              <a:ln>
                <a:noFill/>
              </a:ln>
              <a:solidFill>
                <a:schemeClr val="lt1"/>
              </a:solidFill>
              <a:effectLst/>
              <a:uLnTx/>
              <a:uFillTx/>
              <a:latin typeface="+mn-lt"/>
              <a:ea typeface="+mn-ea"/>
              <a:cs typeface="+mn-cs"/>
            </a:endParaRPr>
          </a:p>
        </p:txBody>
      </p:sp>
      <p:grpSp>
        <p:nvGrpSpPr>
          <p:cNvPr id="9219" name="Group 14"/>
          <p:cNvGrpSpPr>
            <a:grpSpLocks noChangeAspect="1"/>
          </p:cNvGrpSpPr>
          <p:nvPr/>
        </p:nvGrpSpPr>
        <p:grpSpPr>
          <a:xfrm>
            <a:off x="282575" y="714375"/>
            <a:ext cx="11630025" cy="1331913"/>
            <a:chOff x="-3905250" y="4294188"/>
            <a:chExt cx="13011150" cy="1892300"/>
          </a:xfrm>
        </p:grpSpPr>
        <p:sp>
          <p:nvSpPr>
            <p:cNvPr id="9225" name="Freeform 14"/>
            <p:cNvSpPr/>
            <p:nvPr/>
          </p:nvSpPr>
          <p:spPr>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19"/>
              </a:schemeClr>
            </a:solidFill>
            <a:ln w="9525">
              <a:noFill/>
            </a:ln>
          </p:spPr>
          <p:txBody>
            <a:bodyPr/>
            <a:p>
              <a:endParaRPr lang="zh-CN" altLang="en-US"/>
            </a:p>
          </p:txBody>
        </p:sp>
        <p:sp>
          <p:nvSpPr>
            <p:cNvPr id="9226" name="Freeform 18"/>
            <p:cNvSpPr/>
            <p:nvPr/>
          </p:nvSpPr>
          <p:spPr>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39999"/>
              </a:schemeClr>
            </a:solidFill>
            <a:ln w="9525">
              <a:noFill/>
            </a:ln>
          </p:spPr>
          <p:txBody>
            <a:bodyPr/>
            <a:p>
              <a:endParaRPr lang="zh-CN" altLang="en-US"/>
            </a:p>
          </p:txBody>
        </p:sp>
        <p:sp>
          <p:nvSpPr>
            <p:cNvPr id="9227" name="Freeform 22"/>
            <p:cNvSpPr/>
            <p:nvPr/>
          </p:nvSpPr>
          <p:spPr>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cap="flat" cmpd="sng">
              <a:solidFill>
                <a:srgbClr val="FFFFFF">
                  <a:alpha val="100000"/>
                </a:srgbClr>
              </a:solidFill>
              <a:prstDash val="solid"/>
              <a:round/>
              <a:headEnd type="none" w="med" len="med"/>
              <a:tailEnd type="none" w="med" len="med"/>
            </a:ln>
          </p:spPr>
          <p:txBody>
            <a:bodyPr/>
            <a:p>
              <a:endParaRPr lang="zh-CN" altLang="en-US"/>
            </a:p>
          </p:txBody>
        </p:sp>
        <p:sp>
          <p:nvSpPr>
            <p:cNvPr id="9228" name="Freeform 26"/>
            <p:cNvSpPr/>
            <p:nvPr/>
          </p:nvSpPr>
          <p:spPr>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cap="flat" cmpd="sng">
              <a:solidFill>
                <a:srgbClr val="FFFFFF">
                  <a:alpha val="100000"/>
                </a:srgbClr>
              </a:solidFill>
              <a:prstDash val="solid"/>
              <a:round/>
              <a:headEnd type="none" w="med" len="med"/>
              <a:tailEnd type="none" w="med" len="med"/>
            </a:ln>
          </p:spPr>
          <p:txBody>
            <a:bodyPr/>
            <a:p>
              <a:endParaRPr lang="zh-CN" altLang="en-US"/>
            </a:p>
          </p:txBody>
        </p:sp>
        <p:sp useBgFill="1">
          <p:nvSpPr>
            <p:cNvPr id="9229" name="Freeform 19"/>
            <p:cNvSpPr/>
            <p:nvPr/>
          </p:nvSpPr>
          <p:spPr>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ln>
          </p:spPr>
          <p:txBody>
            <a:bodyPr/>
            <a:p>
              <a:endParaRPr lang="zh-CN" altLang="en-US"/>
            </a:p>
          </p:txBody>
        </p:sp>
      </p:grpSp>
      <p:sp>
        <p:nvSpPr>
          <p:cNvPr id="2" name="Vertical Title 1"/>
          <p:cNvSpPr>
            <a:spLocks noGrp="1"/>
          </p:cNvSpPr>
          <p:nvPr>
            <p:ph type="title" orient="vert"/>
          </p:nvPr>
        </p:nvSpPr>
        <p:spPr>
          <a:xfrm>
            <a:off x="8839200" y="1447801"/>
            <a:ext cx="2743200" cy="4487333"/>
          </a:xfrm>
        </p:spPr>
        <p:txBody>
          <a:bodyPr vert="eaVert" anchor="ctr"/>
          <a:lstStyle>
            <a:lvl1pPr algn="l">
              <a:defRPr>
                <a:solidFill>
                  <a:schemeClr val="tx2"/>
                </a:solidFill>
              </a:defRPr>
            </a:lvl1p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27" name="Date Placeholder 3"/>
          <p:cNvSpPr>
            <a:spLocks noGrp="1"/>
          </p:cNvSpPr>
          <p:nvPr>
            <p:ph type="dt" sz="half" idx="2"/>
          </p:nvPr>
        </p:nvSpPr>
        <p:spPr>
          <a:xfrm>
            <a:off x="6884988" y="6249988"/>
            <a:ext cx="504825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28" name="Footer Placeholder 4"/>
          <p:cNvSpPr>
            <a:spLocks noGrp="1"/>
          </p:cNvSpPr>
          <p:nvPr>
            <p:ph type="ftr" sz="quarter" idx="3"/>
          </p:nvPr>
        </p:nvSpPr>
        <p:spPr>
          <a:xfrm>
            <a:off x="258763" y="6249988"/>
            <a:ext cx="504825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29" name="Slide Number Placeholder 5"/>
          <p:cNvSpPr>
            <a:spLocks noGrp="1"/>
          </p:cNvSpPr>
          <p:nvPr>
            <p:ph type="sldNum" sz="quarter" idx="4"/>
          </p:nvPr>
        </p:nvSpPr>
        <p:spPr>
          <a:xfrm>
            <a:off x="5321300" y="6249988"/>
            <a:ext cx="1549400" cy="365125"/>
          </a:xfrm>
          <a:prstGeom prst="rect">
            <a:avLst/>
          </a:prstGeom>
        </p:spPr>
        <p:txBody>
          <a:bodyPr vert="horz" lIns="91440" tIns="45720" rIns="91440" bIns="45720" rtlCol="0" anchor="ctr"/>
          <a:p>
            <a:pPr algn="ctr">
              <a:buChar char="•"/>
            </a:pPr>
            <a:fld id="{9A0DB2DC-4C9A-4742-B13C-FB6460FD3503}" type="slidenum">
              <a:rPr lang="en-US" altLang="zh-CN" dirty="0"/>
            </a:fld>
            <a:endParaRPr lang="en-US" altLang="zh-CN" dirty="0"/>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标题和图示或组织结构图">
    <p:spTree>
      <p:nvGrpSpPr>
        <p:cNvPr id="1" name=""/>
        <p:cNvGrpSpPr/>
        <p:nvPr/>
      </p:nvGrpSpPr>
      <p:grpSpPr>
        <a:xfrm>
          <a:off x="0" y="0"/>
          <a:ext cx="0" cy="0"/>
          <a:chOff x="0" y="0"/>
          <a:chExt cx="0" cy="0"/>
        </a:xfrm>
      </p:grpSpPr>
      <p:sp>
        <p:nvSpPr>
          <p:cNvPr id="10" name="Rectangle 2"/>
          <p:cNvSpPr>
            <a:spLocks noGrp="1" noChangeArrowheads="1"/>
          </p:cNvSpPr>
          <p:nvPr>
            <p:ph type="title"/>
          </p:nvPr>
        </p:nvSpPr>
        <p:spPr bwMode="auto">
          <a:xfrm>
            <a:off x="527381" y="1268760"/>
            <a:ext cx="10972800" cy="720080"/>
          </a:xfrm>
          <a:prstGeom prst="rect">
            <a:avLst/>
          </a:prstGeom>
          <a:noFill/>
          <a:ln w="9525">
            <a:noFill/>
            <a:miter lim="800000"/>
          </a:ln>
        </p:spPr>
        <p:txBody>
          <a:bodyPr/>
          <a:lstStyle>
            <a:lvl1pPr>
              <a:defRPr sz="3200"/>
            </a:lvl1pPr>
          </a:lstStyle>
          <a:p>
            <a:pPr lvl="0"/>
            <a:r>
              <a:rPr lang="zh-CN" altLang="en-US" noProof="1" smtClean="0"/>
              <a:t>单击此处编辑母版标题样式</a:t>
            </a:r>
            <a:endParaRPr lang="zh-CN" altLang="en-US" noProof="1" smtClean="0"/>
          </a:p>
        </p:txBody>
      </p:sp>
      <p:sp>
        <p:nvSpPr>
          <p:cNvPr id="2" name="日期占位符 1"/>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a:buChar char="•"/>
            </a:pPr>
            <a:fld id="{9A0DB2DC-4C9A-4742-B13C-FB6460FD3503}" type="slidenum">
              <a:rPr lang="en-US" altLang="zh-CN" dirty="0">
                <a:latin typeface="Arial" panose="020B0604020202020204" pitchFamily="34" charset="0"/>
                <a:ea typeface="宋体" panose="02010600030101010101" pitchFamily="2" charset="-122"/>
              </a:rPr>
            </a:fld>
            <a:endParaRPr lang="en-US" altLang="zh-CN"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7" name="Title 6"/>
          <p:cNvSpPr>
            <a:spLocks noGrp="1"/>
          </p:cNvSpPr>
          <p:nvPr>
            <p:ph type="title"/>
          </p:nvPr>
        </p:nvSpPr>
        <p:spPr/>
        <p:txBody>
          <a:bodyPr/>
          <a:lstStyle/>
          <a:p>
            <a:r>
              <a:rPr lang="zh-CN" altLang="en-US" smtClean="0"/>
              <a:t>单击此处编辑母版标题样式</a:t>
            </a:r>
            <a:endParaRPr lang="en-US"/>
          </a:p>
        </p:txBody>
      </p:sp>
      <p:sp>
        <p:nvSpPr>
          <p:cNvPr id="15" name="Date Placeholder 3"/>
          <p:cNvSpPr>
            <a:spLocks noGrp="1"/>
          </p:cNvSpPr>
          <p:nvPr>
            <p:ph type="dt" sz="half" idx="2"/>
          </p:nvPr>
        </p:nvSpPr>
        <p:spPr>
          <a:xfrm>
            <a:off x="6884988" y="6249988"/>
            <a:ext cx="504825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16" name="Footer Placeholder 4"/>
          <p:cNvSpPr>
            <a:spLocks noGrp="1"/>
          </p:cNvSpPr>
          <p:nvPr>
            <p:ph type="ftr" sz="quarter" idx="3"/>
          </p:nvPr>
        </p:nvSpPr>
        <p:spPr>
          <a:xfrm>
            <a:off x="258763" y="6249988"/>
            <a:ext cx="504825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22" name="Slide Number Placeholder 5"/>
          <p:cNvSpPr>
            <a:spLocks noGrp="1"/>
          </p:cNvSpPr>
          <p:nvPr>
            <p:ph type="sldNum" sz="quarter" idx="4"/>
          </p:nvPr>
        </p:nvSpPr>
        <p:spPr>
          <a:xfrm>
            <a:off x="5321300" y="6249988"/>
            <a:ext cx="1549400" cy="365125"/>
          </a:xfrm>
          <a:prstGeom prst="rect">
            <a:avLst/>
          </a:prstGeom>
        </p:spPr>
        <p:txBody>
          <a:bodyPr vert="horz" lIns="91440" tIns="45720" rIns="91440" bIns="45720" rtlCol="0" anchor="ctr"/>
          <a:p>
            <a:pPr algn="r">
              <a:buChar char="•"/>
            </a:pPr>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5" name="Rounded Rectangle 13"/>
          <p:cNvSpPr/>
          <p:nvPr/>
        </p:nvSpPr>
        <p:spPr>
          <a:xfrm>
            <a:off x="304800" y="228600"/>
            <a:ext cx="11595100"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3600" b="0" i="0" u="none" strike="noStrike" kern="1200" cap="none" spc="0" normalizeH="0" baseline="0" noProof="0">
              <a:ln>
                <a:noFill/>
              </a:ln>
              <a:solidFill>
                <a:schemeClr val="lt1"/>
              </a:solidFill>
              <a:effectLst/>
              <a:uLnTx/>
              <a:uFillTx/>
              <a:latin typeface="+mn-lt"/>
              <a:ea typeface="+mn-ea"/>
              <a:cs typeface="+mn-cs"/>
            </a:endParaRPr>
          </a:p>
        </p:txBody>
      </p:sp>
      <p:sp>
        <p:nvSpPr>
          <p:cNvPr id="4099" name="Freeform 14"/>
          <p:cNvSpPr/>
          <p:nvPr/>
        </p:nvSpPr>
        <p:spPr>
          <a:xfrm>
            <a:off x="8062913" y="4203700"/>
            <a:ext cx="3835400" cy="71437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19"/>
            </a:schemeClr>
          </a:solidFill>
          <a:ln w="9525">
            <a:noFill/>
          </a:ln>
        </p:spPr>
        <p:txBody>
          <a:bodyPr/>
          <a:p>
            <a:endParaRPr lang="zh-CN" altLang="en-US"/>
          </a:p>
        </p:txBody>
      </p:sp>
      <p:sp>
        <p:nvSpPr>
          <p:cNvPr id="4100" name="Freeform 18"/>
          <p:cNvSpPr/>
          <p:nvPr/>
        </p:nvSpPr>
        <p:spPr>
          <a:xfrm>
            <a:off x="3492500" y="4075113"/>
            <a:ext cx="7392988" cy="850900"/>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39999"/>
            </a:schemeClr>
          </a:solidFill>
          <a:ln w="9525">
            <a:noFill/>
          </a:ln>
        </p:spPr>
        <p:txBody>
          <a:bodyPr/>
          <a:p>
            <a:endParaRPr lang="zh-CN" altLang="en-US"/>
          </a:p>
        </p:txBody>
      </p:sp>
      <p:sp>
        <p:nvSpPr>
          <p:cNvPr id="4101" name="Freeform 22"/>
          <p:cNvSpPr/>
          <p:nvPr/>
        </p:nvSpPr>
        <p:spPr>
          <a:xfrm>
            <a:off x="3771900" y="4087813"/>
            <a:ext cx="7289800" cy="77470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cap="flat" cmpd="sng">
            <a:solidFill>
              <a:srgbClr val="FFFFFF">
                <a:alpha val="100000"/>
              </a:srgbClr>
            </a:solidFill>
            <a:prstDash val="solid"/>
            <a:round/>
            <a:headEnd type="none" w="med" len="med"/>
            <a:tailEnd type="none" w="med" len="med"/>
          </a:ln>
        </p:spPr>
        <p:txBody>
          <a:bodyPr/>
          <a:p>
            <a:endParaRPr lang="zh-CN" altLang="en-US"/>
          </a:p>
        </p:txBody>
      </p:sp>
      <p:sp>
        <p:nvSpPr>
          <p:cNvPr id="4102" name="Freeform 26"/>
          <p:cNvSpPr/>
          <p:nvPr/>
        </p:nvSpPr>
        <p:spPr>
          <a:xfrm>
            <a:off x="7478713" y="4073525"/>
            <a:ext cx="4411662" cy="652463"/>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cap="flat" cmpd="sng">
            <a:solidFill>
              <a:srgbClr val="FFFFFF">
                <a:alpha val="100000"/>
              </a:srgbClr>
            </a:solidFill>
            <a:prstDash val="solid"/>
            <a:round/>
            <a:headEnd type="none" w="med" len="med"/>
            <a:tailEnd type="none" w="med" len="med"/>
          </a:ln>
        </p:spPr>
        <p:txBody>
          <a:bodyPr/>
          <a:p>
            <a:endParaRPr lang="zh-CN" altLang="en-US"/>
          </a:p>
        </p:txBody>
      </p:sp>
      <p:sp useBgFill="1">
        <p:nvSpPr>
          <p:cNvPr id="4103" name="Freeform 10"/>
          <p:cNvSpPr/>
          <p:nvPr/>
        </p:nvSpPr>
        <p:spPr>
          <a:xfrm>
            <a:off x="282575" y="4059238"/>
            <a:ext cx="11630025" cy="132873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ln>
        </p:spPr>
        <p:txBody>
          <a:bodyPr/>
          <a:p>
            <a:endParaRPr lang="zh-CN" altLang="en-US"/>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26" name="Date Placeholder 3"/>
          <p:cNvSpPr>
            <a:spLocks noGrp="1"/>
          </p:cNvSpPr>
          <p:nvPr>
            <p:ph type="dt" sz="half" idx="2"/>
          </p:nvPr>
        </p:nvSpPr>
        <p:spPr>
          <a:xfrm>
            <a:off x="6884988" y="6249988"/>
            <a:ext cx="504825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27" name="Footer Placeholder 4"/>
          <p:cNvSpPr>
            <a:spLocks noGrp="1"/>
          </p:cNvSpPr>
          <p:nvPr>
            <p:ph type="ftr" sz="quarter" idx="3"/>
          </p:nvPr>
        </p:nvSpPr>
        <p:spPr>
          <a:xfrm>
            <a:off x="258763" y="6249988"/>
            <a:ext cx="504825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28" name="Slide Number Placeholder 5"/>
          <p:cNvSpPr>
            <a:spLocks noGrp="1"/>
          </p:cNvSpPr>
          <p:nvPr>
            <p:ph type="sldNum" sz="quarter" idx="4"/>
          </p:nvPr>
        </p:nvSpPr>
        <p:spPr>
          <a:xfrm>
            <a:off x="5321300" y="6249988"/>
            <a:ext cx="1549400" cy="365125"/>
          </a:xfrm>
          <a:prstGeom prst="rect">
            <a:avLst/>
          </a:prstGeom>
        </p:spPr>
        <p:txBody>
          <a:bodyPr vert="horz" lIns="91440" tIns="45720" rIns="91440" bIns="45720" rtlCol="0" anchor="ctr"/>
          <a:p>
            <a:pPr algn="ctr">
              <a:buChar char="•"/>
            </a:pPr>
            <a:fld id="{9A0DB2DC-4C9A-4742-B13C-FB6460FD3503}" type="slidenum">
              <a:rPr lang="en-US" altLang="zh-CN" dirty="0"/>
            </a:fld>
            <a:endParaRPr lang="en-US" altLang="zh-CN" dirty="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9" name="Content Placeholder 8"/>
          <p:cNvSpPr>
            <a:spLocks noGrp="1"/>
          </p:cNvSpPr>
          <p:nvPr>
            <p:ph sz="quarter" idx="13"/>
          </p:nvPr>
        </p:nvSpPr>
        <p:spPr>
          <a:xfrm>
            <a:off x="902207" y="2679192"/>
            <a:ext cx="5096256" cy="34472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11" name="Content Placeholder 10"/>
          <p:cNvSpPr>
            <a:spLocks noGrp="1"/>
          </p:cNvSpPr>
          <p:nvPr>
            <p:ph sz="quarter" idx="14"/>
          </p:nvPr>
        </p:nvSpPr>
        <p:spPr>
          <a:xfrm>
            <a:off x="6193536" y="2679192"/>
            <a:ext cx="5096256" cy="34472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3" name="日期占位符 2"/>
          <p:cNvSpPr>
            <a:spLocks noGrp="1"/>
          </p:cNvSpPr>
          <p:nvPr>
            <p:ph type="dt" sz="half" idx="15"/>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6"/>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7"/>
          </p:nvPr>
        </p:nvSpPr>
        <p:spPr/>
        <p:txBody>
          <a:bodyPr/>
          <a:p>
            <a:pPr lvl="0">
              <a:buChar char="•"/>
            </a:pPr>
            <a:fld id="{9A0DB2DC-4C9A-4742-B13C-FB6460FD3503}" type="slidenum">
              <a:rPr lang="en-US" altLang="zh-CN" dirty="0">
                <a:latin typeface="Arial" panose="020B0604020202020204" pitchFamily="34" charset="0"/>
                <a:ea typeface="宋体" panose="02010600030101010101" pitchFamily="2" charset="-122"/>
              </a:rPr>
            </a:fld>
            <a:endParaRPr lang="en-US" altLang="zh-CN" dirty="0">
              <a:latin typeface="Arial" panose="020B0604020202020204" pitchFamily="34" charset="0"/>
              <a:ea typeface="宋体" panose="02010600030101010101" pitchFamily="2" charset="-122"/>
            </a:endParaRP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903110" y="3429001"/>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6193367" y="3429001"/>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日期占位符 6"/>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a:buChar char="•"/>
            </a:pPr>
            <a:fld id="{9A0DB2DC-4C9A-4742-B13C-FB6460FD3503}" type="slidenum">
              <a:rPr lang="en-US" altLang="zh-CN" dirty="0">
                <a:latin typeface="Arial" panose="020B0604020202020204" pitchFamily="34" charset="0"/>
                <a:ea typeface="宋体" panose="02010600030101010101" pitchFamily="2" charset="-122"/>
              </a:rPr>
            </a:fld>
            <a:endParaRPr lang="en-US" altLang="zh-CN" dirty="0">
              <a:latin typeface="Arial" panose="020B0604020202020204" pitchFamily="34" charset="0"/>
              <a:ea typeface="宋体" panose="02010600030101010101" pitchFamily="2" charset="-122"/>
            </a:endParaRPr>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15" name="Date Placeholder 2"/>
          <p:cNvSpPr>
            <a:spLocks noGrp="1"/>
          </p:cNvSpPr>
          <p:nvPr>
            <p:ph type="dt" sz="half" idx="2"/>
          </p:nvPr>
        </p:nvSpPr>
        <p:spPr>
          <a:xfrm>
            <a:off x="6884988" y="6249988"/>
            <a:ext cx="504825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000" b="0" i="0" u="none" strike="noStrike" kern="1200" cap="none" spc="0" normalizeH="0" baseline="0" noProof="0" smtClean="0">
                <a:ln>
                  <a:noFill/>
                </a:ln>
                <a:solidFill>
                  <a:schemeClr val="tx2"/>
                </a:solidFill>
                <a:effectLst/>
                <a:uLnTx/>
                <a:uFillTx/>
                <a:latin typeface="Arial" panose="020B0604020202020204" pitchFamily="34" charset="0"/>
                <a:ea typeface="宋体" panose="02010600030101010101" pitchFamily="2" charset="-122"/>
                <a:cs typeface="+mn-cs"/>
              </a:rPr>
              <a:t>Roland Berger Strategy Consultants</a:t>
            </a:r>
            <a:endParaRPr kumimoji="0" lang="de-DE" altLang="de-DE"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16" name="Footer Placeholder 3"/>
          <p:cNvSpPr>
            <a:spLocks noGrp="1"/>
          </p:cNvSpPr>
          <p:nvPr>
            <p:ph type="ftr" sz="quarter" idx="3"/>
          </p:nvPr>
        </p:nvSpPr>
        <p:spPr>
          <a:xfrm>
            <a:off x="258763" y="6249988"/>
            <a:ext cx="504825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defRPr/>
            </a:pPr>
            <a:r>
              <a:rPr kumimoji="0" lang="de-DE" altLang="de-DE" sz="1000" b="0" i="0" u="none" strike="noStrike" kern="1200" cap="none" spc="0" normalizeH="0" baseline="0" noProof="0" smtClean="0">
                <a:ln>
                  <a:noFill/>
                </a:ln>
                <a:solidFill>
                  <a:schemeClr val="tx2"/>
                </a:solidFill>
                <a:effectLst/>
                <a:uLnTx/>
                <a:uFillTx/>
                <a:latin typeface="Arial" panose="020B0604020202020204" pitchFamily="34" charset="0"/>
                <a:ea typeface="宋体" panose="02010600030101010101" pitchFamily="2" charset="-122"/>
                <a:cs typeface="+mn-cs"/>
              </a:rPr>
              <a:t>Module und Variations_E</a:t>
            </a:r>
            <a:endParaRPr kumimoji="0" lang="de-DE" altLang="de-DE"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22" name="Slide Number Placeholder 4"/>
          <p:cNvSpPr>
            <a:spLocks noGrp="1"/>
          </p:cNvSpPr>
          <p:nvPr>
            <p:ph type="sldNum" sz="quarter" idx="4"/>
          </p:nvPr>
        </p:nvSpPr>
        <p:spPr>
          <a:xfrm>
            <a:off x="5321300" y="6249988"/>
            <a:ext cx="1549400" cy="365125"/>
          </a:xfrm>
          <a:prstGeom prst="rect">
            <a:avLst/>
          </a:prstGeom>
        </p:spPr>
        <p:txBody>
          <a:bodyPr vert="horz" lIns="91440" tIns="45720" rIns="91440" bIns="45720" rtlCol="0" anchor="ctr"/>
          <a:p>
            <a:pPr algn="r">
              <a:buChar char="•"/>
            </a:pPr>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15" name="Rounded Rectangle 11"/>
          <p:cNvSpPr/>
          <p:nvPr/>
        </p:nvSpPr>
        <p:spPr>
          <a:xfrm>
            <a:off x="304800" y="228600"/>
            <a:ext cx="11595100"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3600" b="0" i="0" u="none" strike="noStrike" kern="1200" cap="none" spc="0" normalizeH="0" baseline="0" noProof="0">
              <a:ln>
                <a:noFill/>
              </a:ln>
              <a:solidFill>
                <a:schemeClr val="lt1"/>
              </a:solidFill>
              <a:effectLst/>
              <a:uLnTx/>
              <a:uFillTx/>
              <a:latin typeface="+mn-lt"/>
              <a:ea typeface="+mn-ea"/>
              <a:cs typeface="+mn-cs"/>
            </a:endParaRPr>
          </a:p>
        </p:txBody>
      </p:sp>
      <p:grpSp>
        <p:nvGrpSpPr>
          <p:cNvPr id="6147" name="Group 5"/>
          <p:cNvGrpSpPr>
            <a:grpSpLocks noChangeAspect="1"/>
          </p:cNvGrpSpPr>
          <p:nvPr/>
        </p:nvGrpSpPr>
        <p:grpSpPr>
          <a:xfrm>
            <a:off x="282575" y="714375"/>
            <a:ext cx="11630025" cy="1330325"/>
            <a:chOff x="-3905251" y="4294188"/>
            <a:chExt cx="13027839" cy="1892300"/>
          </a:xfrm>
        </p:grpSpPr>
        <p:sp>
          <p:nvSpPr>
            <p:cNvPr id="6153" name="Freeform 14"/>
            <p:cNvSpPr/>
            <p:nvPr/>
          </p:nvSpPr>
          <p:spPr>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19"/>
              </a:schemeClr>
            </a:solidFill>
            <a:ln w="9525">
              <a:noFill/>
            </a:ln>
          </p:spPr>
          <p:txBody>
            <a:bodyPr/>
            <a:p>
              <a:endParaRPr lang="zh-CN" altLang="en-US"/>
            </a:p>
          </p:txBody>
        </p:sp>
        <p:sp>
          <p:nvSpPr>
            <p:cNvPr id="6154" name="Freeform 18"/>
            <p:cNvSpPr/>
            <p:nvPr/>
          </p:nvSpPr>
          <p:spPr>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39999"/>
              </a:schemeClr>
            </a:solidFill>
            <a:ln w="9525">
              <a:noFill/>
            </a:ln>
          </p:spPr>
          <p:txBody>
            <a:bodyPr/>
            <a:p>
              <a:endParaRPr lang="zh-CN" altLang="en-US"/>
            </a:p>
          </p:txBody>
        </p:sp>
        <p:sp>
          <p:nvSpPr>
            <p:cNvPr id="6155" name="Freeform 22"/>
            <p:cNvSpPr/>
            <p:nvPr/>
          </p:nvSpPr>
          <p:spPr>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cap="flat" cmpd="sng">
              <a:solidFill>
                <a:srgbClr val="FFFFFF">
                  <a:alpha val="100000"/>
                </a:srgbClr>
              </a:solidFill>
              <a:prstDash val="solid"/>
              <a:round/>
              <a:headEnd type="none" w="med" len="med"/>
              <a:tailEnd type="none" w="med" len="med"/>
            </a:ln>
          </p:spPr>
          <p:txBody>
            <a:bodyPr/>
            <a:p>
              <a:endParaRPr lang="zh-CN" altLang="en-US"/>
            </a:p>
          </p:txBody>
        </p:sp>
        <p:sp>
          <p:nvSpPr>
            <p:cNvPr id="6156" name="Freeform 26"/>
            <p:cNvSpPr/>
            <p:nvPr/>
          </p:nvSpPr>
          <p:spPr>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cap="flat" cmpd="sng">
              <a:solidFill>
                <a:srgbClr val="FFFFFF">
                  <a:alpha val="100000"/>
                </a:srgbClr>
              </a:solidFill>
              <a:prstDash val="solid"/>
              <a:round/>
              <a:headEnd type="none" w="med" len="med"/>
              <a:tailEnd type="none" w="med" len="med"/>
            </a:ln>
          </p:spPr>
          <p:txBody>
            <a:bodyPr/>
            <a:p>
              <a:endParaRPr lang="zh-CN" altLang="en-US"/>
            </a:p>
          </p:txBody>
        </p:sp>
        <p:sp useBgFill="1">
          <p:nvSpPr>
            <p:cNvPr id="6157" name="Freeform 10"/>
            <p:cNvSpPr/>
            <p:nvPr/>
          </p:nvSpPr>
          <p:spPr>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ln>
          </p:spPr>
          <p:txBody>
            <a:bodyPr/>
            <a:p>
              <a:endParaRPr lang="zh-CN" altLang="en-US"/>
            </a:p>
          </p:txBody>
        </p:sp>
      </p:grpSp>
      <p:sp>
        <p:nvSpPr>
          <p:cNvPr id="27" name="Date Placeholder 1"/>
          <p:cNvSpPr>
            <a:spLocks noGrp="1"/>
          </p:cNvSpPr>
          <p:nvPr>
            <p:ph type="dt" sz="half" idx="2"/>
          </p:nvPr>
        </p:nvSpPr>
        <p:spPr>
          <a:xfrm>
            <a:off x="6884988" y="6249988"/>
            <a:ext cx="504825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28" name="Footer Placeholder 2"/>
          <p:cNvSpPr>
            <a:spLocks noGrp="1"/>
          </p:cNvSpPr>
          <p:nvPr>
            <p:ph type="ftr" sz="quarter" idx="3"/>
          </p:nvPr>
        </p:nvSpPr>
        <p:spPr>
          <a:xfrm>
            <a:off x="258763" y="6249988"/>
            <a:ext cx="504825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29" name="Slide Number Placeholder 3"/>
          <p:cNvSpPr>
            <a:spLocks noGrp="1"/>
          </p:cNvSpPr>
          <p:nvPr>
            <p:ph type="sldNum" sz="quarter" idx="4"/>
          </p:nvPr>
        </p:nvSpPr>
        <p:spPr>
          <a:xfrm>
            <a:off x="5321300" y="6249988"/>
            <a:ext cx="1549400" cy="365125"/>
          </a:xfrm>
          <a:prstGeom prst="rect">
            <a:avLst/>
          </a:prstGeom>
        </p:spPr>
        <p:txBody>
          <a:bodyPr vert="horz" lIns="91440" tIns="45720" rIns="91440" bIns="45720" rtlCol="0" anchor="ctr"/>
          <a:p>
            <a:pPr algn="ctr">
              <a:buChar char="•"/>
            </a:pPr>
            <a:fld id="{9A0DB2DC-4C9A-4742-B13C-FB6460FD3503}" type="slidenum">
              <a:rPr lang="en-US" altLang="zh-CN" dirty="0"/>
            </a:fld>
            <a:endParaRPr lang="en-US" altLang="zh-CN"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15" name="Rounded Rectangle 14"/>
          <p:cNvSpPr/>
          <p:nvPr/>
        </p:nvSpPr>
        <p:spPr>
          <a:xfrm>
            <a:off x="304800" y="228600"/>
            <a:ext cx="11595100"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3600" b="0" i="0" u="none" strike="noStrike" kern="1200" cap="none" spc="0" normalizeH="0" baseline="0" noProof="0">
              <a:ln>
                <a:noFill/>
              </a:ln>
              <a:solidFill>
                <a:schemeClr val="lt1"/>
              </a:solidFill>
              <a:effectLst/>
              <a:uLnTx/>
              <a:uFillTx/>
              <a:latin typeface="+mn-lt"/>
              <a:ea typeface="+mn-ea"/>
              <a:cs typeface="+mn-cs"/>
            </a:endParaRPr>
          </a:p>
        </p:txBody>
      </p:sp>
      <p:grpSp>
        <p:nvGrpSpPr>
          <p:cNvPr id="7171" name="Group 23"/>
          <p:cNvGrpSpPr>
            <a:grpSpLocks noChangeAspect="1"/>
          </p:cNvGrpSpPr>
          <p:nvPr/>
        </p:nvGrpSpPr>
        <p:grpSpPr>
          <a:xfrm>
            <a:off x="282575" y="714375"/>
            <a:ext cx="11630025" cy="1331913"/>
            <a:chOff x="-3905250" y="4294188"/>
            <a:chExt cx="13011150" cy="1892300"/>
          </a:xfrm>
        </p:grpSpPr>
        <p:sp>
          <p:nvSpPr>
            <p:cNvPr id="7177" name="Freeform 14"/>
            <p:cNvSpPr/>
            <p:nvPr/>
          </p:nvSpPr>
          <p:spPr>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19"/>
              </a:schemeClr>
            </a:solidFill>
            <a:ln w="9525">
              <a:noFill/>
            </a:ln>
          </p:spPr>
          <p:txBody>
            <a:bodyPr/>
            <a:p>
              <a:endParaRPr lang="zh-CN" altLang="en-US"/>
            </a:p>
          </p:txBody>
        </p:sp>
        <p:sp>
          <p:nvSpPr>
            <p:cNvPr id="7178" name="Freeform 18"/>
            <p:cNvSpPr/>
            <p:nvPr/>
          </p:nvSpPr>
          <p:spPr>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39999"/>
              </a:schemeClr>
            </a:solidFill>
            <a:ln w="9525">
              <a:noFill/>
            </a:ln>
          </p:spPr>
          <p:txBody>
            <a:bodyPr/>
            <a:p>
              <a:endParaRPr lang="zh-CN" altLang="en-US"/>
            </a:p>
          </p:txBody>
        </p:sp>
        <p:sp>
          <p:nvSpPr>
            <p:cNvPr id="7179" name="Freeform 22"/>
            <p:cNvSpPr/>
            <p:nvPr/>
          </p:nvSpPr>
          <p:spPr>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cap="flat" cmpd="sng">
              <a:solidFill>
                <a:srgbClr val="FFFFFF">
                  <a:alpha val="100000"/>
                </a:srgbClr>
              </a:solidFill>
              <a:prstDash val="solid"/>
              <a:round/>
              <a:headEnd type="none" w="med" len="med"/>
              <a:tailEnd type="none" w="med" len="med"/>
            </a:ln>
          </p:spPr>
          <p:txBody>
            <a:bodyPr/>
            <a:p>
              <a:endParaRPr lang="zh-CN" altLang="en-US"/>
            </a:p>
          </p:txBody>
        </p:sp>
        <p:sp>
          <p:nvSpPr>
            <p:cNvPr id="7180" name="Freeform 26"/>
            <p:cNvSpPr/>
            <p:nvPr/>
          </p:nvSpPr>
          <p:spPr>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cap="flat" cmpd="sng">
              <a:solidFill>
                <a:srgbClr val="FFFFFF">
                  <a:alpha val="100000"/>
                </a:srgbClr>
              </a:solidFill>
              <a:prstDash val="solid"/>
              <a:round/>
              <a:headEnd type="none" w="med" len="med"/>
              <a:tailEnd type="none" w="med" len="med"/>
            </a:ln>
          </p:spPr>
          <p:txBody>
            <a:bodyPr/>
            <a:p>
              <a:endParaRPr lang="zh-CN" altLang="en-US"/>
            </a:p>
          </p:txBody>
        </p:sp>
        <p:sp useBgFill="1">
          <p:nvSpPr>
            <p:cNvPr id="7181" name="Freeform 28"/>
            <p:cNvSpPr/>
            <p:nvPr/>
          </p:nvSpPr>
          <p:spPr>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ln>
          </p:spPr>
          <p:txBody>
            <a:bodyPr/>
            <a:p>
              <a:endParaRPr lang="zh-CN" altLang="en-US"/>
            </a:p>
          </p:txBody>
        </p:sp>
      </p:grpSp>
      <p:sp>
        <p:nvSpPr>
          <p:cNvPr id="4" name="Text Placeholder 3"/>
          <p:cNvSpPr>
            <a:spLocks noGrp="1"/>
          </p:cNvSpPr>
          <p:nvPr>
            <p:ph type="body" sz="half" idx="2"/>
          </p:nvPr>
        </p:nvSpPr>
        <p:spPr>
          <a:xfrm>
            <a:off x="1219200" y="3581401"/>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27" name="Date Placeholder 4"/>
          <p:cNvSpPr>
            <a:spLocks noGrp="1"/>
          </p:cNvSpPr>
          <p:nvPr>
            <p:ph type="dt" sz="half" idx="12"/>
          </p:nvPr>
        </p:nvSpPr>
        <p:spPr>
          <a:xfrm>
            <a:off x="6884988" y="6249988"/>
            <a:ext cx="504825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28" name="Footer Placeholder 5"/>
          <p:cNvSpPr>
            <a:spLocks noGrp="1"/>
          </p:cNvSpPr>
          <p:nvPr>
            <p:ph type="ftr" sz="quarter" idx="3"/>
          </p:nvPr>
        </p:nvSpPr>
        <p:spPr>
          <a:xfrm>
            <a:off x="258763" y="6249988"/>
            <a:ext cx="504825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29" name="Slide Number Placeholder 6"/>
          <p:cNvSpPr>
            <a:spLocks noGrp="1"/>
          </p:cNvSpPr>
          <p:nvPr>
            <p:ph type="sldNum" sz="quarter" idx="4"/>
          </p:nvPr>
        </p:nvSpPr>
        <p:spPr>
          <a:xfrm>
            <a:off x="5321300" y="6249988"/>
            <a:ext cx="1549400" cy="365125"/>
          </a:xfrm>
          <a:prstGeom prst="rect">
            <a:avLst/>
          </a:prstGeom>
        </p:spPr>
        <p:txBody>
          <a:bodyPr vert="horz" lIns="91440" tIns="45720" rIns="91440" bIns="45720" rtlCol="0" anchor="ctr"/>
          <a:p>
            <a:pPr algn="ctr">
              <a:buChar char="•"/>
            </a:pPr>
            <a:fld id="{9A0DB2DC-4C9A-4742-B13C-FB6460FD3503}" type="slidenum">
              <a:rPr lang="en-US" altLang="zh-CN" dirty="0"/>
            </a:fld>
            <a:endParaRPr lang="en-US" altLang="zh-CN"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15" name="Rounded Rectangle 14"/>
          <p:cNvSpPr/>
          <p:nvPr/>
        </p:nvSpPr>
        <p:spPr>
          <a:xfrm>
            <a:off x="304800" y="228600"/>
            <a:ext cx="11595100"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3600" b="0" i="0" u="none" strike="noStrike" kern="1200" cap="none" spc="0" normalizeH="0" baseline="0" noProof="0">
              <a:ln>
                <a:noFill/>
              </a:ln>
              <a:solidFill>
                <a:schemeClr val="lt1"/>
              </a:solidFill>
              <a:effectLst/>
              <a:uLnTx/>
              <a:uFillTx/>
              <a:latin typeface="+mn-lt"/>
              <a:ea typeface="+mn-ea"/>
              <a:cs typeface="+mn-cs"/>
            </a:endParaRPr>
          </a:p>
        </p:txBody>
      </p:sp>
      <p:grpSp>
        <p:nvGrpSpPr>
          <p:cNvPr id="8195" name="Group 8"/>
          <p:cNvGrpSpPr>
            <a:grpSpLocks noChangeAspect="1"/>
          </p:cNvGrpSpPr>
          <p:nvPr/>
        </p:nvGrpSpPr>
        <p:grpSpPr>
          <a:xfrm>
            <a:off x="282575" y="5354638"/>
            <a:ext cx="11630025" cy="1330325"/>
            <a:chOff x="-3905250" y="4294188"/>
            <a:chExt cx="13011150" cy="1892300"/>
          </a:xfrm>
        </p:grpSpPr>
        <p:sp>
          <p:nvSpPr>
            <p:cNvPr id="8201" name="Freeform 14"/>
            <p:cNvSpPr/>
            <p:nvPr/>
          </p:nvSpPr>
          <p:spPr>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19"/>
              </a:schemeClr>
            </a:solidFill>
            <a:ln w="9525">
              <a:noFill/>
            </a:ln>
          </p:spPr>
          <p:txBody>
            <a:bodyPr/>
            <a:p>
              <a:endParaRPr lang="zh-CN" altLang="en-US"/>
            </a:p>
          </p:txBody>
        </p:sp>
        <p:sp>
          <p:nvSpPr>
            <p:cNvPr id="8202" name="Freeform 18"/>
            <p:cNvSpPr/>
            <p:nvPr/>
          </p:nvSpPr>
          <p:spPr>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39999"/>
              </a:schemeClr>
            </a:solidFill>
            <a:ln w="9525">
              <a:noFill/>
            </a:ln>
          </p:spPr>
          <p:txBody>
            <a:bodyPr/>
            <a:p>
              <a:endParaRPr lang="zh-CN" altLang="en-US"/>
            </a:p>
          </p:txBody>
        </p:sp>
        <p:sp>
          <p:nvSpPr>
            <p:cNvPr id="8203" name="Freeform 22"/>
            <p:cNvSpPr/>
            <p:nvPr/>
          </p:nvSpPr>
          <p:spPr>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cap="flat" cmpd="sng">
              <a:solidFill>
                <a:srgbClr val="FFFFFF">
                  <a:alpha val="100000"/>
                </a:srgbClr>
              </a:solidFill>
              <a:prstDash val="solid"/>
              <a:round/>
              <a:headEnd type="none" w="med" len="med"/>
              <a:tailEnd type="none" w="med" len="med"/>
            </a:ln>
          </p:spPr>
          <p:txBody>
            <a:bodyPr/>
            <a:p>
              <a:endParaRPr lang="zh-CN" altLang="en-US"/>
            </a:p>
          </p:txBody>
        </p:sp>
        <p:sp>
          <p:nvSpPr>
            <p:cNvPr id="8204" name="Freeform 26"/>
            <p:cNvSpPr/>
            <p:nvPr/>
          </p:nvSpPr>
          <p:spPr>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cap="flat" cmpd="sng">
              <a:solidFill>
                <a:srgbClr val="FFFFFF">
                  <a:alpha val="100000"/>
                </a:srgbClr>
              </a:solidFill>
              <a:prstDash val="solid"/>
              <a:round/>
              <a:headEnd type="none" w="med" len="med"/>
              <a:tailEnd type="none" w="med" len="med"/>
            </a:ln>
          </p:spPr>
          <p:txBody>
            <a:bodyPr/>
            <a:p>
              <a:endParaRPr lang="zh-CN" altLang="en-US"/>
            </a:p>
          </p:txBody>
        </p:sp>
        <p:sp useBgFill="1">
          <p:nvSpPr>
            <p:cNvPr id="8205" name="Freeform 10"/>
            <p:cNvSpPr/>
            <p:nvPr/>
          </p:nvSpPr>
          <p:spPr>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ln>
          </p:spPr>
          <p:txBody>
            <a:bodyPr/>
            <a:p>
              <a:endParaRPr lang="zh-CN" altLang="en-US"/>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zh-CN" altLang="en-US" smtClean="0"/>
              <a:t>单击此处编辑母版标题样式</a:t>
            </a:r>
            <a:endParaRPr lang="en-US" dirty="0"/>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vert="horz" lIns="91440" tIns="45720" rIns="91440" bIns="45720"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zh-CN" altLang="en-US" sz="3200" b="0" i="0" u="none" strike="noStrike" kern="1200" cap="none" spc="0" normalizeH="0" baseline="0" noProof="0" smtClean="0">
                <a:ln>
                  <a:noFill/>
                </a:ln>
                <a:solidFill>
                  <a:schemeClr val="bg1"/>
                </a:solidFill>
                <a:effectLst/>
                <a:uLnTx/>
                <a:uFillTx/>
                <a:latin typeface="+mn-lt"/>
                <a:ea typeface="+mn-ea"/>
                <a:cs typeface="+mn-cs"/>
              </a:rPr>
              <a:t>单击图标添加图片</a:t>
            </a: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27" name="Date Placeholder 4"/>
          <p:cNvSpPr>
            <a:spLocks noGrp="1"/>
          </p:cNvSpPr>
          <p:nvPr>
            <p:ph type="dt" sz="half" idx="12"/>
          </p:nvPr>
        </p:nvSpPr>
        <p:spPr>
          <a:xfrm>
            <a:off x="6884988" y="6249988"/>
            <a:ext cx="504825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28" name="Footer Placeholder 5"/>
          <p:cNvSpPr>
            <a:spLocks noGrp="1"/>
          </p:cNvSpPr>
          <p:nvPr>
            <p:ph type="ftr" sz="quarter" idx="3"/>
          </p:nvPr>
        </p:nvSpPr>
        <p:spPr>
          <a:xfrm>
            <a:off x="258763" y="6249988"/>
            <a:ext cx="504825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29" name="Slide Number Placeholder 6"/>
          <p:cNvSpPr>
            <a:spLocks noGrp="1"/>
          </p:cNvSpPr>
          <p:nvPr>
            <p:ph type="sldNum" sz="quarter" idx="4"/>
          </p:nvPr>
        </p:nvSpPr>
        <p:spPr>
          <a:xfrm>
            <a:off x="5321300" y="6249988"/>
            <a:ext cx="1549400" cy="365125"/>
          </a:xfrm>
          <a:prstGeom prst="rect">
            <a:avLst/>
          </a:prstGeom>
        </p:spPr>
        <p:txBody>
          <a:bodyPr vert="horz" lIns="91440" tIns="45720" rIns="91440" bIns="45720" rtlCol="0" anchor="ctr"/>
          <a:p>
            <a:pPr algn="ctr">
              <a:buChar char="•"/>
            </a:pPr>
            <a:fld id="{9A0DB2DC-4C9A-4742-B13C-FB6460FD3503}" type="slidenum">
              <a:rPr lang="en-US" altLang="zh-CN" dirty="0"/>
            </a:fld>
            <a:endParaRPr lang="en-US" altLang="zh-CN"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14" name="Rounded Rectangle 13"/>
          <p:cNvSpPr/>
          <p:nvPr/>
        </p:nvSpPr>
        <p:spPr>
          <a:xfrm>
            <a:off x="304800" y="228600"/>
            <a:ext cx="11595100"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3600" b="0" i="0" u="none" strike="noStrike" kern="1200" cap="none" spc="0" normalizeH="0" baseline="0" noProof="0">
              <a:ln>
                <a:noFill/>
              </a:ln>
              <a:solidFill>
                <a:schemeClr val="lt1"/>
              </a:solidFill>
              <a:effectLst/>
              <a:uLnTx/>
              <a:uFillTx/>
              <a:latin typeface="+mn-lt"/>
              <a:ea typeface="+mn-ea"/>
              <a:cs typeface="+mn-cs"/>
            </a:endParaRPr>
          </a:p>
        </p:txBody>
      </p:sp>
      <p:grpSp>
        <p:nvGrpSpPr>
          <p:cNvPr id="1027" name="Group 15"/>
          <p:cNvGrpSpPr>
            <a:grpSpLocks noChangeAspect="1"/>
          </p:cNvGrpSpPr>
          <p:nvPr/>
        </p:nvGrpSpPr>
        <p:grpSpPr>
          <a:xfrm>
            <a:off x="282575" y="1679575"/>
            <a:ext cx="11630025" cy="1330325"/>
            <a:chOff x="-3905251" y="4294188"/>
            <a:chExt cx="13027839" cy="1892300"/>
          </a:xfrm>
        </p:grpSpPr>
        <p:sp>
          <p:nvSpPr>
            <p:cNvPr id="1033" name="Freeform 14"/>
            <p:cNvSpPr/>
            <p:nvPr/>
          </p:nvSpPr>
          <p:spPr>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19"/>
              </a:schemeClr>
            </a:solidFill>
            <a:ln w="9525">
              <a:noFill/>
            </a:ln>
          </p:spPr>
          <p:txBody>
            <a:bodyPr/>
            <a:p>
              <a:endParaRPr lang="zh-CN" altLang="en-US"/>
            </a:p>
          </p:txBody>
        </p:sp>
        <p:sp>
          <p:nvSpPr>
            <p:cNvPr id="1034" name="Freeform 18"/>
            <p:cNvSpPr/>
            <p:nvPr/>
          </p:nvSpPr>
          <p:spPr>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39999"/>
              </a:schemeClr>
            </a:solidFill>
            <a:ln w="9525">
              <a:noFill/>
            </a:ln>
          </p:spPr>
          <p:txBody>
            <a:bodyPr/>
            <a:p>
              <a:endParaRPr lang="zh-CN" altLang="en-US"/>
            </a:p>
          </p:txBody>
        </p:sp>
        <p:sp>
          <p:nvSpPr>
            <p:cNvPr id="1035" name="Freeform 22"/>
            <p:cNvSpPr/>
            <p:nvPr/>
          </p:nvSpPr>
          <p:spPr>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cap="flat" cmpd="sng">
              <a:solidFill>
                <a:srgbClr val="FFFFFF">
                  <a:alpha val="100000"/>
                </a:srgbClr>
              </a:solidFill>
              <a:prstDash val="solid"/>
              <a:round/>
              <a:headEnd type="none" w="med" len="med"/>
              <a:tailEnd type="none" w="med" len="med"/>
            </a:ln>
          </p:spPr>
          <p:txBody>
            <a:bodyPr/>
            <a:p>
              <a:endParaRPr lang="zh-CN" altLang="en-US"/>
            </a:p>
          </p:txBody>
        </p:sp>
        <p:sp>
          <p:nvSpPr>
            <p:cNvPr id="1036" name="Freeform 26"/>
            <p:cNvSpPr/>
            <p:nvPr/>
          </p:nvSpPr>
          <p:spPr>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cap="flat" cmpd="sng">
              <a:solidFill>
                <a:srgbClr val="FFFFFF">
                  <a:alpha val="100000"/>
                </a:srgbClr>
              </a:solidFill>
              <a:prstDash val="solid"/>
              <a:round/>
              <a:headEnd type="none" w="med" len="med"/>
              <a:tailEnd type="none" w="med" len="med"/>
            </a:ln>
          </p:spPr>
          <p:txBody>
            <a:bodyPr/>
            <a:p>
              <a:endParaRPr lang="zh-CN" altLang="en-US"/>
            </a:p>
          </p:txBody>
        </p:sp>
        <p:sp useBgFill="1">
          <p:nvSpPr>
            <p:cNvPr id="1037" name="Freeform 10"/>
            <p:cNvSpPr/>
            <p:nvPr/>
          </p:nvSpPr>
          <p:spPr>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ln>
          </p:spPr>
          <p:txBody>
            <a:bodyPr/>
            <a:p>
              <a:endParaRPr lang="zh-CN" altLang="en-US"/>
            </a:p>
          </p:txBody>
        </p:sp>
      </p:grpSp>
      <p:sp>
        <p:nvSpPr>
          <p:cNvPr id="1028" name="Title Placeholder 1"/>
          <p:cNvSpPr>
            <a:spLocks noGrp="1"/>
          </p:cNvSpPr>
          <p:nvPr>
            <p:ph type="title"/>
          </p:nvPr>
        </p:nvSpPr>
        <p:spPr>
          <a:xfrm>
            <a:off x="609600" y="338138"/>
            <a:ext cx="10972800" cy="1252537"/>
          </a:xfrm>
          <a:prstGeom prst="rect">
            <a:avLst/>
          </a:prstGeom>
          <a:noFill/>
          <a:ln w="9525">
            <a:noFill/>
          </a:ln>
        </p:spPr>
        <p:txBody>
          <a:bodyPr anchor="ctr" anchorCtr="0"/>
          <a:p>
            <a:pPr lvl="0"/>
            <a:r>
              <a:rPr lang="zh-CN" altLang="en-US" dirty="0"/>
              <a:t>单击此处编辑母版标题样式</a:t>
            </a:r>
            <a:endParaRPr lang="en-US" altLang="zh-CN" dirty="0"/>
          </a:p>
        </p:txBody>
      </p:sp>
      <p:sp>
        <p:nvSpPr>
          <p:cNvPr id="4" name="Date Placeholder 3"/>
          <p:cNvSpPr>
            <a:spLocks noGrp="1"/>
          </p:cNvSpPr>
          <p:nvPr>
            <p:ph type="dt" sz="half" idx="2"/>
          </p:nvPr>
        </p:nvSpPr>
        <p:spPr>
          <a:xfrm>
            <a:off x="6884988" y="6249988"/>
            <a:ext cx="5048250" cy="365125"/>
          </a:xfrm>
          <a:prstGeom prst="rect">
            <a:avLst/>
          </a:prstGeom>
        </p:spPr>
        <p:txBody>
          <a:bodyPr vert="horz" lIns="91440" tIns="45720" rIns="91440" bIns="45720" rtlCol="0" anchor="ctr"/>
          <a:lstStyle>
            <a:lvl1pPr algn="r">
              <a:defRPr sz="1000">
                <a:solidFill>
                  <a:schemeClr val="tx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3"/>
          </p:nvPr>
        </p:nvSpPr>
        <p:spPr>
          <a:xfrm>
            <a:off x="258763" y="6249988"/>
            <a:ext cx="5048250" cy="365125"/>
          </a:xfrm>
          <a:prstGeom prst="rect">
            <a:avLst/>
          </a:prstGeom>
        </p:spPr>
        <p:txBody>
          <a:bodyPr vert="horz" lIns="91440" tIns="45720" rIns="91440" bIns="45720" rtlCol="0" anchor="ctr"/>
          <a:lstStyle>
            <a:lvl1pPr algn="l">
              <a:defRPr sz="1000">
                <a:solidFill>
                  <a:schemeClr val="tx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2"/>
              </a:solidFill>
              <a:effectLst/>
              <a:uLnTx/>
              <a:uFillTx/>
              <a:latin typeface="Arial" panose="020B0604020202020204" pitchFamily="34" charset="0"/>
              <a:ea typeface="宋体" panose="02010600030101010101" pitchFamily="2" charset="-122"/>
              <a:cs typeface="+mn-cs"/>
            </a:endParaRPr>
          </a:p>
        </p:txBody>
      </p:sp>
      <p:sp>
        <p:nvSpPr>
          <p:cNvPr id="6" name="Slide Number Placeholder 5"/>
          <p:cNvSpPr>
            <a:spLocks noGrp="1"/>
          </p:cNvSpPr>
          <p:nvPr>
            <p:ph type="sldNum" sz="quarter" idx="4"/>
          </p:nvPr>
        </p:nvSpPr>
        <p:spPr>
          <a:xfrm>
            <a:off x="5321300" y="6249988"/>
            <a:ext cx="1549400" cy="365125"/>
          </a:xfrm>
          <a:prstGeom prst="rect">
            <a:avLst/>
          </a:prstGeom>
        </p:spPr>
        <p:txBody>
          <a:bodyPr vert="horz" lIns="91440" tIns="45720" rIns="91440" bIns="45720" rtlCol="0" anchor="ctr"/>
          <a:lstStyle>
            <a:lvl1pPr algn="ctr">
              <a:defRPr sz="1000">
                <a:solidFill>
                  <a:schemeClr val="tx2"/>
                </a:solidFill>
              </a:defRPr>
            </a:lvl1pPr>
          </a:lstStyle>
          <a:p>
            <a:pPr lvl="0">
              <a:buChar char="•"/>
            </a:pPr>
            <a:fld id="{9A0DB2DC-4C9A-4742-B13C-FB6460FD3503}" type="slidenum">
              <a:rPr lang="en-US" altLang="zh-CN" dirty="0">
                <a:latin typeface="Arial" panose="020B0604020202020204" pitchFamily="34" charset="0"/>
                <a:ea typeface="宋体" panose="02010600030101010101" pitchFamily="2" charset="-122"/>
              </a:rPr>
            </a:fld>
            <a:endParaRPr lang="en-US" altLang="zh-CN" dirty="0">
              <a:latin typeface="Arial" panose="020B0604020202020204" pitchFamily="34" charset="0"/>
              <a:ea typeface="宋体" panose="02010600030101010101" pitchFamily="2" charset="-122"/>
            </a:endParaRPr>
          </a:p>
        </p:txBody>
      </p:sp>
      <p:sp>
        <p:nvSpPr>
          <p:cNvPr id="1032" name="Text Placeholder 2"/>
          <p:cNvSpPr>
            <a:spLocks noGrp="1"/>
          </p:cNvSpPr>
          <p:nvPr>
            <p:ph type="body" idx="1"/>
          </p:nvPr>
        </p:nvSpPr>
        <p:spPr>
          <a:xfrm>
            <a:off x="1162050" y="2674938"/>
            <a:ext cx="9879013" cy="345122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anose="05050102010706020507" pitchFamily="18" charset="2"/>
        <a:buChar char=""/>
        <a:defRPr sz="2400" kern="1200">
          <a:solidFill>
            <a:schemeClr val="tx2"/>
          </a:solidFill>
          <a:latin typeface="+mn-lt"/>
          <a:ea typeface="+mn-ea"/>
          <a:cs typeface="+mn-cs"/>
        </a:defRPr>
      </a:lvl1pPr>
      <a:lvl2pPr marL="576580" indent="-274320" algn="l" defTabSz="914400" rtl="0" eaLnBrk="1" latinLnBrk="0" hangingPunct="1">
        <a:spcBef>
          <a:spcPct val="20000"/>
        </a:spcBef>
        <a:buClr>
          <a:schemeClr val="accent1"/>
        </a:buClr>
        <a:buSzPct val="100000"/>
        <a:buFont typeface="Symbol" panose="05050102010706020507" pitchFamily="18" charset="2"/>
        <a:buChar char=""/>
        <a:defRPr sz="2200" kern="1200">
          <a:solidFill>
            <a:schemeClr val="tx2"/>
          </a:solidFill>
          <a:latin typeface="+mn-lt"/>
          <a:ea typeface="+mn-ea"/>
          <a:cs typeface="+mn-cs"/>
        </a:defRPr>
      </a:lvl2pPr>
      <a:lvl3pPr marL="855980" indent="-228600" algn="l" defTabSz="914400" rtl="0" eaLnBrk="1" latinLnBrk="0" hangingPunct="1">
        <a:spcBef>
          <a:spcPct val="20000"/>
        </a:spcBef>
        <a:buClr>
          <a:schemeClr val="accent1"/>
        </a:buClr>
        <a:buSzPct val="100000"/>
        <a:buFont typeface="Symbol" panose="05050102010706020507"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anose="05050102010706020507"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anose="05050102010706020507"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3" name="标题 1"/>
          <p:cNvSpPr>
            <a:spLocks noGrp="1"/>
          </p:cNvSpPr>
          <p:nvPr>
            <p:ph type="title"/>
          </p:nvPr>
        </p:nvSpPr>
        <p:spPr>
          <a:xfrm>
            <a:off x="695960" y="2636838"/>
            <a:ext cx="10972800" cy="1252537"/>
          </a:xfrm>
        </p:spPr>
        <p:txBody>
          <a:bodyPr vert="horz" wrap="square" lIns="91440" tIns="45720" rIns="91440" bIns="45720" anchor="ctr" anchorCtr="0"/>
          <a:p>
            <a:pPr>
              <a:buNone/>
            </a:pPr>
            <a:r>
              <a:rPr lang="zh-CN" altLang="en-US" sz="5400" b="1" dirty="0">
                <a:solidFill>
                  <a:schemeClr val="accent2"/>
                </a:solidFill>
              </a:rPr>
              <a:t>依法开展第五次全国经济普查工作</a:t>
            </a:r>
            <a:endParaRPr lang="zh-CN" altLang="en-US" sz="5400" b="1" dirty="0">
              <a:solidFill>
                <a:schemeClr val="accent2"/>
              </a:solidFill>
            </a:endParaRPr>
          </a:p>
        </p:txBody>
      </p:sp>
      <p:sp>
        <p:nvSpPr>
          <p:cNvPr id="10244" name="矩形 3"/>
          <p:cNvSpPr/>
          <p:nvPr/>
        </p:nvSpPr>
        <p:spPr>
          <a:xfrm>
            <a:off x="2567305" y="4725670"/>
            <a:ext cx="7163435" cy="889000"/>
          </a:xfrm>
          <a:prstGeom prst="rect">
            <a:avLst/>
          </a:prstGeom>
          <a:noFill/>
          <a:ln w="9525">
            <a:noFill/>
          </a:ln>
        </p:spPr>
        <p:txBody>
          <a:bodyPr wrap="square">
            <a:noAutofit/>
          </a:bodyPr>
          <a:p>
            <a:pPr algn="ctr" eaLnBrk="0" hangingPunct="0">
              <a:lnSpc>
                <a:spcPct val="100000"/>
              </a:lnSpc>
              <a:buNone/>
            </a:pPr>
            <a:r>
              <a:rPr lang="zh-CN" altLang="en-US" sz="2800" dirty="0">
                <a:latin typeface="楷体" panose="02010609060101010101" pitchFamily="49" charset="-122"/>
                <a:ea typeface="楷体" panose="02010609060101010101" pitchFamily="49" charset="-122"/>
              </a:rPr>
              <a:t>自治区统计局统计执法监督局</a:t>
            </a:r>
            <a:endParaRPr lang="en-US" altLang="zh-CN" sz="2800" dirty="0">
              <a:latin typeface="楷体" panose="02010609060101010101" pitchFamily="49" charset="-122"/>
              <a:ea typeface="楷体" panose="02010609060101010101" pitchFamily="49" charset="-122"/>
            </a:endParaRPr>
          </a:p>
          <a:p>
            <a:pPr algn="ctr" eaLnBrk="0" hangingPunct="0">
              <a:lnSpc>
                <a:spcPct val="100000"/>
              </a:lnSpc>
              <a:buNone/>
            </a:pPr>
            <a:r>
              <a:rPr lang="en-US" altLang="zh-CN" sz="2800" dirty="0">
                <a:latin typeface="楷体" panose="02010609060101010101" pitchFamily="49" charset="-122"/>
                <a:ea typeface="楷体" panose="02010609060101010101" pitchFamily="49" charset="-122"/>
              </a:rPr>
              <a:t>2023</a:t>
            </a:r>
            <a:r>
              <a:rPr lang="zh-CN" altLang="en-US" sz="2800" dirty="0">
                <a:latin typeface="楷体" panose="02010609060101010101" pitchFamily="49" charset="-122"/>
                <a:ea typeface="楷体" panose="02010609060101010101" pitchFamily="49" charset="-122"/>
              </a:rPr>
              <a:t>年</a:t>
            </a:r>
            <a:r>
              <a:rPr lang="en-US" altLang="zh-CN" sz="2800" dirty="0">
                <a:latin typeface="楷体" panose="02010609060101010101" pitchFamily="49" charset="-122"/>
                <a:ea typeface="楷体" panose="02010609060101010101" pitchFamily="49" charset="-122"/>
              </a:rPr>
              <a:t>4</a:t>
            </a:r>
            <a:r>
              <a:rPr lang="zh-CN" altLang="en-US" sz="2800" dirty="0">
                <a:latin typeface="楷体" panose="02010609060101010101" pitchFamily="49" charset="-122"/>
                <a:ea typeface="楷体" panose="02010609060101010101" pitchFamily="49" charset="-122"/>
              </a:rPr>
              <a:t>月</a:t>
            </a:r>
            <a:r>
              <a:rPr lang="en-US" altLang="zh-CN" dirty="0">
                <a:latin typeface="楷体" panose="02010609060101010101" pitchFamily="49" charset="-122"/>
                <a:ea typeface="楷体" panose="02010609060101010101" pitchFamily="49" charset="-122"/>
              </a:rPr>
              <a:t> </a:t>
            </a:r>
            <a:endParaRPr lang="zh-CN" altLang="en-US" dirty="0">
              <a:latin typeface="楷体" panose="02010609060101010101" pitchFamily="49" charset="-122"/>
              <a:ea typeface="楷体" panose="02010609060101010101" pitchFamily="49" charset="-122"/>
            </a:endParaRPr>
          </a:p>
        </p:txBody>
      </p:sp>
      <p:sp>
        <p:nvSpPr>
          <p:cNvPr id="2" name="文本框 1"/>
          <p:cNvSpPr txBox="1"/>
          <p:nvPr/>
        </p:nvSpPr>
        <p:spPr>
          <a:xfrm>
            <a:off x="1511300" y="509905"/>
            <a:ext cx="4064000" cy="645160"/>
          </a:xfrm>
          <a:prstGeom prst="rect">
            <a:avLst/>
          </a:prstGeom>
          <a:noFill/>
        </p:spPr>
        <p:txBody>
          <a:bodyPr wrap="square" rtlCol="0">
            <a:spAutoFit/>
          </a:bodyPr>
          <a:p>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10.</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不得把统计调查中获得的能够识别或者推断单个统计调查对象身份的资料，直接作为对统计调查对象实施除统计执法依据以外的行政许可、行政处罚等具体行政行为的依据。</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11.</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不得将统计调查中获得的能够识别或者推断单个统计调查对象身份的资料用于统计以外的目的。</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Char char=""/>
              <a:defRPr/>
            </a:pPr>
            <a:endParaRPr kumimoji="0" lang="zh-CN" altLang="en-US" sz="24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12.</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不得将统计调查中获得的能够识别或者推断单个统计调查对象身份的资料用于完成统计任务以外的目的。</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13.</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不得拒绝、阻碍政府统计机构依法履行监督检查职责。</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14.</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不得在政府统计机构依法履行监督检查职责时，转移、隐匿、篡改、毁弃原始记录和凭证、统计台账、统计调查表、会计资料及其他相关证明和资料。</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endParaRPr kumimoji="0" lang="zh-CN" altLang="en-US" sz="24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15.</a:t>
            </a:r>
            <a:r>
              <a:rPr lang="zh-CN" altLang="en-US" sz="3200" dirty="0">
                <a:solidFill>
                  <a:schemeClr val="tx1"/>
                </a:solidFill>
                <a:latin typeface="仿宋_GB2312" pitchFamily="49" charset="-122"/>
                <a:ea typeface="仿宋_GB2312" pitchFamily="49" charset="-122"/>
              </a:rPr>
              <a:t>不得拒绝、阻碍对统计工作的监督检查和对统计违法行为的查处工作。</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16.</a:t>
            </a:r>
            <a:r>
              <a:rPr lang="zh-CN" altLang="en-US" sz="3200" dirty="0">
                <a:solidFill>
                  <a:schemeClr val="tx1"/>
                </a:solidFill>
                <a:latin typeface="仿宋_GB2312" pitchFamily="49" charset="-122"/>
                <a:ea typeface="仿宋_GB2312" pitchFamily="49" charset="-122"/>
              </a:rPr>
              <a:t>不得对依法履行职责或者拒绝、抵制统计违法行为的统计人员打击报复。</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17.</a:t>
            </a:r>
            <a:r>
              <a:rPr lang="zh-CN" altLang="en-US" sz="3200" dirty="0">
                <a:solidFill>
                  <a:schemeClr val="tx1"/>
                </a:solidFill>
                <a:latin typeface="仿宋_GB2312" pitchFamily="49" charset="-122"/>
                <a:ea typeface="仿宋_GB2312" pitchFamily="49" charset="-122"/>
              </a:rPr>
              <a:t>不得包庇、纵容统计违法行为。</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内容占位符 2"/>
          <p:cNvSpPr>
            <a:spLocks noGrp="1"/>
          </p:cNvSpPr>
          <p:nvPr>
            <p:ph idx="1"/>
          </p:nvPr>
        </p:nvSpPr>
        <p:spPr>
          <a:xfrm>
            <a:off x="2566988" y="2276475"/>
            <a:ext cx="7272337" cy="4176713"/>
          </a:xfrm>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第二十九条和</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统计法实施条例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第二条、第五条、第六条明确了县级以上人民政府统计机构和有关部门及其统计人员的“</a:t>
            </a:r>
            <a:r>
              <a:rPr lang="en-US" altLang="zh-CN" sz="3200" dirty="0">
                <a:solidFill>
                  <a:schemeClr val="tx1"/>
                </a:solidFill>
                <a:latin typeface="仿宋_GB2312" pitchFamily="49" charset="-122"/>
                <a:ea typeface="仿宋_GB2312" pitchFamily="49" charset="-122"/>
              </a:rPr>
              <a:t>7</a:t>
            </a:r>
            <a:r>
              <a:rPr lang="zh-CN" altLang="en-US" sz="3200" dirty="0">
                <a:solidFill>
                  <a:schemeClr val="tx1"/>
                </a:solidFill>
                <a:latin typeface="仿宋_GB2312" pitchFamily="49" charset="-122"/>
                <a:ea typeface="仿宋_GB2312" pitchFamily="49" charset="-122"/>
              </a:rPr>
              <a:t>个不得”，</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第十条、第二十五条、第三十六条和</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统计法实施条例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第二十八条、第三十条、第三十七条规定了任何单位和个人的“</a:t>
            </a:r>
            <a:r>
              <a:rPr lang="en-US" altLang="zh-CN" sz="3200" dirty="0">
                <a:solidFill>
                  <a:schemeClr val="tx1"/>
                </a:solidFill>
                <a:latin typeface="仿宋_GB2312" pitchFamily="49" charset="-122"/>
                <a:ea typeface="仿宋_GB2312" pitchFamily="49" charset="-122"/>
              </a:rPr>
              <a:t>11</a:t>
            </a:r>
            <a:r>
              <a:rPr lang="zh-CN" altLang="en-US" sz="3200" dirty="0">
                <a:solidFill>
                  <a:schemeClr val="tx1"/>
                </a:solidFill>
                <a:latin typeface="仿宋_GB2312" pitchFamily="49" charset="-122"/>
                <a:ea typeface="仿宋_GB2312" pitchFamily="49" charset="-122"/>
              </a:rPr>
              <a:t>个不得”。</a:t>
            </a:r>
            <a:endParaRPr lang="en-US" altLang="zh-CN" sz="3200" dirty="0">
              <a:solidFill>
                <a:schemeClr val="tx1"/>
              </a:solidFill>
              <a:latin typeface="仿宋_GB2312" pitchFamily="49" charset="-122"/>
              <a:ea typeface="仿宋_GB2312" pitchFamily="49" charset="-122"/>
            </a:endParaRPr>
          </a:p>
          <a:p>
            <a:pPr marL="0" indent="0">
              <a:buNone/>
            </a:pPr>
            <a:endParaRPr lang="zh-CN" altLang="zh-CN" sz="3200" dirty="0">
              <a:solidFill>
                <a:schemeClr val="tx1"/>
              </a:solidFill>
              <a:latin typeface="仿宋_GB2312" pitchFamily="49" charset="-122"/>
              <a:ea typeface="仿宋_GB2312" pitchFamily="49" charset="-122"/>
            </a:endParaRPr>
          </a:p>
        </p:txBody>
      </p:sp>
      <p:sp>
        <p:nvSpPr>
          <p:cNvPr id="22531" name="灯片编号占位符 3"/>
          <p:cNvSpPr txBox="1">
            <a:spLocks noGrp="1"/>
          </p:cNvSpPr>
          <p:nvPr>
            <p:ph type="sldNum" sz="quarter" idx="4"/>
          </p:nvPr>
        </p:nvSpPr>
        <p:spPr>
          <a:xfrm>
            <a:off x="8355013" y="6453188"/>
            <a:ext cx="2133600" cy="268287"/>
          </a:xfrm>
          <a:noFill/>
          <a:ln>
            <a:noFill/>
          </a:ln>
        </p:spPr>
        <p:txBody>
          <a:bodyPr anchor="ctr" anchorCtr="0"/>
          <a:lstStyle>
            <a:lvl1pPr marL="0" lvl="0"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5pPr>
          </a:lstStyle>
          <a:p>
            <a:pPr lvl="0" algn="r">
              <a:buFont typeface="Arial" panose="020B0604020202020204" pitchFamily="34" charset="0"/>
              <a:buChar char="•"/>
            </a:pPr>
            <a:fld id="{9A0DB2DC-4C9A-4742-B13C-FB6460FD3503}" type="slidenum">
              <a:rPr lang="en-US" altLang="zh-CN" sz="1400" dirty="0">
                <a:latin typeface="Times New Roman" panose="02020603050405020304" pitchFamily="18" charset="0"/>
              </a:rPr>
            </a:fld>
            <a:endParaRPr lang="en-US" altLang="zh-CN" sz="1400" dirty="0">
              <a:latin typeface="Times New Roman" panose="02020603050405020304" pitchFamily="18" charset="0"/>
            </a:endParaRPr>
          </a:p>
        </p:txBody>
      </p:sp>
      <p:sp>
        <p:nvSpPr>
          <p:cNvPr id="15362" name="标题 1"/>
          <p:cNvSpPr>
            <a:spLocks noGrp="1"/>
          </p:cNvSpPr>
          <p:nvPr>
            <p:ph type="title"/>
          </p:nvPr>
        </p:nvSpPr>
        <p:spPr>
          <a:xfrm>
            <a:off x="1703388" y="1125538"/>
            <a:ext cx="8445500" cy="720725"/>
          </a:xfrm>
        </p:spPr>
        <p:txBody>
          <a:bodyPr vert="horz" wrap="square"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none" spc="0" normalizeH="0" baseline="0" noProof="0" dirty="0">
                <a:ln>
                  <a:noFill/>
                </a:ln>
                <a:solidFill>
                  <a:schemeClr val="tx1"/>
                </a:solidFill>
                <a:effectLst/>
                <a:uLnTx/>
                <a:uFillTx/>
                <a:latin typeface="+mj-ea"/>
                <a:ea typeface="+mj-ea"/>
                <a:cs typeface="+mj-cs"/>
              </a:rPr>
              <a:t>（二）</a:t>
            </a:r>
            <a:r>
              <a:rPr kumimoji="0" lang="zh-CN" altLang="zh-CN" sz="3600" b="0" i="0" u="none" strike="noStrike" kern="1200" cap="none" spc="0" normalizeH="0" baseline="0" noProof="0" dirty="0">
                <a:ln>
                  <a:noFill/>
                </a:ln>
                <a:solidFill>
                  <a:schemeClr val="tx1"/>
                </a:solidFill>
                <a:effectLst/>
                <a:uLnTx/>
                <a:uFillTx/>
                <a:latin typeface="+mj-ea"/>
                <a:ea typeface="+mj-ea"/>
                <a:cs typeface="+mj-cs"/>
              </a:rPr>
              <a:t>统计机构、统计人员法律底线</a:t>
            </a:r>
            <a:endParaRPr kumimoji="0" lang="zh-CN" altLang="en-US" sz="3600" b="0" i="0" u="none" strike="noStrike" kern="1200" cap="none" spc="0" normalizeH="0" baseline="0" noProof="0" dirty="0">
              <a:ln>
                <a:noFill/>
              </a:ln>
              <a:solidFill>
                <a:schemeClr val="tx1"/>
              </a:solidFill>
              <a:effectLst/>
              <a:uLnTx/>
              <a:uFillTx/>
              <a:latin typeface="+mj-ea"/>
              <a:ea typeface="+mj-ea"/>
              <a:cs typeface="+mj-cs"/>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内容占位符 1"/>
          <p:cNvSpPr>
            <a:spLocks noGrp="1"/>
          </p:cNvSpPr>
          <p:nvPr>
            <p:ph idx="1"/>
          </p:nvPr>
        </p:nvSpPr>
        <p:spPr/>
        <p:txBody>
          <a:bodyPr vert="horz" wrap="square" lIns="91440" tIns="45720" rIns="91440" bIns="45720" anchor="t" anchorCtr="0"/>
          <a:p>
            <a:pPr marL="0" indent="0">
              <a:buNone/>
            </a:pPr>
            <a:r>
              <a:rPr lang="zh-CN" altLang="en-US" sz="3200" dirty="0">
                <a:solidFill>
                  <a:schemeClr val="tx1"/>
                </a:solidFill>
                <a:latin typeface="仿宋_GB2312" pitchFamily="49" charset="-122"/>
                <a:ea typeface="仿宋_GB2312" pitchFamily="49" charset="-122"/>
              </a:rPr>
              <a:t>以上“</a:t>
            </a:r>
            <a:r>
              <a:rPr lang="en-US" altLang="zh-CN" sz="3200" dirty="0">
                <a:solidFill>
                  <a:schemeClr val="tx1"/>
                </a:solidFill>
                <a:latin typeface="仿宋_GB2312" pitchFamily="49" charset="-122"/>
                <a:ea typeface="仿宋_GB2312" pitchFamily="49" charset="-122"/>
              </a:rPr>
              <a:t>18</a:t>
            </a:r>
            <a:r>
              <a:rPr lang="zh-CN" altLang="en-US" sz="3200" dirty="0">
                <a:solidFill>
                  <a:schemeClr val="tx1"/>
                </a:solidFill>
                <a:latin typeface="仿宋_GB2312" pitchFamily="49" charset="-122"/>
                <a:ea typeface="仿宋_GB2312" pitchFamily="49" charset="-122"/>
              </a:rPr>
              <a:t>个不得”就是统计机构、统计人员应当遵守的统计法律底线。这“</a:t>
            </a:r>
            <a:r>
              <a:rPr lang="en-US" altLang="zh-CN" sz="3200" dirty="0">
                <a:solidFill>
                  <a:schemeClr val="tx1"/>
                </a:solidFill>
                <a:latin typeface="仿宋_GB2312" pitchFamily="49" charset="-122"/>
                <a:ea typeface="仿宋_GB2312" pitchFamily="49" charset="-122"/>
              </a:rPr>
              <a:t>18</a:t>
            </a:r>
            <a:r>
              <a:rPr lang="zh-CN" altLang="en-US" sz="3200" dirty="0">
                <a:solidFill>
                  <a:schemeClr val="tx1"/>
                </a:solidFill>
                <a:latin typeface="仿宋_GB2312" pitchFamily="49" charset="-122"/>
                <a:ea typeface="仿宋_GB2312" pitchFamily="49" charset="-122"/>
              </a:rPr>
              <a:t>个不得”的具体内容如下。</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vert="horz" lIns="91440" tIns="45720" rIns="91440" bIns="45720" rtlCol="0">
            <a:normAutofit fontScale="92500"/>
          </a:bodyPr>
          <a:lstStyle/>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1.</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不得伪造、篡改统计资料。</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2.</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不得以任何方式要求任何单位和个人提供不真实的统计资料。</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3.</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不得组织实施能够通过行政记录取得统计资料的调查。</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4.</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不得组织实施通过抽样调查、重点调查能够满足统计需要的全面调查。</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vert="horz" lIns="91440" tIns="45720" rIns="91440" bIns="45720" rtlCol="0">
            <a:normAutofit fontScale="85000" lnSpcReduction="10000"/>
          </a:bodyPr>
          <a:lstStyle/>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5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5</a:t>
            </a:r>
            <a:r>
              <a:rPr kumimoji="0" lang="en-US" altLang="zh-CN" sz="35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zh-CN" altLang="en-US" sz="35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不得组织实施营利性统计调查。</a:t>
            </a:r>
            <a:endParaRPr kumimoji="0" lang="zh-CN" altLang="en-US" sz="35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5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6.</a:t>
            </a:r>
            <a:r>
              <a:rPr kumimoji="0" lang="zh-CN" altLang="en-US" sz="35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不得制定实施、审批备案主要内容与国家统计调查项目内容重复、矛盾的部门统计调查项目、地方统计调查项目。</a:t>
            </a:r>
            <a:endParaRPr kumimoji="0" lang="zh-CN" altLang="en-US" sz="35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5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7.</a:t>
            </a:r>
            <a:r>
              <a:rPr kumimoji="0" lang="zh-CN" altLang="en-US" sz="35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不得利用虚假统计资料骗取荣誉称号、物质利益或者职务晋升。</a:t>
            </a:r>
            <a:endParaRPr kumimoji="0" lang="zh-CN" altLang="en-US" sz="35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5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8.</a:t>
            </a:r>
            <a:r>
              <a:rPr kumimoji="0" lang="zh-CN" altLang="en-US" sz="35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不得违反国家有关规定对外提供尚未公布的统计资料。</a:t>
            </a:r>
            <a:endParaRPr kumimoji="0" lang="zh-CN" altLang="en-US" sz="35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endParaRPr kumimoji="0" lang="zh-CN" alt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9.</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不得利用尚未公布的统计资料谋取不正当利益。</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10.</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不得对外提供、泄露统计调查中获得的能够识别或者推断单个统计调查对象身份的资料。</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11.</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不得把统计调查中获得的能够识别或者推断单个统计调查对象身份的资料，直接作为对统计调查对象实施除统计执法依据以外的行政许可、行政处罚等具体行政行为的依据。</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endParaRPr kumimoji="0" lang="zh-CN" altLang="en-US" sz="3200" b="0" i="0" u="none" strike="noStrike" kern="1200" cap="none" spc="0" normalizeH="0" baseline="0" noProof="0" dirty="0">
              <a:ln>
                <a:noFill/>
              </a:ln>
              <a:solidFill>
                <a:schemeClr val="tx2"/>
              </a:solidFill>
              <a:effectLst/>
              <a:uLnTx/>
              <a:uFillTx/>
              <a:latin typeface="仿宋_GB2312" pitchFamily="49" charset="-122"/>
              <a:ea typeface="仿宋_GB2312" pitchFamily="49" charset="-122"/>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12.</a:t>
            </a:r>
            <a:r>
              <a:rPr lang="zh-CN" altLang="en-US" sz="3200" dirty="0">
                <a:solidFill>
                  <a:schemeClr val="tx1"/>
                </a:solidFill>
                <a:latin typeface="仿宋_GB2312" pitchFamily="49" charset="-122"/>
                <a:ea typeface="仿宋_GB2312" pitchFamily="49" charset="-122"/>
              </a:rPr>
              <a:t>不得将统计调查中获得的能够识别或者推断单个统计调查对象身份的资料用于统计以外的目的。</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13.</a:t>
            </a:r>
            <a:r>
              <a:rPr lang="zh-CN" altLang="en-US" sz="3200" dirty="0">
                <a:solidFill>
                  <a:schemeClr val="tx1"/>
                </a:solidFill>
                <a:latin typeface="仿宋_GB2312" pitchFamily="49" charset="-122"/>
                <a:ea typeface="仿宋_GB2312" pitchFamily="49" charset="-122"/>
              </a:rPr>
              <a:t>不得将统计调查中获得的能够识别或者推断单个统计调查对象身份的资料用于完成统计任务以外的目的。</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14.</a:t>
            </a:r>
            <a:r>
              <a:rPr lang="zh-CN" altLang="en-US" sz="3200" dirty="0">
                <a:solidFill>
                  <a:schemeClr val="tx1"/>
                </a:solidFill>
                <a:latin typeface="仿宋_GB2312" pitchFamily="49" charset="-122"/>
                <a:ea typeface="仿宋_GB2312" pitchFamily="49" charset="-122"/>
              </a:rPr>
              <a:t>不得拒绝、阻碍政府统计机构依法履行监督检查职责。</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vert="horz" lIns="91440" tIns="45720" rIns="91440" bIns="45720" rtlCol="0">
            <a:normAutofit fontScale="92500" lnSpcReduction="10000"/>
          </a:bodyPr>
          <a:lstStyle/>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15</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不得在政府统计机构依法履行监督检查职责时，转移、隐匿、篡改、毁弃原始记录和凭证、统计台账、统计调查表、会计资料及其他相关证明和资料。</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16.</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不得拒绝、阻碍对统计工作的监督检查和对统计违法行为的查处工作。</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17.</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不得包庇、纵容统计违法行为。</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18.</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不得有其他违反统计法律法规的行为。</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endParaRPr kumimoji="0" lang="zh-CN" altLang="en-US" sz="24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标题 2"/>
          <p:cNvSpPr>
            <a:spLocks noGrp="1"/>
          </p:cNvSpPr>
          <p:nvPr>
            <p:ph type="title"/>
          </p:nvPr>
        </p:nvSpPr>
        <p:spPr>
          <a:xfrm>
            <a:off x="1992313" y="1484313"/>
            <a:ext cx="8229600" cy="1665287"/>
          </a:xfrm>
        </p:spPr>
        <p:txBody>
          <a:bodyPr vert="horz" wrap="square" lIns="91440" tIns="45720" rIns="91440" bIns="45720" anchor="ctr" anchorCtr="0"/>
          <a:p>
            <a:pPr algn="l" defTabSz="914400">
              <a:buNone/>
            </a:pPr>
            <a:r>
              <a:rPr lang="en-US" altLang="zh-CN" sz="3600" kern="1200" dirty="0">
                <a:latin typeface="+mj-lt"/>
                <a:ea typeface="+mj-ea"/>
                <a:cs typeface="+mj-cs"/>
              </a:rPr>
              <a:t> </a:t>
            </a:r>
            <a:endParaRPr lang="zh-CN" altLang="en-US" sz="3600" kern="1200" dirty="0">
              <a:latin typeface="+mj-lt"/>
              <a:ea typeface="+mj-ea"/>
              <a:cs typeface="+mj-cs"/>
            </a:endParaRPr>
          </a:p>
        </p:txBody>
      </p:sp>
      <p:sp>
        <p:nvSpPr>
          <p:cNvPr id="11267" name="灯片编号占位符 1"/>
          <p:cNvSpPr txBox="1">
            <a:spLocks noGrp="1"/>
          </p:cNvSpPr>
          <p:nvPr>
            <p:ph type="sldNum" sz="quarter" idx="12"/>
          </p:nvPr>
        </p:nvSpPr>
        <p:spPr>
          <a:xfrm>
            <a:off x="8355013" y="6453188"/>
            <a:ext cx="2133600" cy="268287"/>
          </a:xfrm>
          <a:noFill/>
          <a:ln>
            <a:noFill/>
          </a:ln>
        </p:spPr>
        <p:txBody>
          <a:bodyPr anchor="ctr" anchorCtr="0"/>
          <a:lstStyle>
            <a:lvl1pPr marL="0" lvl="0"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5pPr>
          </a:lstStyle>
          <a:p>
            <a:pPr lvl="0" algn="r">
              <a:buFont typeface="Arial" panose="020B0604020202020204" pitchFamily="34" charset="0"/>
              <a:buChar char="•"/>
            </a:pPr>
            <a:fld id="{9A0DB2DC-4C9A-4742-B13C-FB6460FD3503}" type="slidenum">
              <a:rPr lang="en-US" altLang="zh-CN" sz="1400" dirty="0">
                <a:latin typeface="Times New Roman" panose="02020603050405020304" pitchFamily="18" charset="0"/>
              </a:rPr>
            </a:fld>
            <a:endParaRPr lang="en-US" altLang="zh-CN" sz="1400" dirty="0">
              <a:latin typeface="Times New Roman" panose="02020603050405020304" pitchFamily="18" charset="0"/>
            </a:endParaRPr>
          </a:p>
        </p:txBody>
      </p:sp>
      <p:sp>
        <p:nvSpPr>
          <p:cNvPr id="11268" name="标题 2"/>
          <p:cNvSpPr txBox="1"/>
          <p:nvPr/>
        </p:nvSpPr>
        <p:spPr>
          <a:xfrm>
            <a:off x="2182813" y="1773238"/>
            <a:ext cx="9385300" cy="4392612"/>
          </a:xfrm>
          <a:prstGeom prst="rect">
            <a:avLst/>
          </a:prstGeom>
          <a:noFill/>
          <a:ln w="9525">
            <a:noFill/>
          </a:ln>
        </p:spPr>
        <p:txBody>
          <a:bodyPr anchor="ctr" anchorCtr="0"/>
          <a:p>
            <a:pPr eaLnBrk="0" hangingPunct="0">
              <a:lnSpc>
                <a:spcPct val="150000"/>
              </a:lnSpc>
              <a:buNone/>
            </a:pPr>
            <a:r>
              <a:rPr lang="zh-CN" altLang="en-US" sz="3200" dirty="0">
                <a:latin typeface="仿宋_GB2312" pitchFamily="49" charset="-122"/>
                <a:ea typeface="仿宋_GB2312" pitchFamily="49" charset="-122"/>
              </a:rPr>
              <a:t>一、经济普查涉及的统计法律制度</a:t>
            </a:r>
            <a:endParaRPr lang="zh-CN" altLang="en-US" sz="3200" dirty="0">
              <a:latin typeface="仿宋_GB2312" pitchFamily="49" charset="-122"/>
              <a:ea typeface="仿宋_GB2312" pitchFamily="49" charset="-122"/>
            </a:endParaRPr>
          </a:p>
          <a:p>
            <a:pPr eaLnBrk="0" hangingPunct="0">
              <a:lnSpc>
                <a:spcPct val="150000"/>
              </a:lnSpc>
              <a:buNone/>
            </a:pPr>
            <a:r>
              <a:rPr lang="zh-CN" altLang="en-US" sz="3200" dirty="0">
                <a:latin typeface="仿宋_GB2312" pitchFamily="49" charset="-122"/>
                <a:ea typeface="仿宋_GB2312" pitchFamily="49" charset="-122"/>
              </a:rPr>
              <a:t>二、坚守经济普查的法律底线</a:t>
            </a:r>
            <a:endParaRPr lang="en-US" altLang="zh-CN" sz="3200" dirty="0">
              <a:latin typeface="仿宋_GB2312" pitchFamily="49" charset="-122"/>
              <a:ea typeface="仿宋_GB2312" pitchFamily="49" charset="-122"/>
            </a:endParaRPr>
          </a:p>
          <a:p>
            <a:pPr eaLnBrk="0" hangingPunct="0">
              <a:lnSpc>
                <a:spcPct val="150000"/>
              </a:lnSpc>
              <a:buNone/>
            </a:pPr>
            <a:r>
              <a:rPr lang="zh-CN" altLang="en-US" sz="3200" dirty="0">
                <a:latin typeface="仿宋_GB2312" pitchFamily="49" charset="-122"/>
                <a:ea typeface="仿宋_GB2312" pitchFamily="49" charset="-122"/>
              </a:rPr>
              <a:t>三、经济普查中的统计违法行为</a:t>
            </a:r>
            <a:endParaRPr lang="zh-CN" altLang="en-US" sz="3200" dirty="0">
              <a:latin typeface="仿宋_GB2312" pitchFamily="49" charset="-122"/>
              <a:ea typeface="仿宋_GB2312" pitchFamily="49" charset="-122"/>
            </a:endParaRPr>
          </a:p>
          <a:p>
            <a:pPr eaLnBrk="0" hangingPunct="0">
              <a:lnSpc>
                <a:spcPct val="150000"/>
              </a:lnSpc>
              <a:buNone/>
            </a:pPr>
            <a:r>
              <a:rPr lang="zh-CN" altLang="en-US" sz="3200" dirty="0">
                <a:latin typeface="仿宋_GB2312" pitchFamily="49" charset="-122"/>
                <a:ea typeface="仿宋_GB2312" pitchFamily="49" charset="-122"/>
              </a:rPr>
              <a:t>四、经济普查中统计违法行为的法律责任</a:t>
            </a:r>
            <a:endParaRPr lang="zh-CN" altLang="en-US" sz="3200" dirty="0">
              <a:latin typeface="仿宋_GB2312" pitchFamily="49" charset="-122"/>
              <a:ea typeface="仿宋_GB2312" pitchFamily="49" charset="-122"/>
            </a:endParaRPr>
          </a:p>
          <a:p>
            <a:pPr eaLnBrk="0" hangingPunct="0">
              <a:lnSpc>
                <a:spcPct val="150000"/>
              </a:lnSpc>
              <a:buNone/>
            </a:pPr>
            <a:endParaRPr lang="zh-CN" altLang="zh-CN" sz="2800" dirty="0">
              <a:latin typeface="Arial" panose="020B0604020202020204" pitchFamily="34" charset="0"/>
              <a:ea typeface="宋体" panose="02010600030101010101"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内容占位符 2"/>
          <p:cNvSpPr>
            <a:spLocks noGrp="1"/>
          </p:cNvSpPr>
          <p:nvPr>
            <p:ph idx="1"/>
          </p:nvPr>
        </p:nvSpPr>
        <p:spPr>
          <a:xfrm>
            <a:off x="2566988" y="2924175"/>
            <a:ext cx="7272337" cy="3529013"/>
          </a:xfrm>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第七条明确了国家机关、企业事业单位和其他组织以及个体工商户和个人等统计调查对象的“</a:t>
            </a:r>
            <a:r>
              <a:rPr lang="en-US" altLang="zh-CN" sz="3200" dirty="0">
                <a:solidFill>
                  <a:schemeClr val="tx1"/>
                </a:solidFill>
                <a:latin typeface="仿宋_GB2312" pitchFamily="49" charset="-122"/>
                <a:ea typeface="仿宋_GB2312" pitchFamily="49" charset="-122"/>
              </a:rPr>
              <a:t>2</a:t>
            </a:r>
            <a:r>
              <a:rPr lang="zh-CN" altLang="en-US" sz="3200" dirty="0">
                <a:solidFill>
                  <a:schemeClr val="tx1"/>
                </a:solidFill>
                <a:latin typeface="仿宋_GB2312" pitchFamily="49" charset="-122"/>
                <a:ea typeface="仿宋_GB2312" pitchFamily="49" charset="-122"/>
              </a:rPr>
              <a:t>个不得”，</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第十条、第三十六条和</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统计法实施条例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第三十七条规定了任何单位和个人的“</a:t>
            </a:r>
            <a:r>
              <a:rPr lang="en-US" altLang="zh-CN" sz="3200" dirty="0">
                <a:solidFill>
                  <a:schemeClr val="tx1"/>
                </a:solidFill>
                <a:latin typeface="仿宋_GB2312" pitchFamily="49" charset="-122"/>
                <a:ea typeface="仿宋_GB2312" pitchFamily="49" charset="-122"/>
              </a:rPr>
              <a:t>6</a:t>
            </a:r>
            <a:r>
              <a:rPr lang="zh-CN" altLang="en-US" sz="3200" dirty="0">
                <a:solidFill>
                  <a:schemeClr val="tx1"/>
                </a:solidFill>
                <a:latin typeface="仿宋_GB2312" pitchFamily="49" charset="-122"/>
                <a:ea typeface="仿宋_GB2312" pitchFamily="49" charset="-122"/>
              </a:rPr>
              <a:t>个不得”适合于统计调查对象。</a:t>
            </a:r>
            <a:endParaRPr lang="en-US" altLang="zh-CN" sz="3200" dirty="0">
              <a:solidFill>
                <a:schemeClr val="tx1"/>
              </a:solidFill>
              <a:latin typeface="仿宋_GB2312" pitchFamily="49" charset="-122"/>
              <a:ea typeface="仿宋_GB2312" pitchFamily="49" charset="-122"/>
            </a:endParaRPr>
          </a:p>
        </p:txBody>
      </p:sp>
      <p:sp>
        <p:nvSpPr>
          <p:cNvPr id="29699" name="灯片编号占位符 3"/>
          <p:cNvSpPr txBox="1">
            <a:spLocks noGrp="1"/>
          </p:cNvSpPr>
          <p:nvPr>
            <p:ph type="sldNum" sz="quarter" idx="4"/>
          </p:nvPr>
        </p:nvSpPr>
        <p:spPr>
          <a:xfrm>
            <a:off x="8355013" y="6453188"/>
            <a:ext cx="2133600" cy="268287"/>
          </a:xfrm>
          <a:noFill/>
          <a:ln>
            <a:noFill/>
          </a:ln>
        </p:spPr>
        <p:txBody>
          <a:bodyPr anchor="ctr" anchorCtr="0"/>
          <a:lstStyle>
            <a:lvl1pPr marL="0" lvl="0"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5pPr>
          </a:lstStyle>
          <a:p>
            <a:pPr lvl="0" algn="r">
              <a:buFont typeface="Arial" panose="020B0604020202020204" pitchFamily="34" charset="0"/>
              <a:buChar char="•"/>
            </a:pPr>
            <a:fld id="{9A0DB2DC-4C9A-4742-B13C-FB6460FD3503}" type="slidenum">
              <a:rPr lang="en-US" altLang="zh-CN" sz="1400" dirty="0">
                <a:latin typeface="Times New Roman" panose="02020603050405020304" pitchFamily="18" charset="0"/>
              </a:rPr>
            </a:fld>
            <a:endParaRPr lang="en-US" altLang="zh-CN" sz="1400" dirty="0">
              <a:latin typeface="Times New Roman" panose="02020603050405020304" pitchFamily="18" charset="0"/>
            </a:endParaRPr>
          </a:p>
        </p:txBody>
      </p:sp>
      <p:sp>
        <p:nvSpPr>
          <p:cNvPr id="29700" name="标题 1"/>
          <p:cNvSpPr>
            <a:spLocks noGrp="1"/>
          </p:cNvSpPr>
          <p:nvPr>
            <p:ph type="title"/>
          </p:nvPr>
        </p:nvSpPr>
        <p:spPr>
          <a:xfrm>
            <a:off x="2460625" y="1881188"/>
            <a:ext cx="8013700" cy="720725"/>
          </a:xfrm>
        </p:spPr>
        <p:txBody>
          <a:bodyPr vert="horz" wrap="square" lIns="91440" tIns="45720" rIns="91440" bIns="45720" anchor="ctr" anchorCtr="0"/>
          <a:p>
            <a:pPr algn="l">
              <a:buNone/>
            </a:pPr>
            <a:r>
              <a:rPr lang="zh-CN" altLang="en-US" sz="3600" dirty="0">
                <a:solidFill>
                  <a:schemeClr val="tx1"/>
                </a:solidFill>
                <a:latin typeface="楷体" panose="02010609060101010101" pitchFamily="49" charset="-122"/>
                <a:ea typeface="楷体" panose="02010609060101010101" pitchFamily="49" charset="-122"/>
              </a:rPr>
              <a:t>（三）统计调查对象</a:t>
            </a:r>
            <a:r>
              <a:rPr lang="zh-CN" altLang="zh-CN" sz="3600" dirty="0">
                <a:solidFill>
                  <a:schemeClr val="tx1"/>
                </a:solidFill>
                <a:latin typeface="楷体" panose="02010609060101010101" pitchFamily="49" charset="-122"/>
                <a:ea typeface="楷体" panose="02010609060101010101" pitchFamily="49" charset="-122"/>
              </a:rPr>
              <a:t>法律底线</a:t>
            </a:r>
            <a:endParaRPr lang="zh-CN" altLang="en-US" sz="3600" dirty="0">
              <a:solidFill>
                <a:schemeClr val="tx1"/>
              </a:solidFill>
              <a:latin typeface="楷体" panose="02010609060101010101" pitchFamily="49" charset="-122"/>
              <a:ea typeface="楷体" panose="02010609060101010101" pitchFamily="49"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内容占位符 1"/>
          <p:cNvSpPr>
            <a:spLocks noGrp="1"/>
          </p:cNvSpPr>
          <p:nvPr>
            <p:ph idx="1"/>
          </p:nvPr>
        </p:nvSpPr>
        <p:spPr/>
        <p:txBody>
          <a:bodyPr vert="horz" wrap="square" lIns="91440" tIns="45720" rIns="91440" bIns="45720" anchor="t" anchorCtr="0"/>
          <a:p>
            <a:pPr marL="0" indent="0">
              <a:buNone/>
            </a:pPr>
            <a:r>
              <a:rPr lang="zh-CN" altLang="en-US" sz="3200" dirty="0">
                <a:solidFill>
                  <a:schemeClr val="tx1"/>
                </a:solidFill>
                <a:latin typeface="仿宋_GB2312" pitchFamily="49" charset="-122"/>
                <a:ea typeface="仿宋_GB2312" pitchFamily="49" charset="-122"/>
              </a:rPr>
              <a:t>以上“</a:t>
            </a:r>
            <a:r>
              <a:rPr lang="en-US" altLang="zh-CN" sz="3200" dirty="0">
                <a:solidFill>
                  <a:schemeClr val="tx1"/>
                </a:solidFill>
                <a:latin typeface="仿宋_GB2312" pitchFamily="49" charset="-122"/>
                <a:ea typeface="仿宋_GB2312" pitchFamily="49" charset="-122"/>
              </a:rPr>
              <a:t>8</a:t>
            </a:r>
            <a:r>
              <a:rPr lang="zh-CN" altLang="en-US" sz="3200" dirty="0">
                <a:solidFill>
                  <a:schemeClr val="tx1"/>
                </a:solidFill>
                <a:latin typeface="仿宋_GB2312" pitchFamily="49" charset="-122"/>
                <a:ea typeface="仿宋_GB2312" pitchFamily="49" charset="-122"/>
              </a:rPr>
              <a:t>个不得”就是统计调查对象应当遵守的统计法律底线。这“</a:t>
            </a:r>
            <a:r>
              <a:rPr lang="en-US" altLang="zh-CN" sz="3200" dirty="0">
                <a:solidFill>
                  <a:schemeClr val="tx1"/>
                </a:solidFill>
                <a:latin typeface="仿宋_GB2312" pitchFamily="49" charset="-122"/>
                <a:ea typeface="仿宋_GB2312" pitchFamily="49" charset="-122"/>
              </a:rPr>
              <a:t>8</a:t>
            </a:r>
            <a:r>
              <a:rPr lang="zh-CN" altLang="en-US" sz="3200" dirty="0">
                <a:solidFill>
                  <a:schemeClr val="tx1"/>
                </a:solidFill>
                <a:latin typeface="仿宋_GB2312" pitchFamily="49" charset="-122"/>
                <a:ea typeface="仿宋_GB2312" pitchFamily="49" charset="-122"/>
              </a:rPr>
              <a:t>个不得”的具体内容如下。</a:t>
            </a:r>
            <a:endParaRPr lang="en-US" altLang="zh-CN"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a:t>
            </a:r>
            <a:r>
              <a:rPr lang="zh-CN" altLang="en-US" sz="3200" dirty="0">
                <a:solidFill>
                  <a:schemeClr val="tx1"/>
                </a:solidFill>
                <a:latin typeface="仿宋_GB2312" pitchFamily="49" charset="-122"/>
                <a:ea typeface="仿宋_GB2312" pitchFamily="49" charset="-122"/>
              </a:rPr>
              <a:t>不得提供不真实或者不完整的统计资料。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2.</a:t>
            </a:r>
            <a:r>
              <a:rPr lang="zh-CN" altLang="en-US" sz="3200" dirty="0">
                <a:solidFill>
                  <a:schemeClr val="tx1"/>
                </a:solidFill>
                <a:latin typeface="仿宋_GB2312" pitchFamily="49" charset="-122"/>
                <a:ea typeface="仿宋_GB2312" pitchFamily="49" charset="-122"/>
              </a:rPr>
              <a:t>不得迟报、拒报统计资料。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3.</a:t>
            </a:r>
            <a:r>
              <a:rPr lang="zh-CN" altLang="en-US" sz="3200" dirty="0">
                <a:solidFill>
                  <a:schemeClr val="tx1"/>
                </a:solidFill>
                <a:latin typeface="仿宋_GB2312" pitchFamily="49" charset="-122"/>
                <a:ea typeface="仿宋_GB2312" pitchFamily="49" charset="-122"/>
              </a:rPr>
              <a:t>不得伪造、篡改统计资料。</a:t>
            </a:r>
            <a:endParaRPr lang="zh-CN" altLang="en-US" sz="3200" dirty="0">
              <a:solidFill>
                <a:schemeClr val="tx1"/>
              </a:solidFill>
              <a:latin typeface="仿宋_GB2312" pitchFamily="49" charset="-122"/>
              <a:ea typeface="仿宋_GB2312" pitchFamily="49" charset="-122"/>
            </a:endParaRPr>
          </a:p>
          <a:p>
            <a:pPr marL="0" indent="0">
              <a:buNone/>
            </a:pPr>
            <a:endParaRPr lang="zh-CN" altLang="zh-CN" sz="3200" dirty="0">
              <a:solidFill>
                <a:schemeClr val="tx1"/>
              </a:solidFill>
              <a:latin typeface="仿宋_GB2312" pitchFamily="49" charset="-122"/>
              <a:ea typeface="仿宋_GB2312" pitchFamily="49" charset="-122"/>
            </a:endParaRPr>
          </a:p>
          <a:p>
            <a:pPr marL="0" indent="0">
              <a:buNone/>
            </a:pP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4</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不得利用虚假统计资料骗取荣誉称号、物质利益或者职务晋升。</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5.</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不得拒绝、阻碍政府统计机构依法履行监督检查职责。</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6.</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不得在政府统计机构依法履行监督检查职责时，转移、隐匿、篡改、毁弃原始记录和凭证、统计台账、统计调查表、会计资料及其他相关证明和资料。</a:t>
            </a:r>
            <a:endPar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endParaRPr kumimoji="0" lang="zh-CN" altLang="en-US" sz="24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7.</a:t>
            </a:r>
            <a:r>
              <a:rPr lang="zh-CN" altLang="en-US" sz="3200" dirty="0">
                <a:solidFill>
                  <a:schemeClr val="tx1"/>
                </a:solidFill>
                <a:latin typeface="仿宋_GB2312" pitchFamily="49" charset="-122"/>
                <a:ea typeface="仿宋_GB2312" pitchFamily="49" charset="-122"/>
              </a:rPr>
              <a:t>不得拒绝、阻碍对统计工作的监督检查和对统计违法行为的查处工作。</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8.</a:t>
            </a:r>
            <a:r>
              <a:rPr lang="zh-CN" altLang="en-US" sz="3200" dirty="0">
                <a:solidFill>
                  <a:schemeClr val="tx1"/>
                </a:solidFill>
                <a:latin typeface="仿宋_GB2312" pitchFamily="49" charset="-122"/>
                <a:ea typeface="仿宋_GB2312" pitchFamily="49" charset="-122"/>
              </a:rPr>
              <a:t>不得包庇、纵容统计违法行为。</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1" name="内容占位符 2"/>
          <p:cNvSpPr>
            <a:spLocks noGrp="1"/>
          </p:cNvSpPr>
          <p:nvPr>
            <p:ph idx="1"/>
          </p:nvPr>
        </p:nvSpPr>
        <p:spPr>
          <a:xfrm>
            <a:off x="2566988" y="2832100"/>
            <a:ext cx="7272338" cy="3271838"/>
          </a:xfr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统计法</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第十条、第二十五条、第三十六条和</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统计法实施条例</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第二十八条、第三十条、第三十七条规定了任何单位和个人的“</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11</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个不得”。这“</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11</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个不得”就是任何单位和个人应当遵守的统计法律底线</a:t>
            </a:r>
            <a:r>
              <a:rPr kumimoji="0" lang="zh-CN" altLang="en-US"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11</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个不得”的具体内容如下。</a:t>
            </a:r>
            <a:endParaRPr kumimoji="0" lang="zh-CN"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p:txBody>
      </p:sp>
      <p:sp>
        <p:nvSpPr>
          <p:cNvPr id="33795" name="灯片编号占位符 3"/>
          <p:cNvSpPr txBox="1">
            <a:spLocks noGrp="1"/>
          </p:cNvSpPr>
          <p:nvPr>
            <p:ph type="sldNum" sz="quarter" idx="4"/>
          </p:nvPr>
        </p:nvSpPr>
        <p:spPr>
          <a:xfrm>
            <a:off x="8355013" y="6453188"/>
            <a:ext cx="2133600" cy="268287"/>
          </a:xfrm>
          <a:noFill/>
          <a:ln>
            <a:noFill/>
          </a:ln>
        </p:spPr>
        <p:txBody>
          <a:bodyPr anchor="ctr" anchorCtr="0"/>
          <a:lstStyle>
            <a:lvl1pPr marL="0" lvl="0"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5pPr>
          </a:lstStyle>
          <a:p>
            <a:pPr lvl="0" algn="r">
              <a:buFont typeface="Arial" panose="020B0604020202020204" pitchFamily="34" charset="0"/>
              <a:buChar char="•"/>
            </a:pPr>
            <a:fld id="{9A0DB2DC-4C9A-4742-B13C-FB6460FD3503}" type="slidenum">
              <a:rPr lang="en-US" altLang="zh-CN" sz="1400" dirty="0">
                <a:latin typeface="Times New Roman" panose="02020603050405020304" pitchFamily="18" charset="0"/>
              </a:rPr>
            </a:fld>
            <a:endParaRPr lang="en-US" altLang="zh-CN" sz="1400" dirty="0">
              <a:latin typeface="Times New Roman" panose="02020603050405020304" pitchFamily="18" charset="0"/>
            </a:endParaRPr>
          </a:p>
        </p:txBody>
      </p:sp>
      <p:sp>
        <p:nvSpPr>
          <p:cNvPr id="33796" name="标题 1"/>
          <p:cNvSpPr>
            <a:spLocks noGrp="1"/>
          </p:cNvSpPr>
          <p:nvPr>
            <p:ph type="title"/>
          </p:nvPr>
        </p:nvSpPr>
        <p:spPr>
          <a:xfrm>
            <a:off x="2208213" y="1762125"/>
            <a:ext cx="8002587" cy="720725"/>
          </a:xfrm>
        </p:spPr>
        <p:txBody>
          <a:bodyPr vert="horz" wrap="square" lIns="91440" tIns="45720" rIns="91440" bIns="45720" anchor="ctr" anchorCtr="0"/>
          <a:p>
            <a:pPr algn="l">
              <a:buNone/>
            </a:pPr>
            <a:r>
              <a:rPr lang="zh-CN" altLang="en-US" sz="3600" dirty="0">
                <a:solidFill>
                  <a:schemeClr val="tx1"/>
                </a:solidFill>
                <a:latin typeface="楷体" panose="02010609060101010101" pitchFamily="49" charset="-122"/>
                <a:ea typeface="楷体" panose="02010609060101010101" pitchFamily="49" charset="-122"/>
              </a:rPr>
              <a:t>（四）任何单位和个人</a:t>
            </a:r>
            <a:r>
              <a:rPr lang="zh-CN" altLang="zh-CN" sz="3600" dirty="0">
                <a:solidFill>
                  <a:schemeClr val="tx1"/>
                </a:solidFill>
                <a:latin typeface="楷体" panose="02010609060101010101" pitchFamily="49" charset="-122"/>
                <a:ea typeface="楷体" panose="02010609060101010101" pitchFamily="49" charset="-122"/>
              </a:rPr>
              <a:t>法律底线</a:t>
            </a:r>
            <a:endParaRPr lang="zh-CN" altLang="en-US" sz="3600" dirty="0">
              <a:solidFill>
                <a:schemeClr val="tx1"/>
              </a:solidFill>
              <a:latin typeface="楷体" panose="02010609060101010101" pitchFamily="49" charset="-122"/>
              <a:ea typeface="楷体" panose="02010609060101010101" pitchFamily="49"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1.</a:t>
            </a:r>
            <a:r>
              <a:rPr lang="zh-CN" altLang="en-US" sz="3200" dirty="0">
                <a:solidFill>
                  <a:schemeClr val="tx1"/>
                </a:solidFill>
                <a:latin typeface="仿宋_GB2312" pitchFamily="49" charset="-122"/>
                <a:ea typeface="仿宋_GB2312" pitchFamily="49" charset="-122"/>
              </a:rPr>
              <a:t>不得利用虚假统计资料骗取荣誉称号、物质利益或者职务晋升。</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2.</a:t>
            </a:r>
            <a:r>
              <a:rPr lang="zh-CN" altLang="en-US" sz="3200" dirty="0">
                <a:solidFill>
                  <a:schemeClr val="tx1"/>
                </a:solidFill>
                <a:latin typeface="仿宋_GB2312" pitchFamily="49" charset="-122"/>
                <a:ea typeface="仿宋_GB2312" pitchFamily="49" charset="-122"/>
              </a:rPr>
              <a:t>不得违反国家有关规定对外提供尚未公布的统计资料。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3.</a:t>
            </a:r>
            <a:r>
              <a:rPr lang="zh-CN" altLang="en-US" sz="3200" dirty="0">
                <a:solidFill>
                  <a:schemeClr val="tx1"/>
                </a:solidFill>
                <a:latin typeface="仿宋_GB2312" pitchFamily="49" charset="-122"/>
                <a:ea typeface="仿宋_GB2312" pitchFamily="49" charset="-122"/>
              </a:rPr>
              <a:t>不得利用尚未公布的统计资料谋取不正当利益。</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4.</a:t>
            </a:r>
            <a:r>
              <a:rPr lang="zh-CN" altLang="en-US" sz="3200" dirty="0">
                <a:solidFill>
                  <a:schemeClr val="tx1"/>
                </a:solidFill>
                <a:latin typeface="仿宋_GB2312" pitchFamily="49" charset="-122"/>
                <a:ea typeface="仿宋_GB2312" pitchFamily="49" charset="-122"/>
              </a:rPr>
              <a:t>不得对外提供、泄露统计调查中获得的能够识别或者推断单个统计调查对象身份的资料。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5.</a:t>
            </a:r>
            <a:r>
              <a:rPr lang="zh-CN" altLang="en-US" sz="3200" dirty="0">
                <a:solidFill>
                  <a:schemeClr val="tx1"/>
                </a:solidFill>
                <a:latin typeface="仿宋_GB2312" pitchFamily="49" charset="-122"/>
                <a:ea typeface="仿宋_GB2312" pitchFamily="49" charset="-122"/>
              </a:rPr>
              <a:t>不得把统计调查中获得的能够识别或者推断单个统计调查对象身份的资料，直接作为对统计调查对象实施除统计执法依据以外的行政许可、行政处罚等具体行政行为的依据。</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6.</a:t>
            </a:r>
            <a:r>
              <a:rPr lang="zh-CN" altLang="en-US" sz="3200" dirty="0">
                <a:solidFill>
                  <a:schemeClr val="tx1"/>
                </a:solidFill>
                <a:latin typeface="仿宋_GB2312" pitchFamily="49" charset="-122"/>
                <a:ea typeface="仿宋_GB2312" pitchFamily="49" charset="-122"/>
              </a:rPr>
              <a:t>不得将统计调查中获得的能够识别或者推断单个统计调查对象身份的资料用于统计以外的目的。</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7.</a:t>
            </a:r>
            <a:r>
              <a:rPr lang="zh-CN" altLang="en-US" sz="3200" dirty="0">
                <a:solidFill>
                  <a:schemeClr val="tx1"/>
                </a:solidFill>
                <a:latin typeface="仿宋_GB2312" pitchFamily="49" charset="-122"/>
                <a:ea typeface="仿宋_GB2312" pitchFamily="49" charset="-122"/>
              </a:rPr>
              <a:t>不得将统计调查中获得的能够识别或者推断单个统计调查对象身份的资料用于完成统计任务以外的目的。</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8.</a:t>
            </a:r>
            <a:r>
              <a:rPr lang="zh-CN" altLang="en-US" sz="3200" dirty="0">
                <a:solidFill>
                  <a:schemeClr val="tx1"/>
                </a:solidFill>
                <a:latin typeface="仿宋_GB2312" pitchFamily="49" charset="-122"/>
                <a:ea typeface="仿宋_GB2312" pitchFamily="49" charset="-122"/>
              </a:rPr>
              <a:t>不得拒绝、阻碍政府统计机构依法履行监督检查职责。</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9.</a:t>
            </a:r>
            <a:r>
              <a:rPr lang="zh-CN" altLang="en-US" sz="3200" dirty="0">
                <a:solidFill>
                  <a:schemeClr val="tx1"/>
                </a:solidFill>
                <a:latin typeface="仿宋_GB2312" pitchFamily="49" charset="-122"/>
                <a:ea typeface="仿宋_GB2312" pitchFamily="49" charset="-122"/>
              </a:rPr>
              <a:t>不得在政府统计机构依法履行监督检查职责时，转移、隐匿、篡改、毁弃原始记录和凭证、统计台账、统计调查表、会计资料及其他相关证明和资料。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10.</a:t>
            </a:r>
            <a:r>
              <a:rPr lang="zh-CN" altLang="en-US" sz="3200" dirty="0">
                <a:solidFill>
                  <a:schemeClr val="tx1"/>
                </a:solidFill>
                <a:latin typeface="仿宋_GB2312" pitchFamily="49" charset="-122"/>
                <a:ea typeface="仿宋_GB2312" pitchFamily="49" charset="-122"/>
              </a:rPr>
              <a:t>不得拒绝、阻碍对统计工作的监督检查和对统计违法行为的查处工作。</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11.</a:t>
            </a:r>
            <a:r>
              <a:rPr lang="zh-CN" altLang="en-US" sz="3200" dirty="0">
                <a:solidFill>
                  <a:schemeClr val="tx1"/>
                </a:solidFill>
                <a:latin typeface="仿宋_GB2312" pitchFamily="49" charset="-122"/>
                <a:ea typeface="仿宋_GB2312" pitchFamily="49" charset="-122"/>
              </a:rPr>
              <a:t>不得包庇、纵容统计违法行为。</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全国经济普查条例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第九条规定了经济普查对象的“</a:t>
            </a:r>
            <a:r>
              <a:rPr lang="en-US" altLang="zh-CN" sz="3200" dirty="0">
                <a:solidFill>
                  <a:schemeClr val="tx1"/>
                </a:solidFill>
                <a:latin typeface="仿宋_GB2312" pitchFamily="49" charset="-122"/>
                <a:ea typeface="仿宋_GB2312" pitchFamily="49" charset="-122"/>
              </a:rPr>
              <a:t>1</a:t>
            </a:r>
            <a:r>
              <a:rPr lang="zh-CN" altLang="en-US" sz="3200" dirty="0">
                <a:solidFill>
                  <a:schemeClr val="tx1"/>
                </a:solidFill>
                <a:latin typeface="仿宋_GB2312" pitchFamily="49" charset="-122"/>
                <a:ea typeface="仿宋_GB2312" pitchFamily="49" charset="-122"/>
              </a:rPr>
              <a:t>个不得”，第二十五条规定了任何单位和个人的“</a:t>
            </a:r>
            <a:r>
              <a:rPr lang="en-US" altLang="zh-CN" sz="3200" dirty="0">
                <a:solidFill>
                  <a:schemeClr val="tx1"/>
                </a:solidFill>
                <a:latin typeface="仿宋_GB2312" pitchFamily="49" charset="-122"/>
                <a:ea typeface="仿宋_GB2312" pitchFamily="49" charset="-122"/>
              </a:rPr>
              <a:t>1</a:t>
            </a:r>
            <a:r>
              <a:rPr lang="zh-CN" altLang="en-US" sz="3200" dirty="0">
                <a:solidFill>
                  <a:schemeClr val="tx1"/>
                </a:solidFill>
                <a:latin typeface="仿宋_GB2312" pitchFamily="49" charset="-122"/>
                <a:ea typeface="仿宋_GB2312" pitchFamily="49" charset="-122"/>
              </a:rPr>
              <a:t>个不得”和领导人的“</a:t>
            </a:r>
            <a:r>
              <a:rPr lang="en-US" altLang="zh-CN" sz="3200" dirty="0">
                <a:solidFill>
                  <a:schemeClr val="tx1"/>
                </a:solidFill>
                <a:latin typeface="仿宋_GB2312" pitchFamily="49" charset="-122"/>
                <a:ea typeface="仿宋_GB2312" pitchFamily="49" charset="-122"/>
              </a:rPr>
              <a:t>2</a:t>
            </a:r>
            <a:r>
              <a:rPr lang="zh-CN" altLang="en-US" sz="3200" dirty="0">
                <a:solidFill>
                  <a:schemeClr val="tx1"/>
                </a:solidFill>
                <a:latin typeface="仿宋_GB2312" pitchFamily="49" charset="-122"/>
                <a:ea typeface="仿宋_GB2312" pitchFamily="49" charset="-122"/>
              </a:rPr>
              <a:t>个不得”。这“</a:t>
            </a:r>
            <a:r>
              <a:rPr lang="en-US" altLang="zh-CN" sz="3200" dirty="0">
                <a:solidFill>
                  <a:schemeClr val="tx1"/>
                </a:solidFill>
                <a:latin typeface="仿宋_GB2312" pitchFamily="49" charset="-122"/>
                <a:ea typeface="仿宋_GB2312" pitchFamily="49" charset="-122"/>
              </a:rPr>
              <a:t>4</a:t>
            </a:r>
            <a:r>
              <a:rPr lang="zh-CN" altLang="en-US" sz="3200" dirty="0">
                <a:solidFill>
                  <a:schemeClr val="tx1"/>
                </a:solidFill>
                <a:latin typeface="仿宋_GB2312" pitchFamily="49" charset="-122"/>
                <a:ea typeface="仿宋_GB2312" pitchFamily="49" charset="-122"/>
              </a:rPr>
              <a:t>个不得”就是经济普查有关人员应当遵守的统计法律底线。“</a:t>
            </a:r>
            <a:r>
              <a:rPr lang="en-US" altLang="zh-CN" sz="3200" dirty="0">
                <a:solidFill>
                  <a:schemeClr val="tx1"/>
                </a:solidFill>
                <a:latin typeface="仿宋_GB2312" pitchFamily="49" charset="-122"/>
                <a:ea typeface="仿宋_GB2312" pitchFamily="49" charset="-122"/>
              </a:rPr>
              <a:t>4</a:t>
            </a:r>
            <a:r>
              <a:rPr lang="zh-CN" altLang="en-US" sz="3200" dirty="0">
                <a:solidFill>
                  <a:schemeClr val="tx1"/>
                </a:solidFill>
                <a:latin typeface="仿宋_GB2312" pitchFamily="49" charset="-122"/>
                <a:ea typeface="仿宋_GB2312" pitchFamily="49" charset="-122"/>
              </a:rPr>
              <a:t>个不得”的具体内容如下。</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dirty="0"/>
          </a:p>
        </p:txBody>
      </p:sp>
      <p:sp>
        <p:nvSpPr>
          <p:cNvPr id="3" name="标题 2"/>
          <p:cNvSpPr>
            <a:spLocks noGrp="1"/>
          </p:cNvSpPr>
          <p:nvPr>
            <p:ph type="title"/>
          </p:nvPr>
        </p:nvSpPr>
        <p:spPr>
          <a:xfrm>
            <a:off x="768350" y="1484313"/>
            <a:ext cx="10972800" cy="1252538"/>
          </a:xfr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en-US" altLang="zh-CN" sz="3600" b="0" i="0" u="none" strike="noStrike" kern="1200" cap="none" spc="0" normalizeH="0" baseline="0" noProof="0" dirty="0" smtClean="0">
                <a:ln>
                  <a:noFill/>
                </a:ln>
                <a:solidFill>
                  <a:schemeClr val="tx1"/>
                </a:solidFill>
                <a:effectLst/>
                <a:uLnTx/>
                <a:uFillTx/>
                <a:latin typeface="+mj-ea"/>
                <a:ea typeface="+mj-ea"/>
                <a:cs typeface="+mj-cs"/>
              </a:rPr>
              <a:t>  </a:t>
            </a:r>
            <a:r>
              <a:rPr kumimoji="0" lang="en-US" altLang="zh-CN" sz="3600" b="0" i="0" u="none" strike="noStrike" kern="1200" cap="none" spc="0" normalizeH="0" baseline="0" noProof="0" dirty="0" smtClean="0">
                <a:ln>
                  <a:noFill/>
                </a:ln>
                <a:solidFill>
                  <a:schemeClr val="tx1"/>
                </a:solidFill>
                <a:effectLst/>
                <a:uLnTx/>
                <a:uFillTx/>
                <a:latin typeface="楷体" panose="02010609060101010101" pitchFamily="49" charset="-122"/>
                <a:ea typeface="楷体" panose="02010609060101010101" pitchFamily="49" charset="-122"/>
                <a:cs typeface="+mj-cs"/>
              </a:rPr>
              <a:t>(</a:t>
            </a:r>
            <a:r>
              <a:rPr kumimoji="0" lang="zh-CN" altLang="en-US" sz="3600" b="0" i="0" u="none" strike="noStrike" kern="1200" cap="none" spc="0" normalizeH="0" baseline="0" noProof="0" dirty="0" smtClean="0">
                <a:ln>
                  <a:noFill/>
                </a:ln>
                <a:solidFill>
                  <a:schemeClr val="tx1"/>
                </a:solidFill>
                <a:effectLst/>
                <a:uLnTx/>
                <a:uFillTx/>
                <a:latin typeface="楷体" panose="02010609060101010101" pitchFamily="49" charset="-122"/>
                <a:ea typeface="楷体" panose="02010609060101010101" pitchFamily="49" charset="-122"/>
                <a:cs typeface="+mj-cs"/>
              </a:rPr>
              <a:t>五</a:t>
            </a:r>
            <a:r>
              <a:rPr kumimoji="0" lang="en-US" altLang="zh-CN" sz="3600" b="0" i="0" u="none" strike="noStrike" kern="1200" cap="none" spc="0" normalizeH="0" baseline="0" noProof="0" dirty="0" smtClean="0">
                <a:ln>
                  <a:noFill/>
                </a:ln>
                <a:solidFill>
                  <a:schemeClr val="tx1"/>
                </a:solidFill>
                <a:effectLst/>
                <a:uLnTx/>
                <a:uFillTx/>
                <a:latin typeface="楷体" panose="02010609060101010101" pitchFamily="49" charset="-122"/>
                <a:ea typeface="楷体" panose="02010609060101010101" pitchFamily="49" charset="-122"/>
                <a:cs typeface="+mj-cs"/>
              </a:rPr>
              <a:t>)《</a:t>
            </a:r>
            <a:r>
              <a:rPr kumimoji="0" lang="zh-CN" altLang="en-US" sz="3600" b="0" i="0" u="none" strike="noStrike" kern="1200" cap="none" spc="0" normalizeH="0" baseline="0" noProof="0" dirty="0" smtClean="0">
                <a:ln>
                  <a:noFill/>
                </a:ln>
                <a:solidFill>
                  <a:schemeClr val="tx1"/>
                </a:solidFill>
                <a:effectLst/>
                <a:uLnTx/>
                <a:uFillTx/>
                <a:latin typeface="楷体" panose="02010609060101010101" pitchFamily="49" charset="-122"/>
                <a:ea typeface="楷体" panose="02010609060101010101" pitchFamily="49" charset="-122"/>
                <a:cs typeface="+mj-cs"/>
              </a:rPr>
              <a:t>全国经济普查条例</a:t>
            </a:r>
            <a:r>
              <a:rPr kumimoji="0" lang="en-US" altLang="zh-CN" sz="3600" b="0" i="0" u="none" strike="noStrike" kern="1200" cap="none" spc="0" normalizeH="0" baseline="0" noProof="0" dirty="0" smtClean="0">
                <a:ln>
                  <a:noFill/>
                </a:ln>
                <a:solidFill>
                  <a:schemeClr val="tx1"/>
                </a:solidFill>
                <a:effectLst/>
                <a:uLnTx/>
                <a:uFillTx/>
                <a:latin typeface="楷体" panose="02010609060101010101" pitchFamily="49" charset="-122"/>
                <a:ea typeface="楷体" panose="02010609060101010101" pitchFamily="49" charset="-122"/>
                <a:cs typeface="+mj-cs"/>
              </a:rPr>
              <a:t>》</a:t>
            </a:r>
            <a:r>
              <a:rPr kumimoji="0" lang="zh-CN" altLang="en-US" sz="3600" b="0" i="0" u="none" strike="noStrike" kern="1200" cap="none" spc="0" normalizeH="0" baseline="0" noProof="0" dirty="0" smtClean="0">
                <a:ln>
                  <a:noFill/>
                </a:ln>
                <a:solidFill>
                  <a:schemeClr val="tx1"/>
                </a:solidFill>
                <a:effectLst/>
                <a:uLnTx/>
                <a:uFillTx/>
                <a:latin typeface="楷体" panose="02010609060101010101" pitchFamily="49" charset="-122"/>
                <a:ea typeface="楷体" panose="02010609060101010101" pitchFamily="49" charset="-122"/>
                <a:cs typeface="+mj-cs"/>
              </a:rPr>
              <a:t>规定的法律底线</a:t>
            </a:r>
            <a:endParaRPr kumimoji="0" lang="zh-CN" altLang="en-US" sz="3600" b="0" i="0" u="none" strike="noStrike" kern="1200" cap="none" spc="0"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内容占位符 2"/>
          <p:cNvSpPr>
            <a:spLocks noGrp="1"/>
          </p:cNvSpPr>
          <p:nvPr>
            <p:ph idx="1"/>
          </p:nvPr>
        </p:nvSpPr>
        <p:spPr>
          <a:xfrm>
            <a:off x="2424113" y="2967038"/>
            <a:ext cx="7416800" cy="3128963"/>
          </a:xfr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1.统计法律</a:t>
            </a:r>
            <a:r>
              <a:rPr kumimoji="0" lang="en-US"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en-US"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统计法</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endPar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2.统计行政法规</a:t>
            </a:r>
            <a:r>
              <a:rPr kumimoji="0" lang="en-US"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《全国经济普查条例》</a:t>
            </a:r>
            <a:r>
              <a:rPr kumimoji="0" lang="en-US"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a:t>
            </a:r>
            <a:r>
              <a:rPr kumimoji="0" lang="en-US" altLang="en-US" sz="3200" b="0" i="0" u="none" strike="noStrike" kern="1200" cap="none" spc="0" normalizeH="0" baseline="0" noProof="0" dirty="0" err="1">
                <a:ln>
                  <a:noFill/>
                </a:ln>
                <a:solidFill>
                  <a:schemeClr val="tx1"/>
                </a:solidFill>
                <a:effectLst/>
                <a:uLnTx/>
                <a:uFillTx/>
                <a:latin typeface="仿宋_GB2312" pitchFamily="49" charset="-122"/>
                <a:ea typeface="仿宋_GB2312" pitchFamily="49" charset="-122"/>
                <a:cs typeface="+mn-cs"/>
              </a:rPr>
              <a:t>统计法实施条例</a:t>
            </a:r>
            <a:r>
              <a:rPr kumimoji="0" lang="en-US" altLang="zh-CN" sz="3200" b="0" i="0" u="none" strike="noStrike" kern="1200" cap="none" spc="0" normalizeH="0" baseline="0" noProof="0" dirty="0" err="1">
                <a:ln>
                  <a:noFill/>
                </a:ln>
                <a:solidFill>
                  <a:schemeClr val="tx1"/>
                </a:solidFill>
                <a:effectLst/>
                <a:uLnTx/>
                <a:uFillTx/>
                <a:latin typeface="仿宋_GB2312" pitchFamily="49" charset="-122"/>
                <a:ea typeface="仿宋_GB2312" pitchFamily="49" charset="-122"/>
                <a:cs typeface="+mn-cs"/>
              </a:rPr>
              <a:t>》</a:t>
            </a:r>
            <a:r>
              <a:rPr kumimoji="0" lang="en-US" altLang="en-US" sz="3200" b="0" i="0" u="none" strike="noStrike" kern="1200" cap="none" spc="0" normalizeH="0" baseline="0" noProof="0" dirty="0" err="1" smtClean="0">
                <a:ln>
                  <a:noFill/>
                </a:ln>
                <a:solidFill>
                  <a:schemeClr val="tx1"/>
                </a:solidFill>
                <a:effectLst/>
                <a:uLnTx/>
                <a:uFillTx/>
                <a:latin typeface="仿宋_GB2312" pitchFamily="49" charset="-122"/>
                <a:ea typeface="仿宋_GB2312" pitchFamily="49" charset="-122"/>
                <a:cs typeface="+mn-cs"/>
              </a:rPr>
              <a:t>等</a:t>
            </a:r>
            <a:endPar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3.统计部门规章</a:t>
            </a:r>
            <a:endPar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4.统计规范性文件</a:t>
            </a:r>
            <a:endPar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a:p>
            <a:pPr marL="514350" marR="0" lvl="0" indent="-51435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endParaRPr kumimoji="0" lang="zh-CN" altLang="en-US" sz="2800" b="0" i="0" u="none" strike="noStrike" kern="1200" cap="none" spc="0" normalizeH="0" baseline="0" noProof="0" dirty="0">
              <a:ln>
                <a:noFill/>
              </a:ln>
              <a:solidFill>
                <a:schemeClr val="tx2"/>
              </a:solidFill>
              <a:effectLst/>
              <a:uLnTx/>
              <a:uFillTx/>
              <a:latin typeface="仿宋_GB2312" pitchFamily="49" charset="-122"/>
              <a:ea typeface="仿宋_GB2312" pitchFamily="49" charset="-122"/>
              <a:cs typeface="+mn-cs"/>
            </a:endParaRPr>
          </a:p>
        </p:txBody>
      </p:sp>
      <p:sp>
        <p:nvSpPr>
          <p:cNvPr id="12291" name="标题 1"/>
          <p:cNvSpPr>
            <a:spLocks noGrp="1"/>
          </p:cNvSpPr>
          <p:nvPr>
            <p:ph type="title"/>
          </p:nvPr>
        </p:nvSpPr>
        <p:spPr>
          <a:xfrm>
            <a:off x="1908175" y="1962150"/>
            <a:ext cx="8229600" cy="720725"/>
          </a:xfrm>
        </p:spPr>
        <p:txBody>
          <a:bodyPr vert="horz" wrap="square" lIns="91440" tIns="45720" rIns="91440" bIns="45720" anchor="ctr" anchorCtr="0"/>
          <a:p>
            <a:pPr algn="l">
              <a:buNone/>
            </a:pPr>
            <a:r>
              <a:rPr lang="en-US" altLang="en-US" sz="3600" dirty="0">
                <a:solidFill>
                  <a:schemeClr val="tx1"/>
                </a:solidFill>
                <a:latin typeface="宋体" panose="02010600030101010101" pitchFamily="2" charset="-122"/>
                <a:ea typeface="宋体" panose="02010600030101010101" pitchFamily="2" charset="-122"/>
              </a:rPr>
              <a:t>一、</a:t>
            </a:r>
            <a:r>
              <a:rPr lang="zh-CN" altLang="en-US" sz="3600" dirty="0">
                <a:solidFill>
                  <a:schemeClr val="tx1"/>
                </a:solidFill>
                <a:latin typeface="宋体" panose="02010600030101010101" pitchFamily="2" charset="-122"/>
                <a:ea typeface="宋体" panose="02010600030101010101" pitchFamily="2" charset="-122"/>
                <a:sym typeface="+mn-ea"/>
              </a:rPr>
              <a:t>经济普查涉及的统计法律制度</a:t>
            </a:r>
            <a:endParaRPr lang="zh-CN" altLang="en-US" sz="3600" dirty="0">
              <a:solidFill>
                <a:schemeClr val="tx1"/>
              </a:solidFill>
              <a:latin typeface="宋体" panose="02010600030101010101" pitchFamily="2" charset="-122"/>
              <a:ea typeface="宋体" panose="02010600030101010101" pitchFamily="2" charset="-122"/>
            </a:endParaRP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1.</a:t>
            </a:r>
            <a:r>
              <a:rPr lang="zh-CN" altLang="en-US" sz="3200" dirty="0">
                <a:solidFill>
                  <a:schemeClr val="tx1"/>
                </a:solidFill>
                <a:latin typeface="仿宋_GB2312" pitchFamily="49" charset="-122"/>
                <a:ea typeface="仿宋_GB2312" pitchFamily="49" charset="-122"/>
              </a:rPr>
              <a:t>经济普查对象不得虚报、瞒报、拒报和迟报经济普查数据。</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2.</a:t>
            </a:r>
            <a:r>
              <a:rPr lang="zh-CN" altLang="en-US" sz="3200" dirty="0">
                <a:solidFill>
                  <a:schemeClr val="tx1"/>
                </a:solidFill>
                <a:latin typeface="仿宋_GB2312" pitchFamily="49" charset="-122"/>
                <a:ea typeface="仿宋_GB2312" pitchFamily="49" charset="-122"/>
              </a:rPr>
              <a:t>任何单位和个人不得干涉各级经济普查机构和经济普查人员依法独立行使调查、报告、监督的职权。</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3.</a:t>
            </a:r>
            <a:r>
              <a:rPr lang="zh-CN" altLang="en-US" sz="3200" dirty="0">
                <a:solidFill>
                  <a:schemeClr val="tx1"/>
                </a:solidFill>
                <a:latin typeface="仿宋_GB2312" pitchFamily="49" charset="-122"/>
                <a:ea typeface="仿宋_GB2312" pitchFamily="49" charset="-122"/>
              </a:rPr>
              <a:t>各地方、各部门、各单位的领导人不得自行修改经济普查机构和经济普查人员依法提供的经济普查资料。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4.</a:t>
            </a:r>
            <a:r>
              <a:rPr lang="zh-CN" altLang="en-US" sz="3200" dirty="0">
                <a:solidFill>
                  <a:schemeClr val="tx1"/>
                </a:solidFill>
                <a:latin typeface="仿宋_GB2312" pitchFamily="49" charset="-122"/>
                <a:ea typeface="仿宋_GB2312" pitchFamily="49" charset="-122"/>
              </a:rPr>
              <a:t>各地方、各部门、各单位的领导人不得强令或者授意经济普查机构、经济普查人员篡改经济普查资料或者编造虚假数据。</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vert="horz" lIns="91440" tIns="45720" rIns="91440" bIns="45720" rtlCol="0">
            <a:normAutofit fontScale="92500"/>
          </a:bodyPr>
          <a:lstStyle/>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a:t>
            </a:r>
            <a:r>
              <a:rPr kumimoji="0" lang="zh-CN"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全国经济普查条例</a:t>
            </a:r>
            <a:r>
              <a:rPr kumimoji="0" lang="en-US"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a:t>
            </a:r>
            <a:r>
              <a:rPr kumimoji="0" lang="zh-CN"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规定了经济普查中的统计违法行为</a:t>
            </a:r>
            <a:r>
              <a:rPr kumimoji="0" lang="zh-CN" altLang="en-US"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，设立</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“表彰和处罚”一</a:t>
            </a:r>
            <a:r>
              <a:rPr kumimoji="0" lang="zh-CN" altLang="en-US"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章，明确</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了经济普查中的各种统计违法行为及其应当承担的</a:t>
            </a:r>
            <a:r>
              <a:rPr kumimoji="0" lang="zh-CN" altLang="en-US"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法律责任。经济普查作为一项重大国情国力调查，</a:t>
            </a:r>
            <a:r>
              <a:rPr kumimoji="0" lang="en-US"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统计法</a:t>
            </a:r>
            <a:r>
              <a:rPr kumimoji="0" lang="en-US"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统计法实施条例</a:t>
            </a:r>
            <a:r>
              <a:rPr kumimoji="0" lang="en-US"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中规定的统计违法行为也适用于经济普查。</a:t>
            </a:r>
            <a:r>
              <a:rPr kumimoji="0" lang="zh-CN"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经济普查中，任何单位和个人违反统计法律法规，都要承担行政法律责任，给予党纪政务处分处理，构成犯罪的依法追究刑事责任。</a:t>
            </a:r>
            <a:endParaRPr kumimoji="0" lang="zh-CN"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endParaRPr kumimoji="0" lang="zh-CN" altLang="en-US" sz="2400" b="0" i="0" u="none" strike="noStrike" kern="1200" cap="none" spc="0" normalizeH="0" baseline="0" noProof="0" dirty="0">
              <a:ln>
                <a:noFill/>
              </a:ln>
              <a:solidFill>
                <a:schemeClr val="tx2"/>
              </a:solidFill>
              <a:effectLst/>
              <a:uLnTx/>
              <a:uFillTx/>
              <a:latin typeface="+mn-lt"/>
              <a:ea typeface="+mn-ea"/>
              <a:cs typeface="+mn-cs"/>
            </a:endParaRPr>
          </a:p>
        </p:txBody>
      </p:sp>
      <p:sp>
        <p:nvSpPr>
          <p:cNvPr id="41987" name="标题 2"/>
          <p:cNvSpPr>
            <a:spLocks noGrp="1"/>
          </p:cNvSpPr>
          <p:nvPr>
            <p:ph type="title"/>
          </p:nvPr>
        </p:nvSpPr>
        <p:spPr>
          <a:xfrm>
            <a:off x="768350" y="1412875"/>
            <a:ext cx="10972800" cy="1252538"/>
          </a:xfrm>
        </p:spPr>
        <p:txBody>
          <a:bodyPr vert="horz" wrap="square" lIns="91440" tIns="45720" rIns="91440" bIns="45720" anchor="ctr" anchorCtr="0"/>
          <a:p>
            <a:pPr algn="l">
              <a:buNone/>
            </a:pPr>
            <a:r>
              <a:rPr lang="zh-CN" altLang="en-US" sz="3600" dirty="0">
                <a:solidFill>
                  <a:schemeClr val="tx1"/>
                </a:solidFill>
                <a:latin typeface="宋体" panose="02010600030101010101" pitchFamily="2" charset="-122"/>
                <a:ea typeface="宋体" panose="02010600030101010101" pitchFamily="2" charset="-122"/>
              </a:rPr>
              <a:t>三、经济普查中的统计违法行为</a:t>
            </a:r>
            <a:endParaRPr lang="zh-CN" altLang="en-US" sz="3600" dirty="0">
              <a:solidFill>
                <a:schemeClr val="tx1"/>
              </a:solidFill>
              <a:latin typeface="宋体" panose="02010600030101010101" pitchFamily="2" charset="-122"/>
              <a:ea typeface="宋体" panose="02010600030101010101" pitchFamily="2"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内容占位符 2"/>
          <p:cNvSpPr>
            <a:spLocks noGrp="1"/>
          </p:cNvSpPr>
          <p:nvPr>
            <p:ph idx="1"/>
          </p:nvPr>
        </p:nvSpPr>
        <p:spPr>
          <a:xfrm>
            <a:off x="2590800" y="2916238"/>
            <a:ext cx="8113713" cy="3179762"/>
          </a:xfrm>
        </p:spPr>
        <p:txBody>
          <a:bodyPr vert="horz" wrap="square" lIns="91440" tIns="45720" rIns="91440" bIns="45720" anchor="t" anchorCtr="0"/>
          <a:p>
            <a:pPr marL="0" indent="0">
              <a:buNone/>
            </a:pPr>
            <a:r>
              <a:rPr lang="zh-CN" altLang="en-US" sz="3200" dirty="0">
                <a:solidFill>
                  <a:schemeClr val="tx1"/>
                </a:solidFill>
                <a:latin typeface="仿宋_GB2312" pitchFamily="49" charset="-122"/>
                <a:ea typeface="仿宋_GB2312" pitchFamily="49" charset="-122"/>
              </a:rPr>
              <a:t>（一）</a:t>
            </a:r>
            <a:r>
              <a:rPr lang="zh-CN" altLang="zh-CN" sz="3200" dirty="0">
                <a:solidFill>
                  <a:schemeClr val="tx1"/>
                </a:solidFill>
                <a:latin typeface="仿宋_GB2312" pitchFamily="49" charset="-122"/>
                <a:ea typeface="仿宋_GB2312" pitchFamily="49" charset="-122"/>
              </a:rPr>
              <a:t>领导人员的统计违法行为</a:t>
            </a:r>
            <a:endParaRPr lang="zh-CN" altLang="en-US" sz="3200" dirty="0">
              <a:solidFill>
                <a:schemeClr val="tx1"/>
              </a:solidFill>
              <a:latin typeface="仿宋_GB2312" pitchFamily="49" charset="-122"/>
              <a:ea typeface="仿宋_GB2312" pitchFamily="49" charset="-122"/>
            </a:endParaRPr>
          </a:p>
          <a:p>
            <a:pPr marL="0" indent="0">
              <a:buNone/>
            </a:pPr>
            <a:r>
              <a:rPr lang="zh-CN" altLang="en-US" sz="3200" dirty="0">
                <a:solidFill>
                  <a:schemeClr val="tx1"/>
                </a:solidFill>
                <a:latin typeface="仿宋_GB2312" pitchFamily="49" charset="-122"/>
                <a:ea typeface="仿宋_GB2312" pitchFamily="49" charset="-122"/>
              </a:rPr>
              <a:t>（二）</a:t>
            </a:r>
            <a:r>
              <a:rPr lang="zh-CN" altLang="zh-CN" sz="3200" dirty="0">
                <a:solidFill>
                  <a:schemeClr val="tx1"/>
                </a:solidFill>
                <a:latin typeface="仿宋_GB2312" pitchFamily="49" charset="-122"/>
                <a:ea typeface="仿宋_GB2312" pitchFamily="49" charset="-122"/>
              </a:rPr>
              <a:t>统计机构、统计人员的统计违法行为</a:t>
            </a:r>
            <a:endParaRPr lang="en-US" altLang="zh-CN" sz="3200" dirty="0">
              <a:solidFill>
                <a:schemeClr val="tx1"/>
              </a:solidFill>
              <a:latin typeface="仿宋_GB2312" pitchFamily="49" charset="-122"/>
              <a:ea typeface="仿宋_GB2312" pitchFamily="49" charset="-122"/>
            </a:endParaRPr>
          </a:p>
          <a:p>
            <a:pPr marL="0" indent="0">
              <a:buNone/>
            </a:pPr>
            <a:r>
              <a:rPr lang="zh-CN" altLang="en-US" sz="3200" dirty="0">
                <a:solidFill>
                  <a:schemeClr val="tx1"/>
                </a:solidFill>
                <a:latin typeface="仿宋_GB2312" pitchFamily="49" charset="-122"/>
                <a:ea typeface="仿宋_GB2312" pitchFamily="49" charset="-122"/>
              </a:rPr>
              <a:t>（三）经济普查人员的统计违法行为</a:t>
            </a:r>
            <a:endParaRPr lang="en-US" altLang="zh-CN" sz="3200" dirty="0">
              <a:solidFill>
                <a:schemeClr val="tx1"/>
              </a:solidFill>
              <a:latin typeface="仿宋_GB2312" pitchFamily="49" charset="-122"/>
              <a:ea typeface="仿宋_GB2312" pitchFamily="49" charset="-122"/>
            </a:endParaRPr>
          </a:p>
          <a:p>
            <a:pPr marL="0" indent="0">
              <a:buNone/>
            </a:pPr>
            <a:r>
              <a:rPr lang="zh-CN" altLang="en-US" sz="3200" dirty="0">
                <a:solidFill>
                  <a:schemeClr val="tx1"/>
                </a:solidFill>
                <a:latin typeface="仿宋_GB2312" pitchFamily="49" charset="-122"/>
                <a:ea typeface="仿宋_GB2312" pitchFamily="49" charset="-122"/>
              </a:rPr>
              <a:t>（四）经济普查对象的统计违法行为</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内容占位符 2"/>
          <p:cNvSpPr>
            <a:spLocks noGrp="1"/>
          </p:cNvSpPr>
          <p:nvPr>
            <p:ph idx="1"/>
          </p:nvPr>
        </p:nvSpPr>
        <p:spPr>
          <a:xfrm>
            <a:off x="2566988" y="2451100"/>
            <a:ext cx="7391400" cy="4114800"/>
          </a:xfrm>
        </p:spPr>
        <p:txBody>
          <a:bodyPr vert="horz" wrap="square" lIns="91440" tIns="45720" rIns="91440" bIns="45720" anchor="t" anchorCtr="0"/>
          <a:p>
            <a:pPr marL="0" indent="0">
              <a:buNone/>
            </a:pPr>
            <a:r>
              <a:rPr lang="zh-CN" altLang="en-US" sz="3200" dirty="0">
                <a:solidFill>
                  <a:schemeClr val="tx1"/>
                </a:solidFill>
                <a:latin typeface="仿宋_GB2312" pitchFamily="49" charset="-122"/>
                <a:ea typeface="仿宋_GB2312" pitchFamily="49" charset="-122"/>
              </a:rPr>
              <a:t>依据</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全国经济普查条例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，地方、部门、单位的领导人自行修改经济普查资料、编造虚假数据或者强令、授意经济普查机构、经济普查人员篡改经济普查资料或者编造虚假数据为统计违法行为，应当承担法律责任。</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sz="2800" dirty="0"/>
          </a:p>
        </p:txBody>
      </p:sp>
      <p:sp>
        <p:nvSpPr>
          <p:cNvPr id="44035" name="标题 1"/>
          <p:cNvSpPr>
            <a:spLocks noGrp="1"/>
          </p:cNvSpPr>
          <p:nvPr>
            <p:ph type="title"/>
          </p:nvPr>
        </p:nvSpPr>
        <p:spPr>
          <a:xfrm>
            <a:off x="2279650" y="1125538"/>
            <a:ext cx="9075738" cy="1325562"/>
          </a:xfrm>
        </p:spPr>
        <p:txBody>
          <a:bodyPr vert="horz" wrap="square" lIns="91440" tIns="45720" rIns="91440" bIns="45720" anchor="ctr" anchorCtr="0"/>
          <a:p>
            <a:pPr algn="l">
              <a:buNone/>
            </a:pPr>
            <a:r>
              <a:rPr lang="zh-CN" altLang="en-US" sz="3600" dirty="0">
                <a:solidFill>
                  <a:schemeClr val="tx1"/>
                </a:solidFill>
                <a:latin typeface="楷体" panose="02010609060101010101" pitchFamily="49" charset="-122"/>
                <a:ea typeface="楷体" panose="02010609060101010101" pitchFamily="49" charset="-122"/>
              </a:rPr>
              <a:t>（一）领导人员的统计违法行为</a:t>
            </a:r>
            <a:endParaRPr lang="zh-CN" altLang="en-US" sz="3600" dirty="0">
              <a:solidFill>
                <a:schemeClr val="tx1"/>
              </a:solidFill>
              <a:latin typeface="楷体" panose="02010609060101010101" pitchFamily="49" charset="-122"/>
              <a:ea typeface="楷体" panose="02010609060101010101" pitchFamily="49" charset="-122"/>
            </a:endParaRP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内容占位符 1"/>
          <p:cNvSpPr>
            <a:spLocks noGrp="1"/>
          </p:cNvSpPr>
          <p:nvPr>
            <p:ph idx="1"/>
          </p:nvPr>
        </p:nvSpPr>
        <p:spPr/>
        <p:txBody>
          <a:bodyPr vert="horz" wrap="square" lIns="91440" tIns="45720" rIns="91440" bIns="45720" anchor="t" anchorCtr="0"/>
          <a:p>
            <a:pPr marL="0" indent="0">
              <a:buNone/>
            </a:pPr>
            <a:r>
              <a:rPr lang="zh-CN" altLang="en-US" sz="3200" dirty="0">
                <a:solidFill>
                  <a:schemeClr val="tx1"/>
                </a:solidFill>
                <a:latin typeface="仿宋_GB2312" pitchFamily="49" charset="-122"/>
                <a:ea typeface="仿宋_GB2312" pitchFamily="49" charset="-122"/>
              </a:rPr>
              <a:t>依据</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和</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统计法实施条例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，地方人民政府、政府统计机构或者有关部门、单位及其负责人的下列行为为统计违法行为，应当承担法律责任：</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内容占位符 1"/>
          <p:cNvSpPr>
            <a:spLocks noGrp="1"/>
          </p:cNvSpPr>
          <p:nvPr>
            <p:ph idx="1"/>
          </p:nvPr>
        </p:nvSpPr>
        <p:spPr>
          <a:xfrm>
            <a:off x="1162050" y="2420938"/>
            <a:ext cx="9879013" cy="3705225"/>
          </a:xfrm>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1.</a:t>
            </a:r>
            <a:r>
              <a:rPr lang="zh-CN" altLang="en-US" sz="3200" dirty="0">
                <a:solidFill>
                  <a:schemeClr val="tx1"/>
                </a:solidFill>
                <a:latin typeface="仿宋_GB2312" pitchFamily="49" charset="-122"/>
                <a:ea typeface="仿宋_GB2312" pitchFamily="49" charset="-122"/>
              </a:rPr>
              <a:t>侵犯统计机构、统计人员独立行使统计调查、统计报告、统计监督职权，或者采用下发文件、会议布置以及其他方式授意、指使、强令统计调查对象或者其他单位、人员编造虚假统计资料。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2.</a:t>
            </a:r>
            <a:r>
              <a:rPr lang="zh-CN" altLang="en-US" sz="3200" dirty="0">
                <a:solidFill>
                  <a:schemeClr val="tx1"/>
                </a:solidFill>
                <a:latin typeface="仿宋_GB2312" pitchFamily="49" charset="-122"/>
                <a:ea typeface="仿宋_GB2312" pitchFamily="49" charset="-122"/>
              </a:rPr>
              <a:t>自行修改统计资料、编造虚假统计数据。</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3.</a:t>
            </a:r>
            <a:r>
              <a:rPr lang="zh-CN" altLang="en-US" sz="3200" dirty="0">
                <a:solidFill>
                  <a:schemeClr val="tx1"/>
                </a:solidFill>
                <a:latin typeface="仿宋_GB2312" pitchFamily="49" charset="-122"/>
                <a:ea typeface="仿宋_GB2312" pitchFamily="49" charset="-122"/>
              </a:rPr>
              <a:t>要求统计机构、统计人员或者其他机构、人员伪造、篡改统计资料。</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sz="3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4.</a:t>
            </a:r>
            <a:r>
              <a:rPr lang="zh-CN" altLang="en-US" sz="3200" dirty="0">
                <a:solidFill>
                  <a:schemeClr val="tx1"/>
                </a:solidFill>
                <a:latin typeface="仿宋_GB2312" pitchFamily="49" charset="-122"/>
                <a:ea typeface="仿宋_GB2312" pitchFamily="49" charset="-122"/>
              </a:rPr>
              <a:t>对本地方、本部门、本单位发生的严重统计违法行为失察。</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5.</a:t>
            </a:r>
            <a:r>
              <a:rPr lang="zh-CN" altLang="en-US" sz="3200" dirty="0">
                <a:solidFill>
                  <a:schemeClr val="tx1"/>
                </a:solidFill>
                <a:latin typeface="仿宋_GB2312" pitchFamily="49" charset="-122"/>
                <a:ea typeface="仿宋_GB2312" pitchFamily="49" charset="-122"/>
              </a:rPr>
              <a:t>本地方、本部门、本单位大面积发生或者连续发生统计造假、弄虚作假。</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6.</a:t>
            </a:r>
            <a:r>
              <a:rPr lang="zh-CN" altLang="en-US" sz="3200" dirty="0">
                <a:solidFill>
                  <a:schemeClr val="tx1"/>
                </a:solidFill>
                <a:latin typeface="仿宋_GB2312" pitchFamily="49" charset="-122"/>
                <a:ea typeface="仿宋_GB2312" pitchFamily="49" charset="-122"/>
              </a:rPr>
              <a:t>本地方、本部门、本单位统计数据严重失实，应当发现而未发现。</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内容占位符 1"/>
          <p:cNvSpPr>
            <a:spLocks noGrp="1"/>
          </p:cNvSpPr>
          <p:nvPr>
            <p:ph idx="1"/>
          </p:nvPr>
        </p:nvSpPr>
        <p:spPr>
          <a:xfrm>
            <a:off x="1162050" y="2492375"/>
            <a:ext cx="9879013" cy="3633788"/>
          </a:xfrm>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7.</a:t>
            </a:r>
            <a:r>
              <a:rPr lang="zh-CN" altLang="en-US" sz="3200" dirty="0">
                <a:solidFill>
                  <a:schemeClr val="tx1"/>
                </a:solidFill>
                <a:latin typeface="仿宋_GB2312" pitchFamily="49" charset="-122"/>
                <a:ea typeface="仿宋_GB2312" pitchFamily="49" charset="-122"/>
              </a:rPr>
              <a:t>发现本地方、本部门、本单位统计数据严重失实不予纠正。</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8.</a:t>
            </a:r>
            <a:r>
              <a:rPr lang="zh-CN" altLang="en-US" sz="3200" dirty="0">
                <a:solidFill>
                  <a:schemeClr val="tx1"/>
                </a:solidFill>
                <a:latin typeface="仿宋_GB2312" pitchFamily="49" charset="-122"/>
                <a:ea typeface="仿宋_GB2312" pitchFamily="49" charset="-122"/>
              </a:rPr>
              <a:t>拒绝、阻碍统计监督检查或者转移、隐匿、篡改、毁弃原始记录和凭证、统计台账、统计调查表及其他相关证明和资料。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9.</a:t>
            </a:r>
            <a:r>
              <a:rPr lang="zh-CN" altLang="en-US" sz="3200" dirty="0">
                <a:solidFill>
                  <a:schemeClr val="tx1"/>
                </a:solidFill>
                <a:latin typeface="仿宋_GB2312" pitchFamily="49" charset="-122"/>
                <a:ea typeface="仿宋_GB2312" pitchFamily="49" charset="-122"/>
              </a:rPr>
              <a:t>对依法履职或者拒绝、抵制统计违法行为的统计人员打击报复。</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sz="32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内容占位符 1"/>
          <p:cNvSpPr>
            <a:spLocks noGrp="1"/>
          </p:cNvSpPr>
          <p:nvPr>
            <p:ph idx="1"/>
          </p:nvPr>
        </p:nvSpPr>
        <p:spPr/>
        <p:txBody>
          <a:bodyPr vert="horz" wrap="square" lIns="91440" tIns="45720" rIns="91440" bIns="45720" anchor="t" anchorCtr="0"/>
          <a:p>
            <a:pPr marL="0" indent="0">
              <a:buNone/>
            </a:pPr>
            <a:r>
              <a:rPr lang="zh-CN" altLang="en-US" sz="3200" dirty="0">
                <a:solidFill>
                  <a:schemeClr val="tx1"/>
                </a:solidFill>
                <a:latin typeface="仿宋_GB2312" pitchFamily="49" charset="-122"/>
                <a:ea typeface="仿宋_GB2312" pitchFamily="49" charset="-122"/>
              </a:rPr>
              <a:t>依据</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和</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统计法实施条例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，统计机构、统计人员的下列行为为统计违法行为，应当承担法律责任：</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a:t>
            </a:r>
            <a:r>
              <a:rPr lang="zh-CN" altLang="en-US" sz="3200" dirty="0">
                <a:solidFill>
                  <a:schemeClr val="tx1"/>
                </a:solidFill>
                <a:latin typeface="仿宋_GB2312" pitchFamily="49" charset="-122"/>
                <a:ea typeface="仿宋_GB2312" pitchFamily="49" charset="-122"/>
              </a:rPr>
              <a:t>伪造、篡改统计资料。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2.</a:t>
            </a:r>
            <a:r>
              <a:rPr lang="zh-CN" altLang="en-US" sz="3200" dirty="0">
                <a:solidFill>
                  <a:schemeClr val="tx1"/>
                </a:solidFill>
                <a:latin typeface="仿宋_GB2312" pitchFamily="49" charset="-122"/>
                <a:ea typeface="仿宋_GB2312" pitchFamily="49" charset="-122"/>
              </a:rPr>
              <a:t>要求统计调查对象或者其他机构、人员提供不真实的统计资料。</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dirty="0"/>
          </a:p>
        </p:txBody>
      </p:sp>
      <p:sp>
        <p:nvSpPr>
          <p:cNvPr id="49155" name="标题 2"/>
          <p:cNvSpPr>
            <a:spLocks noGrp="1"/>
          </p:cNvSpPr>
          <p:nvPr>
            <p:ph type="title"/>
          </p:nvPr>
        </p:nvSpPr>
        <p:spPr>
          <a:xfrm>
            <a:off x="623888" y="1412875"/>
            <a:ext cx="10972800" cy="1252538"/>
          </a:xfrm>
        </p:spPr>
        <p:txBody>
          <a:bodyPr vert="horz" wrap="square" lIns="91440" tIns="45720" rIns="91440" bIns="45720" anchor="ctr" anchorCtr="0"/>
          <a:p>
            <a:pPr algn="l">
              <a:buNone/>
            </a:pPr>
            <a:r>
              <a:rPr lang="zh-CN" altLang="en-US" sz="3600" dirty="0">
                <a:solidFill>
                  <a:schemeClr val="tx1"/>
                </a:solidFill>
                <a:latin typeface="楷体" panose="02010609060101010101" pitchFamily="49" charset="-122"/>
                <a:ea typeface="楷体" panose="02010609060101010101" pitchFamily="49" charset="-122"/>
              </a:rPr>
              <a:t>（二）统计机构、统计人员的统计违法行为</a:t>
            </a:r>
            <a:endParaRPr lang="zh-CN" altLang="en-US" sz="3600" dirty="0">
              <a:solidFill>
                <a:schemeClr val="tx1"/>
              </a:solidFill>
              <a:latin typeface="楷体" panose="02010609060101010101" pitchFamily="49" charset="-122"/>
              <a:ea typeface="楷体" panose="02010609060101010101" pitchFamily="49"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vert="horz" lIns="91440" tIns="45720" rIns="91440" bIns="45720" rtlCol="0">
            <a:normAutofit fontScale="92500"/>
          </a:bodyPr>
          <a:lstStyle/>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zh-CN" altLang="en-US" sz="24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部门规章是国务院各部门、各</a:t>
            </a:r>
            <a:r>
              <a:rPr kumimoji="0" lang="zh-CN" altLang="en-US" sz="24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委员会等</a:t>
            </a:r>
            <a:r>
              <a:rPr kumimoji="0" lang="zh-CN" altLang="en-US" sz="24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根据法律和行政法规的规定和国务院的决定，在本部门的权限范围内制定和发布的调整本部门范围内的行政管理关系的、并不得与宪法、法律和行政法规相抵触的规范性文件。主要形式是命令、指示、规定等</a:t>
            </a:r>
            <a:r>
              <a:rPr kumimoji="0" lang="zh-CN" altLang="en-US" sz="24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a:t>
            </a:r>
            <a:endParaRPr kumimoji="0" lang="en-US" altLang="zh-CN" sz="24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zh-CN" altLang="en-US" sz="24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规范性文件是指除政府规章外，行政机关及法律、法规授权的具有管理公共事务职能的组织，在法定职权范围内依照法定程序制定并公开发布的针对不特定的多数人和特定事项，涉及或者影响公民、法人或者其他组织权利义务，在本行政区域或其管理范围内具有普遍约束力，在一定时间内相对稳定、能够反复适用的行政措施、决定、命令等行政规范文件的总称。</a:t>
            </a:r>
            <a:endParaRPr kumimoji="0" lang="zh-CN" altLang="en-US" sz="24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3.</a:t>
            </a:r>
            <a:r>
              <a:rPr lang="zh-CN" altLang="en-US" sz="3200" dirty="0">
                <a:solidFill>
                  <a:schemeClr val="tx1"/>
                </a:solidFill>
                <a:latin typeface="仿宋_GB2312" pitchFamily="49" charset="-122"/>
                <a:ea typeface="仿宋_GB2312" pitchFamily="49" charset="-122"/>
              </a:rPr>
              <a:t>未经批准擅自组织实施统计调查。</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4.</a:t>
            </a:r>
            <a:r>
              <a:rPr lang="zh-CN" altLang="en-US" sz="3200" dirty="0">
                <a:solidFill>
                  <a:schemeClr val="tx1"/>
                </a:solidFill>
                <a:latin typeface="仿宋_GB2312" pitchFamily="49" charset="-122"/>
                <a:ea typeface="仿宋_GB2312" pitchFamily="49" charset="-122"/>
              </a:rPr>
              <a:t>组织实施营利性统计调查。</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5.</a:t>
            </a:r>
            <a:r>
              <a:rPr lang="zh-CN" altLang="en-US" sz="3200" dirty="0">
                <a:solidFill>
                  <a:schemeClr val="tx1"/>
                </a:solidFill>
                <a:latin typeface="仿宋_GB2312" pitchFamily="49" charset="-122"/>
                <a:ea typeface="仿宋_GB2312" pitchFamily="49" charset="-122"/>
              </a:rPr>
              <a:t>违法制定、审批或者备案统计调查项目。</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6.</a:t>
            </a:r>
            <a:r>
              <a:rPr lang="zh-CN" altLang="en-US" sz="3200" dirty="0">
                <a:solidFill>
                  <a:schemeClr val="tx1"/>
                </a:solidFill>
                <a:latin typeface="仿宋_GB2312" pitchFamily="49" charset="-122"/>
                <a:ea typeface="仿宋_GB2312" pitchFamily="49" charset="-122"/>
              </a:rPr>
              <a:t>未执行国家统计标准。</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7.</a:t>
            </a:r>
            <a:r>
              <a:rPr lang="zh-CN" altLang="en-US" sz="3200" dirty="0">
                <a:solidFill>
                  <a:schemeClr val="tx1"/>
                </a:solidFill>
                <a:latin typeface="仿宋_GB2312" pitchFamily="49" charset="-122"/>
                <a:ea typeface="仿宋_GB2312" pitchFamily="49" charset="-122"/>
              </a:rPr>
              <a:t>未执行统计调查制度。</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8.</a:t>
            </a:r>
            <a:r>
              <a:rPr lang="zh-CN" altLang="en-US" sz="3200" dirty="0">
                <a:solidFill>
                  <a:schemeClr val="tx1"/>
                </a:solidFill>
                <a:latin typeface="仿宋_GB2312" pitchFamily="49" charset="-122"/>
                <a:ea typeface="仿宋_GB2312" pitchFamily="49" charset="-122"/>
              </a:rPr>
              <a:t>未经批准擅自变更统计调查制度的内容。</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9.</a:t>
            </a:r>
            <a:r>
              <a:rPr lang="zh-CN" altLang="en-US" sz="3200" dirty="0">
                <a:solidFill>
                  <a:schemeClr val="tx1"/>
                </a:solidFill>
                <a:latin typeface="仿宋_GB2312" pitchFamily="49" charset="-122"/>
                <a:ea typeface="仿宋_GB2312" pitchFamily="49" charset="-122"/>
              </a:rPr>
              <a:t>未按照统计调查制度的规定报送有关资料。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10.</a:t>
            </a:r>
            <a:r>
              <a:rPr lang="zh-CN" altLang="en-US" sz="3200" dirty="0">
                <a:solidFill>
                  <a:schemeClr val="tx1"/>
                </a:solidFill>
                <a:latin typeface="仿宋_GB2312" pitchFamily="49" charset="-122"/>
                <a:ea typeface="仿宋_GB2312" pitchFamily="49" charset="-122"/>
              </a:rPr>
              <a:t>泄露国家秘密。</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11.</a:t>
            </a:r>
            <a:r>
              <a:rPr lang="zh-CN" altLang="en-US" sz="3200" dirty="0">
                <a:solidFill>
                  <a:schemeClr val="tx1"/>
                </a:solidFill>
                <a:latin typeface="仿宋_GB2312" pitchFamily="49" charset="-122"/>
                <a:ea typeface="仿宋_GB2312" pitchFamily="49" charset="-122"/>
              </a:rPr>
              <a:t>泄露统计调查对象的商业秘密、个人信息或者提供、泄露在统计调查中获得的能够识别或者推断单个统计调查对象身份的资料。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12.</a:t>
            </a:r>
            <a:r>
              <a:rPr lang="zh-CN" altLang="en-US" sz="3200" dirty="0">
                <a:solidFill>
                  <a:schemeClr val="tx1"/>
                </a:solidFill>
                <a:latin typeface="仿宋_GB2312" pitchFamily="49" charset="-122"/>
                <a:ea typeface="仿宋_GB2312" pitchFamily="49" charset="-122"/>
              </a:rPr>
              <a:t>未按照规定公布经批准或者备案的统计调查项目及其统计调查制度的主要内容。</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13.</a:t>
            </a:r>
            <a:r>
              <a:rPr lang="zh-CN" altLang="en-US" sz="3200" dirty="0">
                <a:solidFill>
                  <a:schemeClr val="tx1"/>
                </a:solidFill>
                <a:latin typeface="仿宋_GB2312" pitchFamily="49" charset="-122"/>
                <a:ea typeface="仿宋_GB2312" pitchFamily="49" charset="-122"/>
              </a:rPr>
              <a:t>违法公布统计资料。</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14.</a:t>
            </a:r>
            <a:r>
              <a:rPr lang="zh-CN" altLang="en-US" sz="3200" dirty="0">
                <a:solidFill>
                  <a:schemeClr val="tx1"/>
                </a:solidFill>
                <a:latin typeface="仿宋_GB2312" pitchFamily="49" charset="-122"/>
                <a:ea typeface="仿宋_GB2312" pitchFamily="49" charset="-122"/>
              </a:rPr>
              <a:t>未按照国家有关规定和已批准或者备案的统计调查制度公布部门统计调查取得的统计数据。</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15.</a:t>
            </a:r>
            <a:r>
              <a:rPr lang="zh-CN" altLang="en-US" sz="3200" dirty="0">
                <a:solidFill>
                  <a:schemeClr val="tx1"/>
                </a:solidFill>
                <a:latin typeface="仿宋_GB2312" pitchFamily="49" charset="-122"/>
                <a:ea typeface="仿宋_GB2312" pitchFamily="49" charset="-122"/>
              </a:rPr>
              <a:t>违法公布国家统计局统计调查取得的全国性统计数据和分省、自治区、直辖市统计数据。</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16.</a:t>
            </a:r>
            <a:r>
              <a:rPr lang="zh-CN" altLang="en-US" sz="3200" dirty="0">
                <a:solidFill>
                  <a:schemeClr val="tx1"/>
                </a:solidFill>
                <a:latin typeface="仿宋_GB2312" pitchFamily="49" charset="-122"/>
                <a:ea typeface="仿宋_GB2312" pitchFamily="49" charset="-122"/>
              </a:rPr>
              <a:t>造成统计资料毁损、灭失。</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17.</a:t>
            </a:r>
            <a:r>
              <a:rPr lang="zh-CN" altLang="en-US" sz="3200" dirty="0">
                <a:solidFill>
                  <a:schemeClr val="tx1"/>
                </a:solidFill>
                <a:latin typeface="仿宋_GB2312" pitchFamily="49" charset="-122"/>
                <a:ea typeface="仿宋_GB2312" pitchFamily="49" charset="-122"/>
              </a:rPr>
              <a:t>未依法受理、核实、处理对统计违法行为的举报。</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4"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18.</a:t>
            </a:r>
            <a:r>
              <a:rPr lang="zh-CN" altLang="en-US" sz="3200" dirty="0">
                <a:solidFill>
                  <a:schemeClr val="tx1"/>
                </a:solidFill>
                <a:latin typeface="仿宋_GB2312" pitchFamily="49" charset="-122"/>
                <a:ea typeface="仿宋_GB2312" pitchFamily="49" charset="-122"/>
              </a:rPr>
              <a:t>包庇、纵容统计违法行为。</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19.</a:t>
            </a:r>
            <a:r>
              <a:rPr lang="zh-CN" altLang="en-US" sz="3200" dirty="0">
                <a:solidFill>
                  <a:schemeClr val="tx1"/>
                </a:solidFill>
                <a:latin typeface="仿宋_GB2312" pitchFamily="49" charset="-122"/>
                <a:ea typeface="仿宋_GB2312" pitchFamily="49" charset="-122"/>
              </a:rPr>
              <a:t>向有统计违法行为的单位或者个人通风报信，帮助其逃避查处。</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20.</a:t>
            </a:r>
            <a:r>
              <a:rPr lang="zh-CN" altLang="en-US" sz="3200" dirty="0">
                <a:solidFill>
                  <a:schemeClr val="tx1"/>
                </a:solidFill>
                <a:latin typeface="仿宋_GB2312" pitchFamily="49" charset="-122"/>
                <a:ea typeface="仿宋_GB2312" pitchFamily="49" charset="-122"/>
              </a:rPr>
              <a:t>泄露对统计违法行为的举报情况。</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8"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21.</a:t>
            </a:r>
            <a:r>
              <a:rPr lang="zh-CN" altLang="en-US" sz="3200" dirty="0">
                <a:solidFill>
                  <a:schemeClr val="tx1"/>
                </a:solidFill>
                <a:latin typeface="仿宋_GB2312" pitchFamily="49" charset="-122"/>
                <a:ea typeface="仿宋_GB2312" pitchFamily="49" charset="-122"/>
              </a:rPr>
              <a:t>拒绝、阻碍对统计工作的监督检查和对统计违法行为的查处工作。</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22.</a:t>
            </a:r>
            <a:r>
              <a:rPr lang="zh-CN" altLang="en-US" sz="3200" dirty="0">
                <a:solidFill>
                  <a:schemeClr val="tx1"/>
                </a:solidFill>
                <a:latin typeface="仿宋_GB2312" pitchFamily="49" charset="-122"/>
                <a:ea typeface="仿宋_GB2312" pitchFamily="49" charset="-122"/>
              </a:rPr>
              <a:t>拒绝、阻碍统计监督检查或者转移、隐匿、篡改、毁弃原始记录和凭证、统计台账、统计调查表及其他相关证明和资料。</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2" name="内容占位符 1"/>
          <p:cNvSpPr>
            <a:spLocks noGrp="1"/>
          </p:cNvSpPr>
          <p:nvPr>
            <p:ph idx="1"/>
          </p:nvPr>
        </p:nvSpPr>
        <p:spPr/>
        <p:txBody>
          <a:bodyPr vert="horz" wrap="square" lIns="91440" tIns="45720" rIns="91440" bIns="45720" anchor="t" anchorCtr="0"/>
          <a:p>
            <a:pPr marL="0" indent="0">
              <a:buNone/>
            </a:pPr>
            <a:r>
              <a:rPr lang="zh-CN" altLang="en-US" sz="3200" dirty="0">
                <a:solidFill>
                  <a:schemeClr val="tx1"/>
                </a:solidFill>
                <a:latin typeface="仿宋_GB2312" pitchFamily="49" charset="-122"/>
                <a:ea typeface="仿宋_GB2312" pitchFamily="49" charset="-122"/>
              </a:rPr>
              <a:t>依据</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全国经济普查条例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，经济普查人员参与篡改经济普查资料、编造虚假数据为统计违法行为，应当承担法律责任。</a:t>
            </a:r>
            <a:endParaRPr lang="zh-CN" altLang="en-US" sz="3200" dirty="0">
              <a:solidFill>
                <a:schemeClr val="tx1"/>
              </a:solidFill>
              <a:latin typeface="仿宋_GB2312" pitchFamily="49" charset="-122"/>
              <a:ea typeface="仿宋_GB2312" pitchFamily="49" charset="-122"/>
            </a:endParaRPr>
          </a:p>
        </p:txBody>
      </p:sp>
      <p:sp>
        <p:nvSpPr>
          <p:cNvPr id="56323" name="标题 2"/>
          <p:cNvSpPr>
            <a:spLocks noGrp="1"/>
          </p:cNvSpPr>
          <p:nvPr>
            <p:ph type="title"/>
          </p:nvPr>
        </p:nvSpPr>
        <p:spPr>
          <a:xfrm>
            <a:off x="623888" y="1412875"/>
            <a:ext cx="10972800" cy="1252538"/>
          </a:xfrm>
        </p:spPr>
        <p:txBody>
          <a:bodyPr vert="horz" wrap="square" lIns="91440" tIns="45720" rIns="91440" bIns="45720" anchor="ctr" anchorCtr="0"/>
          <a:p>
            <a:pPr algn="l">
              <a:buNone/>
            </a:pPr>
            <a:r>
              <a:rPr lang="zh-CN" altLang="en-US" sz="3600" dirty="0">
                <a:solidFill>
                  <a:schemeClr val="tx1"/>
                </a:solidFill>
                <a:latin typeface="楷体" panose="02010609060101010101" pitchFamily="49" charset="-122"/>
                <a:ea typeface="楷体" panose="02010609060101010101" pitchFamily="49" charset="-122"/>
              </a:rPr>
              <a:t>（三）经济普查人员的统计违法行为</a:t>
            </a:r>
            <a:endParaRPr lang="zh-CN" altLang="en-US" sz="3600" dirty="0">
              <a:solidFill>
                <a:schemeClr val="tx1"/>
              </a:solidFill>
              <a:latin typeface="楷体" panose="02010609060101010101" pitchFamily="49" charset="-122"/>
              <a:ea typeface="楷体" panose="02010609060101010101" pitchFamily="49" charset="-122"/>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6" name="内容占位符 1"/>
          <p:cNvSpPr>
            <a:spLocks noGrp="1"/>
          </p:cNvSpPr>
          <p:nvPr>
            <p:ph idx="1"/>
          </p:nvPr>
        </p:nvSpPr>
        <p:spPr>
          <a:xfrm>
            <a:off x="1162050" y="2674938"/>
            <a:ext cx="9879013" cy="3849687"/>
          </a:xfrm>
        </p:spPr>
        <p:txBody>
          <a:bodyPr vert="horz" wrap="square" lIns="91440" tIns="45720" rIns="91440" bIns="45720" anchor="t" anchorCtr="0"/>
          <a:p>
            <a:pPr marL="0" indent="0">
              <a:buNone/>
            </a:pPr>
            <a:r>
              <a:rPr lang="zh-CN" altLang="en-US" sz="3200" dirty="0">
                <a:solidFill>
                  <a:schemeClr val="tx1"/>
                </a:solidFill>
                <a:latin typeface="仿宋_GB2312" pitchFamily="49" charset="-122"/>
                <a:ea typeface="仿宋_GB2312" pitchFamily="49" charset="-122"/>
              </a:rPr>
              <a:t>依据</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全国经济普查条例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，经济普查对象的下列行为为统计违法行为，应当承担法律责任：</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a:t>
            </a:r>
            <a:r>
              <a:rPr lang="zh-CN" altLang="en-US" sz="3200" dirty="0">
                <a:solidFill>
                  <a:schemeClr val="tx1"/>
                </a:solidFill>
                <a:latin typeface="仿宋_GB2312" pitchFamily="49" charset="-122"/>
                <a:ea typeface="仿宋_GB2312" pitchFamily="49" charset="-122"/>
              </a:rPr>
              <a:t>拒绝或者妨碍接受经济普查机构、经济普查人员依法进行的调查的；</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2.</a:t>
            </a:r>
            <a:r>
              <a:rPr lang="zh-CN" altLang="en-US" sz="3200" dirty="0">
                <a:solidFill>
                  <a:schemeClr val="tx1"/>
                </a:solidFill>
                <a:latin typeface="仿宋_GB2312" pitchFamily="49" charset="-122"/>
                <a:ea typeface="仿宋_GB2312" pitchFamily="49" charset="-122"/>
              </a:rPr>
              <a:t>提供虚假或者不完整的经济普查资料的；</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3.</a:t>
            </a:r>
            <a:r>
              <a:rPr lang="zh-CN" altLang="en-US" sz="3200" dirty="0">
                <a:solidFill>
                  <a:schemeClr val="tx1"/>
                </a:solidFill>
                <a:latin typeface="仿宋_GB2312" pitchFamily="49" charset="-122"/>
                <a:ea typeface="仿宋_GB2312" pitchFamily="49" charset="-122"/>
              </a:rPr>
              <a:t>未按时提供与经济普查有关的资料，经催报后仍未提供的。</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sz="3200" dirty="0"/>
          </a:p>
        </p:txBody>
      </p:sp>
      <p:sp>
        <p:nvSpPr>
          <p:cNvPr id="57347" name="标题 2"/>
          <p:cNvSpPr>
            <a:spLocks noGrp="1"/>
          </p:cNvSpPr>
          <p:nvPr>
            <p:ph type="title"/>
          </p:nvPr>
        </p:nvSpPr>
        <p:spPr>
          <a:xfrm>
            <a:off x="623888" y="1412875"/>
            <a:ext cx="10972800" cy="1252538"/>
          </a:xfrm>
        </p:spPr>
        <p:txBody>
          <a:bodyPr vert="horz" wrap="square" lIns="91440" tIns="45720" rIns="91440" bIns="45720" anchor="ctr" anchorCtr="0"/>
          <a:p>
            <a:pPr algn="l">
              <a:buNone/>
            </a:pPr>
            <a:r>
              <a:rPr lang="zh-CN" altLang="en-US" sz="3600" dirty="0">
                <a:solidFill>
                  <a:schemeClr val="tx1"/>
                </a:solidFill>
                <a:latin typeface="楷体" panose="02010609060101010101" pitchFamily="49" charset="-122"/>
                <a:ea typeface="楷体" panose="02010609060101010101" pitchFamily="49" charset="-122"/>
              </a:rPr>
              <a:t>（四）经济普查对象的统计违法行为</a:t>
            </a:r>
            <a:endParaRPr lang="zh-CN" altLang="en-US" sz="3600" dirty="0">
              <a:solidFill>
                <a:schemeClr val="tx1"/>
              </a:solidFill>
              <a:latin typeface="楷体" panose="02010609060101010101" pitchFamily="49" charset="-122"/>
              <a:ea typeface="楷体" panose="02010609060101010101" pitchFamily="49" charset="-122"/>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70" name="内容占位符 1"/>
          <p:cNvSpPr>
            <a:spLocks noGrp="1"/>
          </p:cNvSpPr>
          <p:nvPr>
            <p:ph idx="1"/>
          </p:nvPr>
        </p:nvSpPr>
        <p:spPr/>
        <p:txBody>
          <a:bodyPr vert="horz" wrap="square" lIns="91440" tIns="45720" rIns="91440" bIns="45720" anchor="t" anchorCtr="0"/>
          <a:p>
            <a:pPr marL="0" indent="0">
              <a:buNone/>
            </a:pPr>
            <a:r>
              <a:rPr lang="zh-CN" altLang="en-US" sz="3200" dirty="0">
                <a:solidFill>
                  <a:schemeClr val="tx1"/>
                </a:solidFill>
                <a:latin typeface="仿宋_GB2312" pitchFamily="49" charset="-122"/>
                <a:ea typeface="仿宋_GB2312" pitchFamily="49" charset="-122"/>
              </a:rPr>
              <a:t>依据</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和</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统计法实施条例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，普查对象的下列行为为统计违法行为，应当承担法律责任：</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a:t>
            </a:r>
            <a:r>
              <a:rPr lang="zh-CN" altLang="en-US" sz="3200" dirty="0">
                <a:solidFill>
                  <a:schemeClr val="tx1"/>
                </a:solidFill>
                <a:latin typeface="仿宋_GB2312" pitchFamily="49" charset="-122"/>
                <a:ea typeface="仿宋_GB2312" pitchFamily="49" charset="-122"/>
              </a:rPr>
              <a:t>提供不真实或者不完整的统计资料。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2.</a:t>
            </a:r>
            <a:r>
              <a:rPr lang="zh-CN" altLang="en-US" sz="3200" dirty="0">
                <a:solidFill>
                  <a:schemeClr val="tx1"/>
                </a:solidFill>
                <a:latin typeface="仿宋_GB2312" pitchFamily="49" charset="-122"/>
                <a:ea typeface="仿宋_GB2312" pitchFamily="49" charset="-122"/>
              </a:rPr>
              <a:t>拒绝提供统计资料或者经催报后仍未按时提供统计资料。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3.</a:t>
            </a:r>
            <a:r>
              <a:rPr lang="zh-CN" altLang="en-US" sz="3200" dirty="0">
                <a:solidFill>
                  <a:schemeClr val="tx1"/>
                </a:solidFill>
                <a:latin typeface="仿宋_GB2312" pitchFamily="49" charset="-122"/>
                <a:ea typeface="仿宋_GB2312" pitchFamily="49" charset="-122"/>
              </a:rPr>
              <a:t>迟报统计资料。</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4"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4.</a:t>
            </a:r>
            <a:r>
              <a:rPr lang="zh-CN" altLang="en-US" sz="3200" dirty="0">
                <a:solidFill>
                  <a:schemeClr val="tx1"/>
                </a:solidFill>
                <a:latin typeface="仿宋_GB2312" pitchFamily="49" charset="-122"/>
                <a:ea typeface="仿宋_GB2312" pitchFamily="49" charset="-122"/>
              </a:rPr>
              <a:t>拒绝、阻碍统计调查、统计检查。</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5.</a:t>
            </a:r>
            <a:r>
              <a:rPr lang="zh-CN" altLang="en-US" sz="3200" dirty="0">
                <a:solidFill>
                  <a:schemeClr val="tx1"/>
                </a:solidFill>
                <a:latin typeface="仿宋_GB2312" pitchFamily="49" charset="-122"/>
                <a:ea typeface="仿宋_GB2312" pitchFamily="49" charset="-122"/>
              </a:rPr>
              <a:t>拒绝答复或者不如实答复统计检查查询书。</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6.</a:t>
            </a:r>
            <a:r>
              <a:rPr lang="zh-CN" altLang="en-US" sz="3200" dirty="0">
                <a:solidFill>
                  <a:schemeClr val="tx1"/>
                </a:solidFill>
                <a:latin typeface="仿宋_GB2312" pitchFamily="49" charset="-122"/>
                <a:ea typeface="仿宋_GB2312" pitchFamily="49" charset="-122"/>
              </a:rPr>
              <a:t>转移、隐匿、篡改、毁弃或者拒绝提供原始记录和凭证、统计台账、统计调查表及其他相关证明和资料。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7.</a:t>
            </a:r>
            <a:r>
              <a:rPr lang="zh-CN" altLang="en-US" sz="3200" dirty="0">
                <a:solidFill>
                  <a:schemeClr val="tx1"/>
                </a:solidFill>
                <a:latin typeface="仿宋_GB2312" pitchFamily="49" charset="-122"/>
                <a:ea typeface="仿宋_GB2312" pitchFamily="49" charset="-122"/>
              </a:rPr>
              <a:t>未按照国家有关规定设置原始记录、统计台账。</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dirty="0"/>
          </a:p>
          <a:p>
            <a:pPr marL="0" indent="0">
              <a:buNone/>
            </a:pP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内容占位符 4"/>
          <p:cNvSpPr>
            <a:spLocks noGrp="1"/>
          </p:cNvSpPr>
          <p:nvPr>
            <p:ph idx="1"/>
          </p:nvPr>
        </p:nvSpPr>
        <p:spPr>
          <a:xfrm>
            <a:off x="1600835" y="2565400"/>
            <a:ext cx="9479915" cy="3675380"/>
          </a:xfrm>
        </p:spPr>
        <p:txBody>
          <a:bodyPr vert="horz" wrap="square" lIns="91440" tIns="45720" rIns="91440" bIns="45720" anchor="t" anchorCtr="0"/>
          <a:p>
            <a:pPr marL="0" indent="0">
              <a:buNone/>
            </a:pPr>
            <a:endParaRPr lang="en-US" altLang="zh-CN"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《统计法》《统计法实施条例》</a:t>
            </a:r>
            <a:r>
              <a:rPr lang="en-US" altLang="zh-CN" sz="3200" dirty="0">
                <a:solidFill>
                  <a:schemeClr val="tx1"/>
                </a:solidFill>
                <a:latin typeface="仿宋_GB2312" pitchFamily="49" charset="-122"/>
                <a:ea typeface="仿宋_GB2312" pitchFamily="49" charset="-122"/>
                <a:sym typeface="+mn-ea"/>
              </a:rPr>
              <a:t>《全国经济普查条例》</a:t>
            </a:r>
            <a:r>
              <a:rPr lang="zh-CN" altLang="en-US" sz="3200" dirty="0">
                <a:solidFill>
                  <a:schemeClr val="tx1"/>
                </a:solidFill>
                <a:latin typeface="仿宋_GB2312" pitchFamily="49" charset="-122"/>
                <a:ea typeface="仿宋_GB2312" pitchFamily="49" charset="-122"/>
                <a:sym typeface="+mn-ea"/>
              </a:rPr>
              <a:t>为各类经济普查活动参与者都设定了</a:t>
            </a:r>
            <a:r>
              <a:rPr lang="en-US" altLang="zh-CN" sz="3200" dirty="0">
                <a:solidFill>
                  <a:schemeClr val="tx1"/>
                </a:solidFill>
                <a:latin typeface="仿宋_GB2312" pitchFamily="49" charset="-122"/>
                <a:ea typeface="仿宋_GB2312" pitchFamily="49" charset="-122"/>
              </a:rPr>
              <a:t>法律底线。任何单位和个人触碰了这些统计法律底线，都要承担统计法律责任，给予党纪政</a:t>
            </a:r>
            <a:r>
              <a:rPr lang="zh-CN" altLang="en-US" sz="3200" dirty="0">
                <a:solidFill>
                  <a:schemeClr val="tx1"/>
                </a:solidFill>
                <a:latin typeface="仿宋_GB2312" pitchFamily="49" charset="-122"/>
                <a:ea typeface="仿宋_GB2312" pitchFamily="49" charset="-122"/>
              </a:rPr>
              <a:t>务</a:t>
            </a:r>
            <a:r>
              <a:rPr lang="en-US" altLang="zh-CN" sz="3200" dirty="0">
                <a:solidFill>
                  <a:schemeClr val="tx1"/>
                </a:solidFill>
                <a:latin typeface="仿宋_GB2312" pitchFamily="49" charset="-122"/>
                <a:ea typeface="仿宋_GB2312" pitchFamily="49" charset="-122"/>
              </a:rPr>
              <a:t>处分处理，</a:t>
            </a:r>
            <a:r>
              <a:rPr lang="zh-CN" altLang="en-US" sz="3200" dirty="0">
                <a:solidFill>
                  <a:schemeClr val="tx1"/>
                </a:solidFill>
                <a:latin typeface="仿宋_GB2312" pitchFamily="49" charset="-122"/>
                <a:ea typeface="仿宋_GB2312" pitchFamily="49" charset="-122"/>
              </a:rPr>
              <a:t>实施行政处罚，</a:t>
            </a:r>
            <a:r>
              <a:rPr lang="en-US" altLang="zh-CN" sz="3200" dirty="0">
                <a:solidFill>
                  <a:schemeClr val="tx1"/>
                </a:solidFill>
                <a:latin typeface="仿宋_GB2312" pitchFamily="49" charset="-122"/>
                <a:ea typeface="仿宋_GB2312" pitchFamily="49" charset="-122"/>
              </a:rPr>
              <a:t>构成犯罪的依法追究刑事责任。</a:t>
            </a:r>
            <a:endParaRPr lang="en-US" altLang="zh-CN" sz="3200" dirty="0">
              <a:solidFill>
                <a:schemeClr val="tx1"/>
              </a:solidFill>
              <a:latin typeface="仿宋_GB2312" pitchFamily="49" charset="-122"/>
              <a:ea typeface="仿宋_GB2312" pitchFamily="49" charset="-122"/>
            </a:endParaRPr>
          </a:p>
        </p:txBody>
      </p:sp>
      <p:sp>
        <p:nvSpPr>
          <p:cNvPr id="14339" name="灯片编号占位符 2"/>
          <p:cNvSpPr txBox="1">
            <a:spLocks noGrp="1"/>
          </p:cNvSpPr>
          <p:nvPr>
            <p:ph type="sldNum" sz="quarter" idx="4"/>
          </p:nvPr>
        </p:nvSpPr>
        <p:spPr>
          <a:xfrm>
            <a:off x="8355013" y="6453188"/>
            <a:ext cx="2133600" cy="268287"/>
          </a:xfrm>
          <a:noFill/>
          <a:ln>
            <a:noFill/>
          </a:ln>
        </p:spPr>
        <p:txBody>
          <a:bodyPr anchor="ctr" anchorCtr="0"/>
          <a:lstStyle>
            <a:lvl1pPr marL="0" lvl="0"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5pPr>
          </a:lstStyle>
          <a:p>
            <a:pPr lvl="0" algn="r">
              <a:buFont typeface="Arial" panose="020B0604020202020204" pitchFamily="34" charset="0"/>
              <a:buChar char="•"/>
            </a:pPr>
            <a:fld id="{9A0DB2DC-4C9A-4742-B13C-FB6460FD3503}" type="slidenum">
              <a:rPr lang="en-US" altLang="zh-CN" sz="1400" dirty="0">
                <a:latin typeface="Times New Roman" panose="02020603050405020304" pitchFamily="18" charset="0"/>
              </a:rPr>
            </a:fld>
            <a:endParaRPr lang="en-US" altLang="zh-CN" sz="1400" dirty="0">
              <a:latin typeface="Times New Roman" panose="02020603050405020304" pitchFamily="18" charset="0"/>
            </a:endParaRPr>
          </a:p>
        </p:txBody>
      </p:sp>
      <p:sp>
        <p:nvSpPr>
          <p:cNvPr id="14340" name="标题 3"/>
          <p:cNvSpPr>
            <a:spLocks noGrp="1"/>
          </p:cNvSpPr>
          <p:nvPr>
            <p:ph type="title"/>
          </p:nvPr>
        </p:nvSpPr>
        <p:spPr>
          <a:xfrm>
            <a:off x="1908175" y="1538288"/>
            <a:ext cx="8229600" cy="720725"/>
          </a:xfrm>
        </p:spPr>
        <p:txBody>
          <a:bodyPr vert="horz" wrap="square" lIns="91440" tIns="45720" rIns="91440" bIns="45720" anchor="ctr" anchorCtr="0"/>
          <a:p>
            <a:pPr algn="l">
              <a:buNone/>
            </a:pPr>
            <a:r>
              <a:rPr lang="en-US" altLang="zh-CN" sz="3600" dirty="0">
                <a:solidFill>
                  <a:schemeClr val="tx1"/>
                </a:solidFill>
              </a:rPr>
              <a:t>   </a:t>
            </a:r>
            <a:r>
              <a:rPr lang="zh-CN" altLang="en-US" sz="3600" dirty="0">
                <a:solidFill>
                  <a:schemeClr val="tx1"/>
                </a:solidFill>
                <a:latin typeface="宋体" panose="02010600030101010101" pitchFamily="2" charset="-122"/>
                <a:ea typeface="宋体" panose="02010600030101010101" pitchFamily="2" charset="-122"/>
              </a:rPr>
              <a:t>二</a:t>
            </a:r>
            <a:r>
              <a:rPr lang="zh-CN" altLang="zh-CN" sz="3600" dirty="0">
                <a:solidFill>
                  <a:schemeClr val="tx1"/>
                </a:solidFill>
                <a:latin typeface="宋体" panose="02010600030101010101" pitchFamily="2" charset="-122"/>
                <a:ea typeface="宋体" panose="02010600030101010101" pitchFamily="2" charset="-122"/>
              </a:rPr>
              <a:t>、坚守经济普查的法律底线</a:t>
            </a:r>
            <a:endParaRPr lang="zh-CN" altLang="zh-CN" sz="3600" dirty="0">
              <a:solidFill>
                <a:schemeClr val="tx1"/>
              </a:solidFill>
              <a:latin typeface="宋体" panose="02010600030101010101" pitchFamily="2" charset="-122"/>
              <a:ea typeface="宋体" panose="02010600030101010101" pitchFamily="2" charset="-122"/>
            </a:endParaRPr>
          </a:p>
        </p:txBody>
      </p:sp>
    </p:spTree>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8"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8.</a:t>
            </a:r>
            <a:r>
              <a:rPr lang="zh-CN" altLang="en-US" sz="3200" dirty="0">
                <a:solidFill>
                  <a:schemeClr val="tx1"/>
                </a:solidFill>
                <a:latin typeface="仿宋_GB2312" pitchFamily="49" charset="-122"/>
                <a:ea typeface="仿宋_GB2312" pitchFamily="49" charset="-122"/>
              </a:rPr>
              <a:t>企业事业单位或者其他组织，使用暴力或者威胁方法拒绝、阻碍统计调查、统计监督检查，拒绝、阻碍统计调查、统计监督检查且严重影响相关工作正常开展，提供不真实、不完整的统计资料且造成严重后果或者恶劣影响，统计违法行为</a:t>
            </a:r>
            <a:r>
              <a:rPr lang="en-US" altLang="zh-CN" sz="3200" dirty="0">
                <a:solidFill>
                  <a:schemeClr val="tx1"/>
                </a:solidFill>
                <a:latin typeface="仿宋_GB2312" pitchFamily="49" charset="-122"/>
                <a:ea typeface="仿宋_GB2312" pitchFamily="49" charset="-122"/>
              </a:rPr>
              <a:t>1</a:t>
            </a:r>
            <a:r>
              <a:rPr lang="zh-CN" altLang="en-US" sz="3200" dirty="0">
                <a:solidFill>
                  <a:schemeClr val="tx1"/>
                </a:solidFill>
                <a:latin typeface="仿宋_GB2312" pitchFamily="49" charset="-122"/>
                <a:ea typeface="仿宋_GB2312" pitchFamily="49" charset="-122"/>
              </a:rPr>
              <a:t>年内被责令改正</a:t>
            </a:r>
            <a:r>
              <a:rPr lang="en-US" altLang="zh-CN" sz="3200" dirty="0">
                <a:solidFill>
                  <a:schemeClr val="tx1"/>
                </a:solidFill>
                <a:latin typeface="仿宋_GB2312" pitchFamily="49" charset="-122"/>
                <a:ea typeface="仿宋_GB2312" pitchFamily="49" charset="-122"/>
              </a:rPr>
              <a:t>3</a:t>
            </a:r>
            <a:r>
              <a:rPr lang="zh-CN" altLang="en-US" sz="3200" dirty="0">
                <a:solidFill>
                  <a:schemeClr val="tx1"/>
                </a:solidFill>
                <a:latin typeface="仿宋_GB2312" pitchFamily="49" charset="-122"/>
                <a:ea typeface="仿宋_GB2312" pitchFamily="49" charset="-122"/>
              </a:rPr>
              <a:t>次以上，属于统计违法情节严重行为。</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2" name="内容占位符 1"/>
          <p:cNvSpPr>
            <a:spLocks noGrp="1"/>
          </p:cNvSpPr>
          <p:nvPr>
            <p:ph idx="1"/>
          </p:nvPr>
        </p:nvSpPr>
        <p:spPr/>
        <p:txBody>
          <a:bodyPr vert="horz" wrap="square" lIns="91440" tIns="45720" rIns="91440" bIns="45720" anchor="t" anchorCtr="0"/>
          <a:p>
            <a:pPr marL="0" indent="0">
              <a:buNone/>
            </a:pPr>
            <a:endParaRPr lang="en-US" altLang="zh-CN" sz="3200" dirty="0">
              <a:solidFill>
                <a:schemeClr val="tx1"/>
              </a:solidFill>
              <a:latin typeface="仿宋_GB2312" pitchFamily="49" charset="-122"/>
              <a:ea typeface="仿宋_GB2312" pitchFamily="49" charset="-122"/>
            </a:endParaRPr>
          </a:p>
          <a:p>
            <a:pPr marL="0" indent="0">
              <a:buNone/>
            </a:pPr>
            <a:r>
              <a:rPr lang="zh-CN" altLang="en-US" sz="3200" dirty="0">
                <a:solidFill>
                  <a:schemeClr val="tx1"/>
                </a:solidFill>
                <a:latin typeface="仿宋_GB2312" pitchFamily="49" charset="-122"/>
                <a:ea typeface="仿宋_GB2312" pitchFamily="49" charset="-122"/>
              </a:rPr>
              <a:t>（一）行政法律责任</a:t>
            </a:r>
            <a:endParaRPr lang="en-US" altLang="zh-CN" sz="3200" dirty="0">
              <a:solidFill>
                <a:schemeClr val="tx1"/>
              </a:solidFill>
              <a:latin typeface="仿宋_GB2312" pitchFamily="49" charset="-122"/>
              <a:ea typeface="仿宋_GB2312" pitchFamily="49" charset="-122"/>
            </a:endParaRPr>
          </a:p>
          <a:p>
            <a:pPr marL="0" indent="0">
              <a:buNone/>
            </a:pPr>
            <a:r>
              <a:rPr lang="zh-CN" altLang="en-US" sz="3200" dirty="0">
                <a:solidFill>
                  <a:schemeClr val="tx1"/>
                </a:solidFill>
                <a:latin typeface="仿宋_GB2312" pitchFamily="49" charset="-122"/>
                <a:ea typeface="仿宋_GB2312" pitchFamily="49" charset="-122"/>
              </a:rPr>
              <a:t>（二）</a:t>
            </a:r>
            <a:r>
              <a:rPr lang="zh-CN" altLang="zh-CN" sz="3200" dirty="0">
                <a:solidFill>
                  <a:schemeClr val="tx1"/>
                </a:solidFill>
                <a:latin typeface="仿宋_GB2312" pitchFamily="49" charset="-122"/>
                <a:ea typeface="仿宋_GB2312" pitchFamily="49" charset="-122"/>
              </a:rPr>
              <a:t>刑事法律责任</a:t>
            </a:r>
            <a:endParaRPr lang="zh-CN" altLang="zh-CN" sz="3200" dirty="0">
              <a:solidFill>
                <a:schemeClr val="tx1"/>
              </a:solidFill>
              <a:latin typeface="仿宋_GB2312" pitchFamily="49" charset="-122"/>
              <a:ea typeface="仿宋_GB2312" pitchFamily="49" charset="-122"/>
            </a:endParaRPr>
          </a:p>
          <a:p>
            <a:pPr marL="0" indent="0">
              <a:buNone/>
            </a:pPr>
            <a:endParaRPr lang="zh-CN" altLang="en-US" sz="3200" dirty="0">
              <a:solidFill>
                <a:schemeClr val="tx1"/>
              </a:solidFill>
              <a:latin typeface="仿宋_GB2312" pitchFamily="49" charset="-122"/>
              <a:ea typeface="仿宋_GB2312" pitchFamily="49" charset="-122"/>
            </a:endParaRPr>
          </a:p>
        </p:txBody>
      </p:sp>
      <p:sp>
        <p:nvSpPr>
          <p:cNvPr id="61443" name="标题 2"/>
          <p:cNvSpPr>
            <a:spLocks noGrp="1"/>
          </p:cNvSpPr>
          <p:nvPr>
            <p:ph type="title"/>
          </p:nvPr>
        </p:nvSpPr>
        <p:spPr>
          <a:xfrm>
            <a:off x="623888" y="1412875"/>
            <a:ext cx="10972800" cy="1252538"/>
          </a:xfrm>
        </p:spPr>
        <p:txBody>
          <a:bodyPr vert="horz" wrap="square" lIns="91440" tIns="45720" rIns="91440" bIns="45720" anchor="ctr" anchorCtr="0"/>
          <a:p>
            <a:pPr algn="l">
              <a:buNone/>
            </a:pPr>
            <a:r>
              <a:rPr lang="zh-CN" altLang="en-US" sz="3600" dirty="0">
                <a:solidFill>
                  <a:schemeClr val="tx1"/>
                </a:solidFill>
                <a:latin typeface="宋体" panose="02010600030101010101" pitchFamily="2" charset="-122"/>
                <a:ea typeface="宋体" panose="02010600030101010101" pitchFamily="2" charset="-122"/>
              </a:rPr>
              <a:t>四、经济普查中统计违法行为</a:t>
            </a:r>
            <a:r>
              <a:rPr lang="zh-CN" altLang="en-US" sz="3600" dirty="0">
                <a:solidFill>
                  <a:schemeClr val="tx1"/>
                </a:solidFill>
                <a:latin typeface="宋体" panose="02010600030101010101" pitchFamily="2" charset="-122"/>
                <a:ea typeface="宋体" panose="02010600030101010101" pitchFamily="2" charset="-122"/>
              </a:rPr>
              <a:t>的法律责任</a:t>
            </a:r>
            <a:endParaRPr lang="zh-CN" altLang="en-US" sz="3600" dirty="0">
              <a:solidFill>
                <a:schemeClr val="tx1"/>
              </a:solidFill>
              <a:latin typeface="宋体" panose="02010600030101010101" pitchFamily="2" charset="-122"/>
              <a:ea typeface="宋体" panose="02010600030101010101" pitchFamily="2" charset="-122"/>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6"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和</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统计法实施条例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对统计违法行为规定了行政法律责任，</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全国经济普查条例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第三十五条、第三十六条也规定了有关行政法律责任。包括：责令改正、通报、警告、罚款、没收违法所得和处分。</a:t>
            </a:r>
            <a:endParaRPr lang="zh-CN" altLang="en-US" sz="3200" dirty="0">
              <a:solidFill>
                <a:schemeClr val="tx1"/>
              </a:solidFill>
              <a:latin typeface="仿宋_GB2312" pitchFamily="49" charset="-122"/>
              <a:ea typeface="仿宋_GB2312" pitchFamily="49" charset="-122"/>
            </a:endParaRPr>
          </a:p>
        </p:txBody>
      </p:sp>
      <p:sp>
        <p:nvSpPr>
          <p:cNvPr id="62467" name="标题 2"/>
          <p:cNvSpPr>
            <a:spLocks noGrp="1"/>
          </p:cNvSpPr>
          <p:nvPr>
            <p:ph type="title"/>
          </p:nvPr>
        </p:nvSpPr>
        <p:spPr>
          <a:xfrm>
            <a:off x="623888" y="1557338"/>
            <a:ext cx="10972800" cy="1252537"/>
          </a:xfrm>
        </p:spPr>
        <p:txBody>
          <a:bodyPr vert="horz" wrap="square" lIns="91440" tIns="45720" rIns="91440" bIns="45720" anchor="ctr" anchorCtr="0"/>
          <a:p>
            <a:pPr algn="l">
              <a:buNone/>
            </a:pPr>
            <a:r>
              <a:rPr lang="zh-CN" altLang="en-US" sz="3600" dirty="0">
                <a:solidFill>
                  <a:schemeClr val="tx1"/>
                </a:solidFill>
                <a:latin typeface="楷体" panose="02010609060101010101" pitchFamily="49" charset="-122"/>
                <a:ea typeface="楷体" panose="02010609060101010101" pitchFamily="49" charset="-122"/>
              </a:rPr>
              <a:t>（一）</a:t>
            </a:r>
            <a:r>
              <a:rPr lang="zh-CN" altLang="zh-CN" sz="3600" dirty="0">
                <a:solidFill>
                  <a:schemeClr val="tx1"/>
                </a:solidFill>
                <a:latin typeface="楷体" panose="02010609060101010101" pitchFamily="49" charset="-122"/>
                <a:ea typeface="楷体" panose="02010609060101010101" pitchFamily="49" charset="-122"/>
              </a:rPr>
              <a:t>行政法律责任</a:t>
            </a:r>
            <a:endParaRPr lang="zh-CN" altLang="en-US" sz="3600" dirty="0">
              <a:solidFill>
                <a:schemeClr val="tx1"/>
              </a:solidFill>
              <a:latin typeface="楷体" panose="02010609060101010101" pitchFamily="49" charset="-122"/>
              <a:ea typeface="楷体" panose="02010609060101010101" pitchFamily="49" charset="-122"/>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90" name="内容占位符 1"/>
          <p:cNvSpPr>
            <a:spLocks noGrp="1"/>
          </p:cNvSpPr>
          <p:nvPr>
            <p:ph idx="1"/>
          </p:nvPr>
        </p:nvSpPr>
        <p:spPr>
          <a:xfrm>
            <a:off x="1162050" y="2133600"/>
            <a:ext cx="9879013" cy="3992563"/>
          </a:xfrm>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1.</a:t>
            </a:r>
            <a:r>
              <a:rPr lang="zh-CN" altLang="en-US" sz="3200" dirty="0">
                <a:solidFill>
                  <a:schemeClr val="tx1"/>
                </a:solidFill>
                <a:latin typeface="仿宋_GB2312" pitchFamily="49" charset="-122"/>
                <a:ea typeface="仿宋_GB2312" pitchFamily="49" charset="-122"/>
              </a:rPr>
              <a:t>责令改正。在统计法律法规中，责令改正是指县级以上人民政府统计机构责令统计违法单位、个人停止或者纠正统计违法行为，严格依法组织实施统计调查、提供统计资料、接受统计监督检查的过程，体现着统计行政执法处罚与教育相结合的原则。一般情况下，县级以上人民政府统计机构查实统计违法行为时，应当向统计违法单位、个人单独下达责令改正文书或者在给予警告、罚款的处罚决定书中同时责令其改正。</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4" name="内容占位符 1"/>
          <p:cNvSpPr>
            <a:spLocks noGrp="1"/>
          </p:cNvSpPr>
          <p:nvPr>
            <p:ph idx="1"/>
          </p:nvPr>
        </p:nvSpPr>
        <p:spPr>
          <a:xfrm>
            <a:off x="1162050" y="2133600"/>
            <a:ext cx="9879013" cy="3992563"/>
          </a:xfrm>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2.</a:t>
            </a:r>
            <a:r>
              <a:rPr lang="zh-CN" altLang="en-US" sz="3200" dirty="0">
                <a:solidFill>
                  <a:schemeClr val="tx1"/>
                </a:solidFill>
                <a:latin typeface="仿宋_GB2312" pitchFamily="49" charset="-122"/>
                <a:ea typeface="仿宋_GB2312" pitchFamily="49" charset="-122"/>
              </a:rPr>
              <a:t>通报。在统计法律法规中，通报分为内部通报和外部通报。内部通报一般是指向政府内部或者统计系统内部告知统计违法主体、违法具体情节和责任追究情况并提出要求，用以警示下属单位和人员。外部通报一般就是向社会曝光，通过社会舆论促进相关单位、个人改正违法行为。通报适用于地方人民政府、政府统计机构或者有关部门、单位及其负责人以及统计调查对象，一般由各级政府或者政府统计机构实施。</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8"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3.</a:t>
            </a:r>
            <a:r>
              <a:rPr lang="zh-CN" altLang="en-US" sz="3200" dirty="0">
                <a:solidFill>
                  <a:schemeClr val="tx1"/>
                </a:solidFill>
                <a:latin typeface="仿宋_GB2312" pitchFamily="49" charset="-122"/>
                <a:ea typeface="仿宋_GB2312" pitchFamily="49" charset="-122"/>
              </a:rPr>
              <a:t>警告。在统计法律法规中，警告是指政府统计机构对统计调查对象违反统计法律法规行为的谴责和警示，指令调查对象改正违法行为，促使其严格遵守统计法律法规。</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以及</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全国经济普查条例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全国农业普查条例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等对统计调查对象违背统计法律法规行为都设立了警告这一行政处罚。</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2"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4.</a:t>
            </a:r>
            <a:r>
              <a:rPr lang="zh-CN" altLang="en-US" sz="3200" dirty="0">
                <a:solidFill>
                  <a:schemeClr val="tx1"/>
                </a:solidFill>
                <a:latin typeface="仿宋_GB2312" pitchFamily="49" charset="-122"/>
                <a:ea typeface="仿宋_GB2312" pitchFamily="49" charset="-122"/>
              </a:rPr>
              <a:t>罚款。在统计法律法规中，罚款是指政府统计机构责令统计违法者缴纳一定数额的货币，是依法剥夺统计违法者财产权的一种行政处罚。罚款适用于作为统计调查对象的企业事业单位、其他组织、个体工商户。</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6"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规定政府统计机构对有统计违法行为的企业事业单位或者其他组织，依法可以处</a:t>
            </a:r>
            <a:r>
              <a:rPr lang="en-US" altLang="zh-CN" sz="3200" dirty="0">
                <a:solidFill>
                  <a:schemeClr val="tx1"/>
                </a:solidFill>
                <a:latin typeface="仿宋_GB2312" pitchFamily="49" charset="-122"/>
                <a:ea typeface="仿宋_GB2312" pitchFamily="49" charset="-122"/>
              </a:rPr>
              <a:t>5</a:t>
            </a:r>
            <a:r>
              <a:rPr lang="zh-CN" altLang="en-US" sz="3200" dirty="0">
                <a:solidFill>
                  <a:schemeClr val="tx1"/>
                </a:solidFill>
                <a:latin typeface="仿宋_GB2312" pitchFamily="49" charset="-122"/>
                <a:ea typeface="仿宋_GB2312" pitchFamily="49" charset="-122"/>
              </a:rPr>
              <a:t>万元以下的罚款，情节严重的可以处</a:t>
            </a:r>
            <a:r>
              <a:rPr lang="en-US" altLang="zh-CN" sz="3200" dirty="0">
                <a:solidFill>
                  <a:schemeClr val="tx1"/>
                </a:solidFill>
                <a:latin typeface="仿宋_GB2312" pitchFamily="49" charset="-122"/>
                <a:ea typeface="仿宋_GB2312" pitchFamily="49" charset="-122"/>
              </a:rPr>
              <a:t>5</a:t>
            </a:r>
            <a:r>
              <a:rPr lang="zh-CN" altLang="en-US" sz="3200" dirty="0">
                <a:solidFill>
                  <a:schemeClr val="tx1"/>
                </a:solidFill>
                <a:latin typeface="仿宋_GB2312" pitchFamily="49" charset="-122"/>
                <a:ea typeface="仿宋_GB2312" pitchFamily="49" charset="-122"/>
              </a:rPr>
              <a:t>万元以上</a:t>
            </a:r>
            <a:r>
              <a:rPr lang="en-US" altLang="zh-CN" sz="3200" dirty="0">
                <a:solidFill>
                  <a:schemeClr val="tx1"/>
                </a:solidFill>
                <a:latin typeface="仿宋_GB2312" pitchFamily="49" charset="-122"/>
                <a:ea typeface="仿宋_GB2312" pitchFamily="49" charset="-122"/>
              </a:rPr>
              <a:t>20</a:t>
            </a:r>
            <a:r>
              <a:rPr lang="zh-CN" altLang="en-US" sz="3200" dirty="0">
                <a:solidFill>
                  <a:schemeClr val="tx1"/>
                </a:solidFill>
                <a:latin typeface="仿宋_GB2312" pitchFamily="49" charset="-122"/>
                <a:ea typeface="仿宋_GB2312" pitchFamily="49" charset="-122"/>
              </a:rPr>
              <a:t>万元以下的罚款；对有统计违法行为的个体工商户，依法可以处</a:t>
            </a:r>
            <a:r>
              <a:rPr lang="en-US" altLang="zh-CN" sz="3200" dirty="0">
                <a:solidFill>
                  <a:schemeClr val="tx1"/>
                </a:solidFill>
                <a:latin typeface="仿宋_GB2312" pitchFamily="49" charset="-122"/>
                <a:ea typeface="仿宋_GB2312" pitchFamily="49" charset="-122"/>
              </a:rPr>
              <a:t>1</a:t>
            </a:r>
            <a:r>
              <a:rPr lang="zh-CN" altLang="en-US" sz="3200" dirty="0">
                <a:solidFill>
                  <a:schemeClr val="tx1"/>
                </a:solidFill>
                <a:latin typeface="仿宋_GB2312" pitchFamily="49" charset="-122"/>
                <a:ea typeface="仿宋_GB2312" pitchFamily="49" charset="-122"/>
              </a:rPr>
              <a:t>万元以下的罚款。</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10" name="内容占位符 1"/>
          <p:cNvSpPr>
            <a:spLocks noGrp="1"/>
          </p:cNvSpPr>
          <p:nvPr>
            <p:ph idx="1"/>
          </p:nvPr>
        </p:nvSpPr>
        <p:spPr/>
        <p:txBody>
          <a:bodyPr vert="horz" wrap="square" lIns="91440" tIns="45720" rIns="91440" bIns="45720" anchor="t" anchorCtr="0"/>
          <a:p>
            <a:pPr marL="0" indent="0">
              <a:buNone/>
            </a:pPr>
            <a:r>
              <a:rPr lang="zh-CN" altLang="en-US" sz="3200" dirty="0">
                <a:solidFill>
                  <a:schemeClr val="tx1"/>
                </a:solidFill>
                <a:latin typeface="仿宋_GB2312" pitchFamily="49" charset="-122"/>
                <a:ea typeface="仿宋_GB2312" pitchFamily="49" charset="-122"/>
              </a:rPr>
              <a:t>这次修订经济普查条例，也进一步加大对普查违法行为的惩处力度，将经济普查违法行为的法律责任与</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的规定保持一致。根据原</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的规定，经济普查对象违法最高只能处以</a:t>
            </a:r>
            <a:r>
              <a:rPr lang="en-US" altLang="zh-CN" sz="3200" dirty="0">
                <a:solidFill>
                  <a:schemeClr val="tx1"/>
                </a:solidFill>
                <a:latin typeface="仿宋_GB2312" pitchFamily="49" charset="-122"/>
                <a:ea typeface="仿宋_GB2312" pitchFamily="49" charset="-122"/>
              </a:rPr>
              <a:t>5</a:t>
            </a:r>
            <a:r>
              <a:rPr lang="zh-CN" altLang="en-US" sz="3200" dirty="0">
                <a:solidFill>
                  <a:schemeClr val="tx1"/>
                </a:solidFill>
                <a:latin typeface="仿宋_GB2312" pitchFamily="49" charset="-122"/>
                <a:ea typeface="仿宋_GB2312" pitchFamily="49" charset="-122"/>
              </a:rPr>
              <a:t>万元的罚款。而修订后的</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第三十六条明确规定了对企业事业单位或者其他组织可以处以</a:t>
            </a:r>
            <a:r>
              <a:rPr lang="en-US" altLang="zh-CN" sz="3200" dirty="0">
                <a:solidFill>
                  <a:schemeClr val="tx1"/>
                </a:solidFill>
                <a:latin typeface="仿宋_GB2312" pitchFamily="49" charset="-122"/>
                <a:ea typeface="仿宋_GB2312" pitchFamily="49" charset="-122"/>
              </a:rPr>
              <a:t>5</a:t>
            </a:r>
            <a:r>
              <a:rPr lang="zh-CN" altLang="en-US" sz="3200" dirty="0">
                <a:solidFill>
                  <a:schemeClr val="tx1"/>
                </a:solidFill>
                <a:latin typeface="仿宋_GB2312" pitchFamily="49" charset="-122"/>
                <a:ea typeface="仿宋_GB2312" pitchFamily="49" charset="-122"/>
              </a:rPr>
              <a:t>万元以下的罚款，情节严重的，处</a:t>
            </a:r>
            <a:r>
              <a:rPr lang="en-US" altLang="zh-CN" sz="3200" dirty="0">
                <a:solidFill>
                  <a:schemeClr val="tx1"/>
                </a:solidFill>
                <a:latin typeface="仿宋_GB2312" pitchFamily="49" charset="-122"/>
                <a:ea typeface="仿宋_GB2312" pitchFamily="49" charset="-122"/>
              </a:rPr>
              <a:t>5</a:t>
            </a:r>
            <a:r>
              <a:rPr lang="zh-CN" altLang="en-US" sz="3200" dirty="0">
                <a:solidFill>
                  <a:schemeClr val="tx1"/>
                </a:solidFill>
                <a:latin typeface="仿宋_GB2312" pitchFamily="49" charset="-122"/>
                <a:ea typeface="仿宋_GB2312" pitchFamily="49" charset="-122"/>
              </a:rPr>
              <a:t>万元以上</a:t>
            </a:r>
            <a:r>
              <a:rPr lang="en-US" altLang="zh-CN" sz="3200" dirty="0">
                <a:solidFill>
                  <a:schemeClr val="tx1"/>
                </a:solidFill>
                <a:latin typeface="仿宋_GB2312" pitchFamily="49" charset="-122"/>
                <a:ea typeface="仿宋_GB2312" pitchFamily="49" charset="-122"/>
              </a:rPr>
              <a:t>20</a:t>
            </a:r>
            <a:r>
              <a:rPr lang="zh-CN" altLang="en-US" sz="3200" dirty="0">
                <a:solidFill>
                  <a:schemeClr val="tx1"/>
                </a:solidFill>
                <a:latin typeface="仿宋_GB2312" pitchFamily="49" charset="-122"/>
                <a:ea typeface="仿宋_GB2312" pitchFamily="49" charset="-122"/>
              </a:rPr>
              <a:t>万元以下的罚款。</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9634"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5.</a:t>
            </a:r>
            <a:r>
              <a:rPr lang="zh-CN" altLang="en-US" sz="3200" dirty="0">
                <a:solidFill>
                  <a:schemeClr val="tx1"/>
                </a:solidFill>
                <a:latin typeface="仿宋_GB2312" pitchFamily="49" charset="-122"/>
                <a:ea typeface="仿宋_GB2312" pitchFamily="49" charset="-122"/>
              </a:rPr>
              <a:t>处分。在统计法律法规中，处分是指对有统计违法行为的国家工作人员实施的警告、记过、记大过、降级、撤职、开除等政务处分，由政府统计机构将案件和处分建议移送任免机关、监察机关，由任免机关、监察机关依法依规实施。</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9" name="内容占位符 2"/>
          <p:cNvSpPr>
            <a:spLocks noGrp="1"/>
          </p:cNvSpPr>
          <p:nvPr>
            <p:ph idx="1"/>
          </p:nvPr>
        </p:nvSpPr>
        <p:spPr>
          <a:xfrm>
            <a:off x="1964055" y="2613660"/>
            <a:ext cx="8093075" cy="4126865"/>
          </a:xfrm>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
                <a:schemeClr val="accent1"/>
              </a:buClr>
              <a:buSzPct val="100000"/>
              <a:buFont typeface="Symbol" panose="05050102010706020507" pitchFamily="18" charset="2"/>
              <a:buNone/>
              <a:defRPr/>
            </a:pP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统计法</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第六条第二款和</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统计法实施条例</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第四条第二款明确了地方各级人民政府、政府统计机构和有关部门以及各单位负责人的“</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6</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个不得”</a:t>
            </a:r>
            <a:r>
              <a:rPr kumimoji="0" lang="zh-CN" altLang="en-US"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a:t>
            </a:r>
            <a:r>
              <a:rPr kumimoji="0" lang="en-US"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统计法</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第十条、第二十五条、第三十六条和</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统计法实施条例</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第二十八条、第三十条、第三十七条规定了任何单位和个人的“</a:t>
            </a:r>
            <a:r>
              <a:rPr kumimoji="0" lang="en-US" altLang="zh-CN"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11</a:t>
            </a:r>
            <a:r>
              <a:rPr kumimoji="0" lang="zh-CN" altLang="en-US" sz="3200" b="0" i="0" u="none" strike="noStrike" kern="1200" cap="none" spc="0" normalizeH="0" baseline="0" noProof="0" dirty="0">
                <a:ln>
                  <a:noFill/>
                </a:ln>
                <a:solidFill>
                  <a:schemeClr val="tx1"/>
                </a:solidFill>
                <a:effectLst/>
                <a:uLnTx/>
                <a:uFillTx/>
                <a:latin typeface="仿宋_GB2312" pitchFamily="49" charset="-122"/>
                <a:ea typeface="仿宋_GB2312" pitchFamily="49" charset="-122"/>
                <a:cs typeface="+mn-cs"/>
              </a:rPr>
              <a:t>个不得”</a:t>
            </a:r>
            <a:r>
              <a:rPr kumimoji="0" lang="zh-CN" altLang="en-US"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rPr>
              <a:t>。</a:t>
            </a:r>
            <a:endParaRPr kumimoji="0" lang="en-US" altLang="zh-CN" sz="3200" b="0" i="0" u="none" strike="noStrike" kern="1200" cap="none" spc="0" normalizeH="0" baseline="0" noProof="0" dirty="0" smtClean="0">
              <a:ln>
                <a:noFill/>
              </a:ln>
              <a:solidFill>
                <a:schemeClr val="tx1"/>
              </a:solidFill>
              <a:effectLst/>
              <a:uLnTx/>
              <a:uFillTx/>
              <a:latin typeface="仿宋_GB2312" pitchFamily="49" charset="-122"/>
              <a:ea typeface="仿宋_GB2312" pitchFamily="49" charset="-122"/>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100000"/>
              <a:buFont typeface="Wingdings" panose="05000000000000000000" pitchFamily="2" charset="2"/>
              <a:buChar char=""/>
              <a:defRPr/>
            </a:pPr>
            <a:endParaRPr kumimoji="0" lang="zh-CN" altLang="zh-CN" sz="2000" b="0" i="0" u="none" strike="noStrike" kern="1200" cap="none" spc="0" normalizeH="0" baseline="0" noProof="0" dirty="0">
              <a:ln>
                <a:noFill/>
              </a:ln>
              <a:solidFill>
                <a:schemeClr val="tx2"/>
              </a:solidFill>
              <a:effectLst/>
              <a:uLnTx/>
              <a:uFillTx/>
              <a:latin typeface="宋体" panose="02010600030101010101" pitchFamily="2" charset="-122"/>
              <a:ea typeface="+mn-ea"/>
              <a:cs typeface="+mn-cs"/>
            </a:endParaRPr>
          </a:p>
        </p:txBody>
      </p:sp>
      <p:sp>
        <p:nvSpPr>
          <p:cNvPr id="15363" name="灯片编号占位符 3"/>
          <p:cNvSpPr txBox="1">
            <a:spLocks noGrp="1"/>
          </p:cNvSpPr>
          <p:nvPr>
            <p:ph type="sldNum" sz="quarter" idx="4"/>
          </p:nvPr>
        </p:nvSpPr>
        <p:spPr>
          <a:xfrm>
            <a:off x="8355013" y="6453188"/>
            <a:ext cx="2133600" cy="268287"/>
          </a:xfrm>
          <a:noFill/>
          <a:ln>
            <a:noFill/>
          </a:ln>
        </p:spPr>
        <p:txBody>
          <a:bodyPr anchor="ctr" anchorCtr="0"/>
          <a:lstStyle>
            <a:lvl1pPr marL="0" lvl="0"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Arial" panose="020B0604020202020204" pitchFamily="34" charset="0"/>
                <a:ea typeface="宋体" panose="02010600030101010101" pitchFamily="2" charset="-122"/>
                <a:cs typeface="+mn-cs"/>
              </a:defRPr>
            </a:lvl5pPr>
          </a:lstStyle>
          <a:p>
            <a:pPr lvl="0" algn="r">
              <a:buFont typeface="Arial" panose="020B0604020202020204" pitchFamily="34" charset="0"/>
              <a:buChar char="•"/>
            </a:pPr>
            <a:fld id="{9A0DB2DC-4C9A-4742-B13C-FB6460FD3503}" type="slidenum">
              <a:rPr lang="en-US" altLang="zh-CN" sz="1400" dirty="0">
                <a:latin typeface="Times New Roman" panose="02020603050405020304" pitchFamily="18" charset="0"/>
              </a:rPr>
            </a:fld>
            <a:endParaRPr lang="en-US" altLang="zh-CN" sz="1400" dirty="0">
              <a:latin typeface="Times New Roman" panose="02020603050405020304" pitchFamily="18" charset="0"/>
            </a:endParaRPr>
          </a:p>
        </p:txBody>
      </p:sp>
      <p:sp>
        <p:nvSpPr>
          <p:cNvPr id="15364" name="标题 1"/>
          <p:cNvSpPr>
            <a:spLocks noGrp="1"/>
          </p:cNvSpPr>
          <p:nvPr>
            <p:ph type="title"/>
          </p:nvPr>
        </p:nvSpPr>
        <p:spPr>
          <a:xfrm>
            <a:off x="2135188" y="1484630"/>
            <a:ext cx="8013700" cy="720725"/>
          </a:xfrm>
        </p:spPr>
        <p:txBody>
          <a:bodyPr vert="horz" wrap="square" lIns="91440" tIns="45720" rIns="91440" bIns="45720" anchor="ctr" anchorCtr="0"/>
          <a:p>
            <a:pPr algn="l">
              <a:buNone/>
            </a:pPr>
            <a:r>
              <a:rPr lang="zh-CN" altLang="en-US" sz="3600" dirty="0">
                <a:solidFill>
                  <a:schemeClr val="tx1"/>
                </a:solidFill>
                <a:latin typeface="楷体" panose="02010609060101010101" pitchFamily="49" charset="-122"/>
                <a:ea typeface="楷体" panose="02010609060101010101" pitchFamily="49" charset="-122"/>
              </a:rPr>
              <a:t>（一）领导干部统计法律底线</a:t>
            </a:r>
            <a:endParaRPr lang="zh-CN" altLang="en-US" sz="3600" dirty="0">
              <a:solidFill>
                <a:schemeClr val="tx1"/>
              </a:solidFill>
              <a:latin typeface="楷体" panose="02010609060101010101" pitchFamily="49" charset="-122"/>
              <a:ea typeface="楷体" panose="02010609060101010101" pitchFamily="49" charset="-122"/>
            </a:endParaRPr>
          </a:p>
        </p:txBody>
      </p:sp>
    </p:spTree>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0658" name="内容占位符 1"/>
          <p:cNvSpPr>
            <a:spLocks noGrp="1"/>
          </p:cNvSpPr>
          <p:nvPr>
            <p:ph idx="1"/>
          </p:nvPr>
        </p:nvSpPr>
        <p:spPr/>
        <p:txBody>
          <a:bodyPr vert="horz" wrap="square" lIns="91440" tIns="45720" rIns="91440" bIns="45720" anchor="t" anchorCtr="0"/>
          <a:p>
            <a:pPr marL="0" indent="0">
              <a:buNone/>
            </a:pPr>
            <a:r>
              <a:rPr lang="zh-CN" altLang="en-US" sz="3200" dirty="0">
                <a:solidFill>
                  <a:schemeClr val="tx1"/>
                </a:solidFill>
                <a:latin typeface="仿宋_GB2312" pitchFamily="49" charset="-122"/>
                <a:ea typeface="仿宋_GB2312" pitchFamily="49" charset="-122"/>
              </a:rPr>
              <a:t>此外，</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还规定，对于利用虚假统计资料骗取荣誉称号、物质利益或者职务晋升的，应当取消其荣誉称号，追缴获得的物质利益，撤销晋升的职务。</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82"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第四十七条规定，违反本法规定，构成犯罪的，依法追究刑事责任。</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统计法实施条例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第五十一条规定，统计违法行为涉嫌犯罪的，县级以上人民政府统计机构应当将案件移送司法机关处理。按照</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刑法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统计法实施条例</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，下列统计违法行为涉嫌犯罪，应当依法追究刑事法律责任：</a:t>
            </a:r>
            <a:endParaRPr lang="zh-CN" altLang="en-US" sz="3200" dirty="0">
              <a:solidFill>
                <a:schemeClr val="tx1"/>
              </a:solidFill>
              <a:latin typeface="仿宋_GB2312" pitchFamily="49" charset="-122"/>
              <a:ea typeface="仿宋_GB2312" pitchFamily="49" charset="-122"/>
            </a:endParaRPr>
          </a:p>
        </p:txBody>
      </p:sp>
      <p:sp>
        <p:nvSpPr>
          <p:cNvPr id="71683" name="标题 2"/>
          <p:cNvSpPr>
            <a:spLocks noGrp="1"/>
          </p:cNvSpPr>
          <p:nvPr>
            <p:ph type="title"/>
          </p:nvPr>
        </p:nvSpPr>
        <p:spPr>
          <a:xfrm>
            <a:off x="623888" y="1412875"/>
            <a:ext cx="10972800" cy="1252538"/>
          </a:xfrm>
        </p:spPr>
        <p:txBody>
          <a:bodyPr vert="horz" wrap="square" lIns="91440" tIns="45720" rIns="91440" bIns="45720" anchor="ctr" anchorCtr="0"/>
          <a:p>
            <a:pPr algn="l">
              <a:buNone/>
            </a:pPr>
            <a:r>
              <a:rPr lang="zh-CN" altLang="en-US" sz="3600" dirty="0">
                <a:solidFill>
                  <a:schemeClr val="tx1"/>
                </a:solidFill>
                <a:latin typeface="楷体" panose="02010609060101010101" pitchFamily="49" charset="-122"/>
                <a:ea typeface="楷体" panose="02010609060101010101" pitchFamily="49" charset="-122"/>
              </a:rPr>
              <a:t>（二）刑事法律责任</a:t>
            </a:r>
            <a:endParaRPr lang="zh-CN" altLang="en-US" sz="3600" dirty="0">
              <a:solidFill>
                <a:schemeClr val="tx1"/>
              </a:solidFill>
              <a:latin typeface="楷体" panose="02010609060101010101" pitchFamily="49" charset="-122"/>
              <a:ea typeface="楷体" panose="02010609060101010101" pitchFamily="49" charset="-122"/>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6" name="内容占位符 1"/>
          <p:cNvSpPr>
            <a:spLocks noGrp="1"/>
          </p:cNvSpPr>
          <p:nvPr>
            <p:ph idx="1"/>
          </p:nvPr>
        </p:nvSpPr>
        <p:spPr>
          <a:xfrm>
            <a:off x="1162050" y="1989138"/>
            <a:ext cx="9879013" cy="4464050"/>
          </a:xfrm>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1.《</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第三十七条第三项所规定的地方人民政府、政府统计机构或者有关部门、单位的负责人对依法履行职责或者拒绝、抵制统计违法行为的统计人员打击报复的统计违法行为，构成犯罪的，对应</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刑法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二百五十五条予以处理。根据该条规定，公司、企业、事业单位、机关、团体的领导人，对依法履行职责、抵制违反会计法、统计法行为的会计、统计人员实行打击报复，情节恶劣的，处三年以下有期徒刑或者拘役。</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730"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2.《</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第三十九条第一款第二项所规定的泄露统计调查对象的商业秘密、个人信息或者提供、泄露在统计调查中获得的能够识别或者推断单个统计调查对象身份的资料的统计违法行为，构成犯罪的，对应</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刑法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第二百五十三条之一予以处理。</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4" name="内容占位符 1"/>
          <p:cNvSpPr>
            <a:spLocks noGrp="1"/>
          </p:cNvSpPr>
          <p:nvPr>
            <p:ph idx="1"/>
          </p:nvPr>
        </p:nvSpPr>
        <p:spPr/>
        <p:txBody>
          <a:bodyPr vert="horz" wrap="square" lIns="91440" tIns="45720" rIns="91440" bIns="45720" anchor="t" anchorCtr="0"/>
          <a:p>
            <a:pPr marL="0" indent="0">
              <a:buNone/>
            </a:pPr>
            <a:r>
              <a:rPr lang="zh-CN" altLang="en-US" sz="3200" dirty="0">
                <a:solidFill>
                  <a:schemeClr val="tx1"/>
                </a:solidFill>
                <a:latin typeface="仿宋_GB2312" pitchFamily="49" charset="-122"/>
                <a:ea typeface="仿宋_GB2312" pitchFamily="49" charset="-122"/>
              </a:rPr>
              <a:t>根据该条规定，违反国家有关规定，向他人出售或者提供公民个人信息，情节严重的，处三年以下有期徒刑或者拘役，并处或者单处罚金；情节特别严重的，处三年以上七年以下有期徒刑，并处罚金。</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778" name="内容占位符 1"/>
          <p:cNvSpPr>
            <a:spLocks noGrp="1"/>
          </p:cNvSpPr>
          <p:nvPr>
            <p:ph idx="1"/>
          </p:nvPr>
        </p:nvSpPr>
        <p:spPr/>
        <p:txBody>
          <a:bodyPr vert="horz" wrap="square" lIns="91440" tIns="45720" rIns="91440" bIns="45720" anchor="t" anchorCtr="0"/>
          <a:p>
            <a:pPr marL="0" indent="0">
              <a:buNone/>
            </a:pPr>
            <a:r>
              <a:rPr lang="zh-CN" altLang="en-US" sz="3200" dirty="0">
                <a:solidFill>
                  <a:schemeClr val="tx1"/>
                </a:solidFill>
                <a:latin typeface="仿宋_GB2312" pitchFamily="49" charset="-122"/>
                <a:ea typeface="仿宋_GB2312" pitchFamily="49" charset="-122"/>
              </a:rPr>
              <a:t>违反国家有关规定，将在履行职责或者提供服务过程中获得的公民个人信息，出售或者提供给他人的，依照前款的规定从重处罚。窃取或者以其他方法非法获取公民个人信息的，依照第一款的规定处罚。单位犯前三款罪的，对单位判处罚金，并对其直接负责的主管人员和其他直接责任人员，依照各该款的规定处罚。</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802"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3.《</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第四十条规定的统计机构、统计人员泄露国家秘密的违法行为，对应</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刑法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三百九十八条予以处理。根据该条第一款的规定，国家机关工作人员违反保守国家秘密法的规定，故意或者过失泄露国家秘密，情节严重的，处三年以下有期徒刑或者拘役；情节特别严重的，处三年以上七年以下有期徒刑。</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826"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4.《</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第四十一条第一款第四项所规定的拒绝、阻碍统计调查、统计检查的统计违法行为，构成犯罪的，对应</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刑法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第二百七十七条第一款予以处理。根据该条规定，以暴力、威胁方法阻碍国家机关工作人员依法执行职务的，处三年以下有期徒刑、拘役、管制或者罚金。</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8850"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5.</a:t>
            </a:r>
            <a:r>
              <a:rPr lang="zh-CN" altLang="en-US" sz="3200" dirty="0">
                <a:solidFill>
                  <a:schemeClr val="tx1"/>
                </a:solidFill>
                <a:latin typeface="仿宋_GB2312" pitchFamily="49" charset="-122"/>
                <a:ea typeface="仿宋_GB2312" pitchFamily="49" charset="-122"/>
              </a:rPr>
              <a:t>利用虚假经济普查资料骗取物质奖励，对应</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刑法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第二百六十六条予以处理。根据该条规定，诈骗公私财物，数额较大的，处三年以下有期徒刑、拘役或者管制，并处或者单处罚金</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数额巨大或者有其他严重情节的，处三年以上十年以下有期徙刑，并处罚金</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数额特别巨大或者有其他特别严重情节的，处十年以上有期徒刑或者无期徒刑，并处罚金或者没收财产。</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9874"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6.</a:t>
            </a:r>
            <a:r>
              <a:rPr lang="zh-CN" altLang="en-US" sz="3200" dirty="0">
                <a:solidFill>
                  <a:schemeClr val="tx1"/>
                </a:solidFill>
                <a:latin typeface="仿宋_GB2312" pitchFamily="49" charset="-122"/>
                <a:ea typeface="仿宋_GB2312" pitchFamily="49" charset="-122"/>
              </a:rPr>
              <a:t>在经济普查中伪造、变造、买卖或者盗窃、抢夺、毁灭国家机关的公文、证件、印章的；伪造公司、企业、事业单位、人民团体的印章的；伪造、变造居民身份证、护照、社会保障卡、驾驶证等依法可以用于证明身份的证件，对应</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刑法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第二百八十条伪造、变造、买卖国家机关公文、证件、印章罪；盗窃、抢夺、毁灭国家机关公文、证件、印章罪；</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内容占位符 1"/>
          <p:cNvSpPr>
            <a:spLocks noGrp="1"/>
          </p:cNvSpPr>
          <p:nvPr>
            <p:ph idx="1"/>
          </p:nvPr>
        </p:nvSpPr>
        <p:spPr/>
        <p:txBody>
          <a:bodyPr vert="horz" wrap="square" lIns="91440" tIns="45720" rIns="91440" bIns="45720" anchor="t" anchorCtr="0"/>
          <a:p>
            <a:pPr marL="0" indent="0">
              <a:buNone/>
            </a:pPr>
            <a:r>
              <a:rPr lang="zh-CN" altLang="en-US" sz="3200" dirty="0">
                <a:solidFill>
                  <a:schemeClr val="tx1"/>
                </a:solidFill>
                <a:latin typeface="仿宋_GB2312" pitchFamily="49" charset="-122"/>
                <a:ea typeface="仿宋_GB2312" pitchFamily="49" charset="-122"/>
              </a:rPr>
              <a:t>以上“</a:t>
            </a:r>
            <a:r>
              <a:rPr lang="en-US" altLang="zh-CN" sz="3200" dirty="0">
                <a:solidFill>
                  <a:schemeClr val="tx1"/>
                </a:solidFill>
                <a:latin typeface="仿宋_GB2312" pitchFamily="49" charset="-122"/>
                <a:ea typeface="仿宋_GB2312" pitchFamily="49" charset="-122"/>
              </a:rPr>
              <a:t>17</a:t>
            </a:r>
            <a:r>
              <a:rPr lang="zh-CN" altLang="en-US" sz="3200" dirty="0">
                <a:solidFill>
                  <a:schemeClr val="tx1"/>
                </a:solidFill>
                <a:latin typeface="仿宋_GB2312" pitchFamily="49" charset="-122"/>
                <a:ea typeface="仿宋_GB2312" pitchFamily="49" charset="-122"/>
              </a:rPr>
              <a:t>个不得”就是领导干部应当遵守的统计法律底线。这“</a:t>
            </a:r>
            <a:r>
              <a:rPr lang="en-US" altLang="zh-CN" sz="3200" dirty="0">
                <a:solidFill>
                  <a:schemeClr val="tx1"/>
                </a:solidFill>
                <a:latin typeface="仿宋_GB2312" pitchFamily="49" charset="-122"/>
                <a:ea typeface="仿宋_GB2312" pitchFamily="49" charset="-122"/>
              </a:rPr>
              <a:t>17</a:t>
            </a:r>
            <a:r>
              <a:rPr lang="zh-CN" altLang="en-US" sz="3200" dirty="0">
                <a:solidFill>
                  <a:schemeClr val="tx1"/>
                </a:solidFill>
                <a:latin typeface="仿宋_GB2312" pitchFamily="49" charset="-122"/>
                <a:ea typeface="仿宋_GB2312" pitchFamily="49" charset="-122"/>
              </a:rPr>
              <a:t>个不得”的具体内容如下。</a:t>
            </a:r>
            <a:endParaRPr lang="en-US" altLang="zh-CN"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1.</a:t>
            </a:r>
            <a:r>
              <a:rPr lang="zh-CN" altLang="en-US" sz="3200" dirty="0">
                <a:solidFill>
                  <a:schemeClr val="tx1"/>
                </a:solidFill>
                <a:latin typeface="仿宋_GB2312" pitchFamily="49" charset="-122"/>
                <a:ea typeface="仿宋_GB2312" pitchFamily="49" charset="-122"/>
              </a:rPr>
              <a:t>不得侵犯统计机构、统计人员独立行使统计调查、统计报告、统计监督职权。</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2.</a:t>
            </a:r>
            <a:r>
              <a:rPr lang="zh-CN" altLang="en-US" sz="3200" dirty="0">
                <a:solidFill>
                  <a:schemeClr val="tx1"/>
                </a:solidFill>
                <a:latin typeface="仿宋_GB2312" pitchFamily="49" charset="-122"/>
                <a:ea typeface="仿宋_GB2312" pitchFamily="49" charset="-122"/>
              </a:rPr>
              <a:t>不得自行修改统计机构和统计人员依法搜集、整理的统计资料。</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sz="3200" dirty="0">
              <a:latin typeface="仿宋_GB2312" pitchFamily="49" charset="-122"/>
              <a:ea typeface="仿宋_GB2312" pitchFamily="49" charset="-122"/>
            </a:endParaRPr>
          </a:p>
          <a:p>
            <a:pPr marL="0" indent="0">
              <a:buNone/>
            </a:pPr>
            <a:endParaRPr lang="zh-CN" alt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0898" name="内容占位符 1"/>
          <p:cNvSpPr>
            <a:spLocks noGrp="1"/>
          </p:cNvSpPr>
          <p:nvPr>
            <p:ph idx="1"/>
          </p:nvPr>
        </p:nvSpPr>
        <p:spPr/>
        <p:txBody>
          <a:bodyPr vert="horz" wrap="square" lIns="91440" tIns="45720" rIns="91440" bIns="45720" anchor="t" anchorCtr="0"/>
          <a:p>
            <a:pPr marL="0" indent="0">
              <a:buNone/>
            </a:pPr>
            <a:r>
              <a:rPr lang="zh-CN" altLang="en-US" sz="3200" dirty="0">
                <a:solidFill>
                  <a:schemeClr val="tx1"/>
                </a:solidFill>
                <a:latin typeface="仿宋_GB2312" pitchFamily="49" charset="-122"/>
                <a:ea typeface="仿宋_GB2312" pitchFamily="49" charset="-122"/>
              </a:rPr>
              <a:t>伪造公司、企业、事业单位、人民团体印章罪；伪造、变造居民身份证罪，处三年以下有期徒刑、拘役、管制或者剥夺政治权利；情节严重的，处三年以上七年以下有期徒刑。</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22"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7.《</a:t>
            </a:r>
            <a:r>
              <a:rPr lang="zh-CN" altLang="en-US" sz="3200" dirty="0">
                <a:solidFill>
                  <a:schemeClr val="tx1"/>
                </a:solidFill>
                <a:latin typeface="仿宋_GB2312" pitchFamily="49" charset="-122"/>
                <a:ea typeface="仿宋_GB2312" pitchFamily="49" charset="-122"/>
              </a:rPr>
              <a:t>统计法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第四十九条第三款规定的利用统计调查危害国家安全、损害社会公共利益或者进行欺诈活动的违法行为，构成犯罪的，对应</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刑法</a:t>
            </a:r>
            <a:r>
              <a:rPr lang="en-US" altLang="zh-CN" sz="3200" dirty="0">
                <a:solidFill>
                  <a:schemeClr val="tx1"/>
                </a:solidFill>
                <a:latin typeface="仿宋_GB2312" pitchFamily="49" charset="-122"/>
                <a:ea typeface="仿宋_GB2312" pitchFamily="49" charset="-122"/>
              </a:rPr>
              <a:t>》</a:t>
            </a:r>
            <a:r>
              <a:rPr lang="zh-CN" altLang="en-US" sz="3200" dirty="0">
                <a:solidFill>
                  <a:schemeClr val="tx1"/>
                </a:solidFill>
                <a:latin typeface="仿宋_GB2312" pitchFamily="49" charset="-122"/>
                <a:ea typeface="仿宋_GB2312" pitchFamily="49" charset="-122"/>
              </a:rPr>
              <a:t>中危害国家安全罪和危害公共安全罪的规定，依法追究刑事责任。</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2946" name="内容占位符 1"/>
          <p:cNvSpPr>
            <a:spLocks noGrp="1"/>
          </p:cNvSpPr>
          <p:nvPr>
            <p:ph idx="1"/>
          </p:nvPr>
        </p:nvSpPr>
        <p:spPr/>
        <p:txBody>
          <a:bodyPr vert="horz" wrap="square" lIns="91440" tIns="45720" rIns="91440" bIns="45720" anchor="t" anchorCtr="0"/>
          <a:p>
            <a:pPr marL="0" indent="0" algn="ctr">
              <a:buNone/>
            </a:pPr>
            <a:r>
              <a:rPr lang="zh-CN" altLang="en-US" sz="4800" dirty="0"/>
              <a:t>谢谢大家！</a:t>
            </a:r>
            <a:endParaRPr lang="zh-CN" altLang="en-US" sz="4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3.</a:t>
            </a:r>
            <a:r>
              <a:rPr lang="zh-CN" altLang="en-US" sz="3200" dirty="0">
                <a:solidFill>
                  <a:schemeClr val="tx1"/>
                </a:solidFill>
                <a:latin typeface="仿宋_GB2312" pitchFamily="49" charset="-122"/>
                <a:ea typeface="仿宋_GB2312" pitchFamily="49" charset="-122"/>
              </a:rPr>
              <a:t>不得以任何方式要求统计机构、统计人员及其他机构、人员伪造、篡改统计资料。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4.</a:t>
            </a:r>
            <a:r>
              <a:rPr lang="zh-CN" altLang="en-US" sz="3200" dirty="0">
                <a:solidFill>
                  <a:schemeClr val="tx1"/>
                </a:solidFill>
                <a:latin typeface="仿宋_GB2312" pitchFamily="49" charset="-122"/>
                <a:ea typeface="仿宋_GB2312" pitchFamily="49" charset="-122"/>
              </a:rPr>
              <a:t>不得非法干预统计调查对象提供统计资料。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5.</a:t>
            </a:r>
            <a:r>
              <a:rPr lang="zh-CN" altLang="en-US" sz="3200" dirty="0">
                <a:solidFill>
                  <a:schemeClr val="tx1"/>
                </a:solidFill>
                <a:latin typeface="仿宋_GB2312" pitchFamily="49" charset="-122"/>
                <a:ea typeface="仿宋_GB2312" pitchFamily="49" charset="-122"/>
              </a:rPr>
              <a:t>不得统计造假、弄虚作假。</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6.</a:t>
            </a:r>
            <a:r>
              <a:rPr lang="zh-CN" altLang="en-US" sz="3200" dirty="0">
                <a:solidFill>
                  <a:schemeClr val="tx1"/>
                </a:solidFill>
                <a:latin typeface="仿宋_GB2312" pitchFamily="49" charset="-122"/>
                <a:ea typeface="仿宋_GB2312" pitchFamily="49" charset="-122"/>
              </a:rPr>
              <a:t>不得利用虚假统计资料骗取荣誉称号、物质利益或者职务晋升。</a:t>
            </a: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内容占位符 1"/>
          <p:cNvSpPr>
            <a:spLocks noGrp="1"/>
          </p:cNvSpPr>
          <p:nvPr>
            <p:ph idx="1"/>
          </p:nvPr>
        </p:nvSpPr>
        <p:spPr/>
        <p:txBody>
          <a:bodyPr vert="horz" wrap="square" lIns="91440" tIns="45720" rIns="91440" bIns="45720" anchor="t" anchorCtr="0"/>
          <a:p>
            <a:pPr marL="0" indent="0">
              <a:buNone/>
            </a:pPr>
            <a:r>
              <a:rPr lang="en-US" altLang="zh-CN" sz="3200" dirty="0">
                <a:solidFill>
                  <a:schemeClr val="tx1"/>
                </a:solidFill>
                <a:latin typeface="仿宋_GB2312" pitchFamily="49" charset="-122"/>
                <a:ea typeface="仿宋_GB2312" pitchFamily="49" charset="-122"/>
              </a:rPr>
              <a:t>7.</a:t>
            </a:r>
            <a:r>
              <a:rPr lang="zh-CN" altLang="en-US" sz="3200" dirty="0">
                <a:solidFill>
                  <a:schemeClr val="tx1"/>
                </a:solidFill>
                <a:latin typeface="仿宋_GB2312" pitchFamily="49" charset="-122"/>
                <a:ea typeface="仿宋_GB2312" pitchFamily="49" charset="-122"/>
              </a:rPr>
              <a:t>不得违反国家有关规定对外提供尚未公布的统计资料。</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8.</a:t>
            </a:r>
            <a:r>
              <a:rPr lang="zh-CN" altLang="en-US" sz="3200" dirty="0">
                <a:solidFill>
                  <a:schemeClr val="tx1"/>
                </a:solidFill>
                <a:latin typeface="仿宋_GB2312" pitchFamily="49" charset="-122"/>
                <a:ea typeface="仿宋_GB2312" pitchFamily="49" charset="-122"/>
              </a:rPr>
              <a:t>不得利用尚未公布的统计资料谋取不正当利益。</a:t>
            </a:r>
            <a:endParaRPr lang="zh-CN" altLang="en-US" sz="3200" dirty="0">
              <a:solidFill>
                <a:schemeClr val="tx1"/>
              </a:solidFill>
              <a:latin typeface="仿宋_GB2312" pitchFamily="49" charset="-122"/>
              <a:ea typeface="仿宋_GB2312" pitchFamily="49" charset="-122"/>
            </a:endParaRPr>
          </a:p>
          <a:p>
            <a:pPr marL="0" indent="0">
              <a:buNone/>
            </a:pPr>
            <a:r>
              <a:rPr lang="en-US" altLang="zh-CN" sz="3200" dirty="0">
                <a:solidFill>
                  <a:schemeClr val="tx1"/>
                </a:solidFill>
                <a:latin typeface="仿宋_GB2312" pitchFamily="49" charset="-122"/>
                <a:ea typeface="仿宋_GB2312" pitchFamily="49" charset="-122"/>
              </a:rPr>
              <a:t>9.</a:t>
            </a:r>
            <a:r>
              <a:rPr lang="zh-CN" altLang="en-US" sz="3200" dirty="0">
                <a:solidFill>
                  <a:schemeClr val="tx1"/>
                </a:solidFill>
                <a:latin typeface="仿宋_GB2312" pitchFamily="49" charset="-122"/>
                <a:ea typeface="仿宋_GB2312" pitchFamily="49" charset="-122"/>
              </a:rPr>
              <a:t>不得对外提供、泄露统计调查中获得的能够识别或者推断单个统计调查对象身份的资料。</a:t>
            </a:r>
            <a:endParaRPr lang="zh-CN" altLang="en-US" sz="3200" dirty="0">
              <a:solidFill>
                <a:schemeClr val="tx1"/>
              </a:solidFill>
              <a:latin typeface="仿宋_GB2312" pitchFamily="49" charset="-122"/>
              <a:ea typeface="仿宋_GB2312" pitchFamily="49" charset="-122"/>
            </a:endParaRPr>
          </a:p>
          <a:p>
            <a:pPr marL="0" indent="0">
              <a:buNone/>
            </a:pPr>
            <a:endParaRPr lang="zh-CN" altLang="en-US" sz="3200" dirty="0">
              <a:solidFill>
                <a:schemeClr val="tx1"/>
              </a:solidFill>
              <a:latin typeface="仿宋_GB2312" pitchFamily="49" charset="-122"/>
              <a:ea typeface="仿宋_GB2312" pitchFamily="49" charset="-122"/>
            </a:endParaRPr>
          </a:p>
        </p:txBody>
      </p:sp>
    </p:spTree>
  </p:cSld>
  <p:clrMapOvr>
    <a:masterClrMapping/>
  </p:clrMapOvr>
</p:sld>
</file>

<file path=ppt/tags/tag1.xml><?xml version="1.0" encoding="utf-8"?>
<p:tagLst xmlns:p="http://schemas.openxmlformats.org/presentationml/2006/main">
  <p:tag name="KSO_WPP_MARK_KEY" val="6115ef0d-9f28-44f8-946d-64e3a2f08b84"/>
  <p:tag name="COMMONDATA" val="eyJoZGlkIjoiZTQ4ODQwNThiYTg4YTBlNDhkZDRmNGNiNWM5NWE1YzA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7988</Words>
  <Application>WPS 演示</Application>
  <PresentationFormat>自定义</PresentationFormat>
  <Paragraphs>316</Paragraphs>
  <Slides>72</Slides>
  <Notes>2</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72</vt:i4>
      </vt:variant>
    </vt:vector>
  </HeadingPairs>
  <TitlesOfParts>
    <vt:vector size="86" baseType="lpstr">
      <vt:lpstr>Arial</vt:lpstr>
      <vt:lpstr>宋体</vt:lpstr>
      <vt:lpstr>Wingdings</vt:lpstr>
      <vt:lpstr>Symbol</vt:lpstr>
      <vt:lpstr>Times New Roman</vt:lpstr>
      <vt:lpstr>楷体</vt:lpstr>
      <vt:lpstr>仿宋_GB2312</vt:lpstr>
      <vt:lpstr>仿宋</vt:lpstr>
      <vt:lpstr>Candara</vt:lpstr>
      <vt:lpstr>华文楷体</vt:lpstr>
      <vt:lpstr>华文新魏</vt:lpstr>
      <vt:lpstr>微软雅黑</vt:lpstr>
      <vt:lpstr>Arial Unicode MS</vt:lpstr>
      <vt:lpstr>波形</vt:lpstr>
      <vt:lpstr>依法开展第五次全国经济普查工作</vt:lpstr>
      <vt:lpstr> </vt:lpstr>
      <vt:lpstr>一、经济普查涉及的统计法律制度</vt:lpstr>
      <vt:lpstr>PowerPoint 演示文稿</vt:lpstr>
      <vt:lpstr>   二、坚守经济普查的法律底线</vt:lpstr>
      <vt:lpstr>（一）领导干部统计法律底线</vt:lpstr>
      <vt:lpstr>PowerPoint 演示文稿</vt:lpstr>
      <vt:lpstr>PowerPoint 演示文稿</vt:lpstr>
      <vt:lpstr>PowerPoint 演示文稿</vt:lpstr>
      <vt:lpstr>PowerPoint 演示文稿</vt:lpstr>
      <vt:lpstr>PowerPoint 演示文稿</vt:lpstr>
      <vt:lpstr>PowerPoint 演示文稿</vt:lpstr>
      <vt:lpstr>（二）统计机构、统计人员法律底线</vt:lpstr>
      <vt:lpstr>PowerPoint 演示文稿</vt:lpstr>
      <vt:lpstr>PowerPoint 演示文稿</vt:lpstr>
      <vt:lpstr>PowerPoint 演示文稿</vt:lpstr>
      <vt:lpstr>PowerPoint 演示文稿</vt:lpstr>
      <vt:lpstr>PowerPoint 演示文稿</vt:lpstr>
      <vt:lpstr>PowerPoint 演示文稿</vt:lpstr>
      <vt:lpstr>（三）统计调查对象法律底线</vt:lpstr>
      <vt:lpstr>PowerPoint 演示文稿</vt:lpstr>
      <vt:lpstr>PowerPoint 演示文稿</vt:lpstr>
      <vt:lpstr>PowerPoint 演示文稿</vt:lpstr>
      <vt:lpstr>（四）任何单位和个人法律底线</vt:lpstr>
      <vt:lpstr>PowerPoint 演示文稿</vt:lpstr>
      <vt:lpstr>PowerPoint 演示文稿</vt:lpstr>
      <vt:lpstr>PowerPoint 演示文稿</vt:lpstr>
      <vt:lpstr>PowerPoint 演示文稿</vt:lpstr>
      <vt:lpstr>  (五)《全国经济普查条例》规定的法律底线</vt:lpstr>
      <vt:lpstr>PowerPoint 演示文稿</vt:lpstr>
      <vt:lpstr>PowerPoint 演示文稿</vt:lpstr>
      <vt:lpstr>三、经济普查中的统计违法行为</vt:lpstr>
      <vt:lpstr>PowerPoint 演示文稿</vt:lpstr>
      <vt:lpstr>（一）领导人员的统计违法行为</vt:lpstr>
      <vt:lpstr>PowerPoint 演示文稿</vt:lpstr>
      <vt:lpstr>PowerPoint 演示文稿</vt:lpstr>
      <vt:lpstr>PowerPoint 演示文稿</vt:lpstr>
      <vt:lpstr>PowerPoint 演示文稿</vt:lpstr>
      <vt:lpstr>（二）统计机构、统计人员的统计违法行为</vt:lpstr>
      <vt:lpstr>PowerPoint 演示文稿</vt:lpstr>
      <vt:lpstr>PowerPoint 演示文稿</vt:lpstr>
      <vt:lpstr>PowerPoint 演示文稿</vt:lpstr>
      <vt:lpstr>PowerPoint 演示文稿</vt:lpstr>
      <vt:lpstr>PowerPoint 演示文稿</vt:lpstr>
      <vt:lpstr>PowerPoint 演示文稿</vt:lpstr>
      <vt:lpstr>（三）经济普查人员的统计违法行为</vt:lpstr>
      <vt:lpstr>（四）经济普查对象的统计违法行为</vt:lpstr>
      <vt:lpstr>PowerPoint 演示文稿</vt:lpstr>
      <vt:lpstr>PowerPoint 演示文稿</vt:lpstr>
      <vt:lpstr>PowerPoint 演示文稿</vt:lpstr>
      <vt:lpstr>四、经济普查中统计违法行为的法律责任</vt:lpstr>
      <vt:lpstr>（一）行政法律责任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（二）刑事法律责任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zhs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刘国宁:</dc:creator>
  <cp:lastModifiedBy>统计局</cp:lastModifiedBy>
  <cp:revision>895</cp:revision>
  <dcterms:created xsi:type="dcterms:W3CDTF">2007-01-21T08:20:00Z</dcterms:created>
  <dcterms:modified xsi:type="dcterms:W3CDTF">2023-04-01T13:51:20Z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2052-11.1.0.12980</vt:lpwstr>
  </property>
  <property fmtid="{D5CDD505-2E9C-101B-9397-08002B2CF9AE}" pid="3" name="ICV">
    <vt:lpwstr>F1A0D47AC5F44F5CAAA313DB58F2C239_12</vt:lpwstr>
  </property>
</Properties>
</file>