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notesMasterIdLst>
    <p:notesMasterId r:id="rId25"/>
  </p:notesMasterIdLst>
  <p:sldIdLst>
    <p:sldId id="256" r:id="rId8"/>
    <p:sldId id="262" r:id="rId9"/>
    <p:sldId id="263" r:id="rId10"/>
    <p:sldId id="297" r:id="rId11"/>
    <p:sldId id="313" r:id="rId12"/>
    <p:sldId id="342" r:id="rId13"/>
    <p:sldId id="314" r:id="rId14"/>
    <p:sldId id="368" r:id="rId15"/>
    <p:sldId id="315" r:id="rId16"/>
    <p:sldId id="419" r:id="rId17"/>
    <p:sldId id="316" r:id="rId18"/>
    <p:sldId id="418" r:id="rId19"/>
    <p:sldId id="317" r:id="rId20"/>
    <p:sldId id="318" r:id="rId21"/>
    <p:sldId id="319" r:id="rId22"/>
    <p:sldId id="320" r:id="rId23"/>
    <p:sldId id="321" r:id="rId24"/>
    <p:sldId id="322" r:id="rId26"/>
    <p:sldId id="323" r:id="rId27"/>
    <p:sldId id="324" r:id="rId28"/>
    <p:sldId id="394" r:id="rId29"/>
    <p:sldId id="477" r:id="rId30"/>
    <p:sldId id="325" r:id="rId31"/>
    <p:sldId id="326" r:id="rId32"/>
    <p:sldId id="448" r:id="rId33"/>
    <p:sldId id="288" r:id="rId34"/>
    <p:sldId id="327" r:id="rId35"/>
    <p:sldId id="328" r:id="rId36"/>
    <p:sldId id="332" r:id="rId37"/>
    <p:sldId id="333" r:id="rId38"/>
    <p:sldId id="334" r:id="rId39"/>
    <p:sldId id="410" r:id="rId40"/>
    <p:sldId id="289" r:id="rId41"/>
    <p:sldId id="335" r:id="rId42"/>
    <p:sldId id="338" r:id="rId43"/>
    <p:sldId id="339" r:id="rId44"/>
    <p:sldId id="409" r:id="rId45"/>
    <p:sldId id="340" r:id="rId46"/>
    <p:sldId id="281" r:id="rId47"/>
  </p:sldIdLst>
  <p:sldSz cx="12192000" cy="6858000"/>
  <p:notesSz cx="6858000" cy="9144000"/>
  <p:custDataLst>
    <p:tags r:id="rId51"/>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7" userDrawn="1">
          <p15:clr>
            <a:srgbClr val="A4A3A4"/>
          </p15:clr>
        </p15:guide>
        <p15:guide id="2" pos="29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75" autoAdjust="0"/>
    <p:restoredTop sz="94660" autoAdjust="0"/>
  </p:normalViewPr>
  <p:slideViewPr>
    <p:cSldViewPr snapToGrid="0">
      <p:cViewPr varScale="1">
        <p:scale>
          <a:sx n="71" d="100"/>
          <a:sy n="71" d="100"/>
        </p:scale>
        <p:origin x="52" y="136"/>
      </p:cViewPr>
      <p:guideLst>
        <p:guide orient="horz" pos="2167"/>
        <p:guide pos="2913"/>
      </p:guideLst>
    </p:cSldViewPr>
  </p:slideViewPr>
  <p:notesTextViewPr>
    <p:cViewPr>
      <p:scale>
        <a:sx n="1" d="1"/>
        <a:sy n="1" d="1"/>
      </p:scale>
      <p:origin x="0" y="0"/>
    </p:cViewPr>
  </p:notesTextViewPr>
  <p:sorterViewPr showFormatting="0">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1" Type="http://schemas.openxmlformats.org/officeDocument/2006/relationships/tags" Target="tags/tag2.xml"/><Relationship Id="rId50" Type="http://schemas.openxmlformats.org/officeDocument/2006/relationships/tableStyles" Target="tableStyles.xml"/><Relationship Id="rId5" Type="http://schemas.openxmlformats.org/officeDocument/2006/relationships/slideMaster" Target="slideMasters/slideMaster4.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39.xml"/><Relationship Id="rId46" Type="http://schemas.openxmlformats.org/officeDocument/2006/relationships/slide" Target="slides/slide38.xml"/><Relationship Id="rId45" Type="http://schemas.openxmlformats.org/officeDocument/2006/relationships/slide" Target="slides/slide37.xml"/><Relationship Id="rId44" Type="http://schemas.openxmlformats.org/officeDocument/2006/relationships/slide" Target="slides/slide36.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notesMaster" Target="notesMasters/notesMaster1.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863FDBDB-B66E-4FE2-B21A-261CE369A7DE}"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0CA55047-9ADF-4DAF-A1AC-9A7156A69587}"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753DB63-A15F-46C4-BC1D-52812AC3EDB7}"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BB423AE-4013-4DF8-8224-A146B23E20D5}"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C0AE70A-A31C-49D1-8BD5-15C410D9535B}"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310552C-0875-40B6-8BB3-3C556441B1F8}"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3F9A5E8B-93D0-44A4-AD4F-4A9A49632697}"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DBD3E203-2BFA-445B-9733-C8DE8BCBBFF6}"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023B575F-8841-4A16-954E-4470BFB594F5}"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880FE465-9910-40F3-9B34-2616EDD464B6}"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0969EF06-E909-4C2D-BEFF-5A534B52B1D6}"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F141E09-1474-4C0C-AED1-2B1DDBE6FC43}"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13BCE8DF-6B32-4DFF-9C32-609C92BC2D5E}"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5C16617A-1A1B-4B9A-B797-98679901A36E}"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C5DF42FC-FE03-4C17-983F-CE2D305DAA47}"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890CC382-E7D5-4BFD-BB28-FB5C518BCB94}"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B232368-84D1-4FC1-87EA-23F2864BE04C}" type="slidenum">
              <a:rPr lang="zh-CN" altLang="en-US"/>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3ACCC82-B36A-4950-887C-1BD156AB6FA4}" type="slidenum">
              <a:rPr lang="zh-CN" altLang="en-US"/>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225B1343-4D2B-4ECF-89B5-2F038481EFAD}" type="slidenum">
              <a:rPr lang="zh-CN" altLang="en-US"/>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D3C6E966-090D-4979-8537-A628F2AD49A0}" type="slidenum">
              <a:rPr lang="zh-CN" altLang="en-US"/>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4F231BA4-9974-4537-90CA-FE75C497F353}" type="slidenum">
              <a:rPr lang="zh-CN" altLang="en-US"/>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3163E2DA-AFFF-470B-A5EB-8EE660499284}"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CCEB12F-B460-4AF9-AF82-26968EF6556E}"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1B14C0BE-7987-4090-B73A-C0740C8E6296}" type="slidenum">
              <a:rPr lang="zh-CN" altLang="en-US"/>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EFBE163E-84C0-4DD1-BD3D-E2EAF82678B9}" type="slidenum">
              <a:rPr lang="zh-CN" altLang="en-US"/>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25519B17-0F33-46E9-841F-B873D14E8855}" type="slidenum">
              <a:rPr lang="zh-CN" altLang="en-US"/>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7E13599F-EA5D-45F8-83F8-05D7DF604346}" type="slidenum">
              <a:rPr lang="zh-CN" altLang="en-US"/>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BA10AA4-7C5D-4BE1-9DA4-7FABCFBC839C}" type="slidenum">
              <a:rPr lang="zh-CN" altLang="en-US"/>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D1387CFC-1EC5-4856-AEA4-2A30DD1E8D93}" type="slidenum">
              <a:rPr lang="zh-CN" altLang="en-US"/>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73147CE-4ED2-4540-AB62-FE30C396C128}" type="slidenum">
              <a:rPr lang="zh-CN" altLang="en-US"/>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757B6E14-D2C3-4C35-A4EF-4D4BE34933E8}" type="slidenum">
              <a:rPr lang="zh-CN" altLang="en-US"/>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6D74A70A-41BE-4A6A-A45B-5ACF029AB2D2}" type="slidenum">
              <a:rPr lang="zh-CN" altLang="en-US"/>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C3FD861E-C811-4CAE-B96E-E3D68976E46C}"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DC9F579-7965-4D5A-8977-D28B2FAF980B}" type="slidenum">
              <a:rPr lang="zh-CN" altLang="en-US"/>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1D4BD9F2-D486-4D65-9DAD-C44CC8172D27}" type="slidenum">
              <a:rPr lang="zh-CN" altLang="en-US"/>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B52DA9E5-1BAF-4F82-9CAD-CBCDA4CFABAE}" type="slidenum">
              <a:rPr lang="zh-CN" altLang="en-US"/>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6914A4E1-7EBD-406E-8160-05801738D003}" type="slidenum">
              <a:rPr lang="zh-CN" altLang="en-US"/>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1E924399-99C9-4CAC-AF55-292DCE43C564}" type="slidenum">
              <a:rPr lang="zh-CN" altLang="en-US"/>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9FDC883-F62B-40AD-93FB-C415F489B239}" type="slidenum">
              <a:rPr lang="zh-CN" altLang="en-US"/>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8E09D39-CB04-4137-97E5-2CDE5E403A82}" type="slidenum">
              <a:rPr lang="zh-CN" altLang="en-US"/>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400B9C1-8434-40A8-AAFC-333CBF1B39CA}" type="slidenum">
              <a:rPr lang="zh-CN" altLang="en-US"/>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DB4025F-11E0-41AA-8FD2-D7663B9F3559}" type="slidenum">
              <a:rPr lang="zh-CN" altLang="en-US"/>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1C660D14-E3AE-4E1C-8922-5D189DC05398}" type="slidenum">
              <a:rPr lang="zh-CN" altLang="en-US"/>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5B60E338-5D73-4E95-8DFD-7BAC3613EF21}"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3B46AC38-C493-4605-858A-5E5AE9E880DE}" type="slidenum">
              <a:rPr lang="zh-CN" altLang="en-US"/>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1BF567CF-C0C1-46E8-9E6C-1DA818B0569D}" type="slidenum">
              <a:rPr lang="zh-CN" altLang="en-US"/>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D9D1BD6D-007D-4448-8205-56B77E115952}" type="slidenum">
              <a:rPr lang="zh-CN" altLang="en-US"/>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BFC9206F-5482-496B-B505-3EACB2537C97}" type="slidenum">
              <a:rPr lang="zh-CN" altLang="en-US"/>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DAA66845-32A9-4D11-A6AC-D6DD5EF7E30A}" type="slidenum">
              <a:rPr lang="zh-CN" altLang="en-US"/>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170BC58-9285-4BFB-979E-3E05290769A8}" type="slidenum">
              <a:rPr lang="zh-CN" altLang="en-US"/>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1F532664-5A15-4D97-A006-FA3BC480B284}" type="slidenum">
              <a:rPr lang="zh-CN" altLang="en-US"/>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0944DB5-8B5D-4F64-9F13-E70391B5BC28}" type="slidenum">
              <a:rPr lang="zh-CN" altLang="en-US"/>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83685CA-11B6-4C1F-83F9-6D442B8D1110}" type="slidenum">
              <a:rPr lang="zh-CN" altLang="en-US"/>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EB28557-302F-44A0-BBCB-406D86479C67}" type="slidenum">
              <a:rPr lang="zh-CN" altLang="en-US"/>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997A18C-A501-4B64-B138-F750ECDA8E12}"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85C26BEA-F6CD-444D-8E8B-978FA6BF28D3}" type="slidenum">
              <a:rPr lang="zh-CN" altLang="en-US"/>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C7E8CC5D-AF54-4143-BBAE-D043473A882E}" type="slidenum">
              <a:rPr lang="zh-CN" altLang="en-US"/>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F85EBD13-B7E8-4843-A337-2CD480AE8DD6}" type="slidenum">
              <a:rPr lang="zh-CN" altLang="en-US"/>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C8084228-71F3-4EB9-95AF-A4C56FB9018E}" type="slidenum">
              <a:rPr lang="zh-CN" altLang="en-US"/>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901098CE-90CB-490B-B9BD-FBE1CE87392A}" type="slidenum">
              <a:rPr lang="zh-CN" altLang="en-US"/>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00C48526-1056-4B18-9735-DE58B185E94F}" type="slidenum">
              <a:rPr lang="zh-CN" altLang="en-US"/>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AD0887F3-B5D0-41D0-98D8-EF95242744EE}" type="slidenum">
              <a:rPr lang="zh-CN" altLang="en-US"/>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9AA7AFFB-1E32-4E30-B678-448594D2ECEE}"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E177C0FD-D21E-45D9-828A-39A8E1C345F8}"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BFB3C441-8199-4CFF-B3E9-76B9D71E10D6}"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BBCE0504-52B3-4EB6-BAE7-DABAE63C56E5}"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B0604020202020204" pitchFamily="34" charset="0"/>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A7AD0A2A-421E-4A21-9FA3-1E842796F44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2051"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B0604020202020204" pitchFamily="34" charset="0"/>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9C01E61F-9EE4-4697-9B4A-06DF960DE36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3075"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B0604020202020204" pitchFamily="34" charset="0"/>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5D7C89A9-7F20-4199-800F-1002BD826BC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4099"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B0604020202020204" pitchFamily="34" charset="0"/>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C2955EB3-14D0-457E-830E-3198017D028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5123"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B0604020202020204" pitchFamily="34" charset="0"/>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C32100C6-8A0C-464C-8661-14C3A9D26D8E}"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614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B0604020202020204" pitchFamily="34" charset="0"/>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EFC26C55-3E9F-4D31-895F-FA40FDE8242E}"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63.xml"/><Relationship Id="rId4" Type="http://schemas.openxmlformats.org/officeDocument/2006/relationships/image" Target="../media/image12.png"/><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63.xml"/><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63.xml"/><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63.xml"/><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63.xml"/><Relationship Id="rId4" Type="http://schemas.openxmlformats.org/officeDocument/2006/relationships/image" Target="../media/image6.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63.xml"/><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63.xml"/><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文本框 62"/>
          <p:cNvSpPr txBox="1">
            <a:spLocks noChangeArrowheads="1"/>
          </p:cNvSpPr>
          <p:nvPr/>
        </p:nvSpPr>
        <p:spPr bwMode="auto">
          <a:xfrm>
            <a:off x="1325563" y="2968625"/>
            <a:ext cx="94027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5400">
                <a:solidFill>
                  <a:srgbClr val="336699"/>
                </a:solidFill>
                <a:latin typeface="微软雅黑" panose="020B0503020204020204" pitchFamily="34" charset="-122"/>
                <a:sym typeface="微软雅黑" panose="020B0503020204020204" pitchFamily="34" charset="-122"/>
              </a:rPr>
              <a:t>个体经营户抽样调查方案说明</a:t>
            </a:r>
            <a:endParaRPr lang="zh-CN" altLang="en-US" sz="5400">
              <a:solidFill>
                <a:srgbClr val="336699"/>
              </a:solidFill>
              <a:latin typeface="微软雅黑" panose="020B0503020204020204" pitchFamily="34" charset="-122"/>
              <a:sym typeface="微软雅黑" panose="020B0503020204020204" pitchFamily="34" charset="-122"/>
            </a:endParaRPr>
          </a:p>
        </p:txBody>
      </p:sp>
      <p:pic>
        <p:nvPicPr>
          <p:cNvPr id="7170" name="图片 6"/>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069" name="矩形 1068"/>
          <p:cNvSpPr/>
          <p:nvPr/>
        </p:nvSpPr>
        <p:spPr>
          <a:xfrm>
            <a:off x="9655175" y="39576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7" name="矩形 116"/>
          <p:cNvSpPr/>
          <p:nvPr/>
        </p:nvSpPr>
        <p:spPr>
          <a:xfrm>
            <a:off x="9463088" y="3719513"/>
            <a:ext cx="474662" cy="474662"/>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8" name="矩形 117"/>
          <p:cNvSpPr/>
          <p:nvPr/>
        </p:nvSpPr>
        <p:spPr>
          <a:xfrm>
            <a:off x="2058988" y="2324100"/>
            <a:ext cx="474662"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9" name="矩形 118"/>
          <p:cNvSpPr/>
          <p:nvPr/>
        </p:nvSpPr>
        <p:spPr>
          <a:xfrm>
            <a:off x="2328863" y="2573338"/>
            <a:ext cx="474662" cy="474662"/>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7177" name="Text Box 3"/>
          <p:cNvSpPr>
            <a:spLocks noChangeArrowheads="1"/>
          </p:cNvSpPr>
          <p:nvPr/>
        </p:nvSpPr>
        <p:spPr bwMode="auto">
          <a:xfrm>
            <a:off x="3332163" y="4662488"/>
            <a:ext cx="580231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spcBef>
                <a:spcPct val="50000"/>
              </a:spcBef>
            </a:pPr>
            <a:r>
              <a:rPr lang="zh-CN" altLang="en-US" sz="2000">
                <a:solidFill>
                  <a:srgbClr val="336699"/>
                </a:solidFill>
                <a:latin typeface="微软雅黑" panose="020B0503020204020204" pitchFamily="34" charset="-122"/>
                <a:sym typeface="微软雅黑" panose="020B0503020204020204" pitchFamily="34" charset="-122"/>
              </a:rPr>
              <a:t>内蒙古自治区第五次全国经济普查领导小组办公室</a:t>
            </a:r>
            <a:endParaRPr lang="zh-CN" altLang="en-US" sz="2000">
              <a:solidFill>
                <a:srgbClr val="336699"/>
              </a:solidFill>
              <a:latin typeface="微软雅黑" panose="020B0503020204020204" pitchFamily="34" charset="-122"/>
            </a:endParaRPr>
          </a:p>
          <a:p>
            <a:pPr algn="ctr">
              <a:spcBef>
                <a:spcPct val="50000"/>
              </a:spcBef>
            </a:pPr>
            <a:r>
              <a:rPr lang="zh-CN" altLang="en-US" sz="2000">
                <a:solidFill>
                  <a:srgbClr val="336699"/>
                </a:solidFill>
                <a:latin typeface="微软雅黑" panose="020B0503020204020204" pitchFamily="34" charset="-122"/>
                <a:sym typeface="微软雅黑" panose="020B0503020204020204" pitchFamily="34" charset="-122"/>
              </a:rPr>
              <a:t>2023年</a:t>
            </a:r>
            <a:r>
              <a:rPr lang="en-US" altLang="zh-CN" sz="2000">
                <a:solidFill>
                  <a:srgbClr val="336699"/>
                </a:solidFill>
                <a:latin typeface="微软雅黑" panose="020B0503020204020204" pitchFamily="34" charset="-122"/>
                <a:sym typeface="微软雅黑" panose="020B0503020204020204" pitchFamily="34" charset="-122"/>
              </a:rPr>
              <a:t>4</a:t>
            </a:r>
            <a:r>
              <a:rPr lang="zh-CN" altLang="en-US" sz="2000">
                <a:solidFill>
                  <a:srgbClr val="336699"/>
                </a:solidFill>
                <a:latin typeface="微软雅黑" panose="020B0503020204020204" pitchFamily="34" charset="-122"/>
                <a:sym typeface="微软雅黑" panose="020B0503020204020204" pitchFamily="34" charset="-122"/>
              </a:rPr>
              <a:t>月·包头</a:t>
            </a:r>
            <a:endParaRPr lang="zh-CN" altLang="en-US" sz="2000">
              <a:solidFill>
                <a:srgbClr val="336699"/>
              </a:solidFill>
              <a:latin typeface="微软雅黑" panose="020B0503020204020204" pitchFamily="34" charset="-122"/>
              <a:sym typeface="微软雅黑" panose="020B0503020204020204" pitchFamily="34" charset="-122"/>
            </a:endParaRPr>
          </a:p>
        </p:txBody>
      </p:sp>
      <p:sp>
        <p:nvSpPr>
          <p:cNvPr id="2054" name="文本框 62"/>
          <p:cNvSpPr txBox="1"/>
          <p:nvPr/>
        </p:nvSpPr>
        <p:spPr>
          <a:xfrm>
            <a:off x="2059614" y="799783"/>
            <a:ext cx="8564880" cy="768350"/>
          </a:xfrm>
          <a:prstGeom prst="rect">
            <a:avLst/>
          </a:prstGeom>
          <a:noFill/>
          <a:ln w="9525">
            <a:noFill/>
          </a:ln>
        </p:spPr>
        <p:txBody>
          <a:bodyPr wrap="none">
            <a:spAutoFit/>
          </a:bodyPr>
          <a:lstStyle/>
          <a:p>
            <a:r>
              <a:rPr lang="zh-CN" altLang="en-US" sz="440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sym typeface="+mn-ea"/>
              </a:rPr>
              <a:t>第五次全国经济普查综合试点培训</a:t>
            </a:r>
            <a:endParaRPr lang="zh-CN" altLang="en-US" sz="440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sym typeface="+mn-ea"/>
            </a:endParaRPr>
          </a:p>
        </p:txBody>
      </p:sp>
      <p:pic>
        <p:nvPicPr>
          <p:cNvPr id="2" name="图片 1" descr="五经普LOGO透明底"/>
          <p:cNvPicPr>
            <a:picLocks noChangeAspect="1"/>
          </p:cNvPicPr>
          <p:nvPr/>
        </p:nvPicPr>
        <p:blipFill>
          <a:blip r:embed="rId3"/>
          <a:stretch>
            <a:fillRect/>
          </a:stretch>
        </p:blipFill>
        <p:spPr>
          <a:xfrm>
            <a:off x="295910" y="394970"/>
            <a:ext cx="1577975" cy="1577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1"/>
          <p:nvPr/>
        </p:nvSpPr>
        <p:spPr>
          <a:xfrm>
            <a:off x="612775" y="1006475"/>
            <a:ext cx="10671175" cy="6724015"/>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a:solidFill>
                  <a:srgbClr val="336699"/>
                </a:solidFill>
                <a:latin typeface="黑体" panose="02010609060101010101" charset="-122"/>
                <a:ea typeface="黑体" panose="02010609060101010101" charset="-122"/>
                <a:cs typeface="Nimbus Roman No9 L" charset="0"/>
                <a:sym typeface="+mn-ea"/>
              </a:rPr>
              <a:t>抽样方法：</a:t>
            </a:r>
            <a:r>
              <a:rPr lang="zh-CN" sz="2800">
                <a:solidFill>
                  <a:srgbClr val="336699"/>
                </a:solidFill>
                <a:latin typeface="黑体" panose="02010609060101010101" charset="-122"/>
                <a:ea typeface="黑体" panose="02010609060101010101" charset="-122"/>
                <a:cs typeface="Nimbus Roman No9 L" charset="0"/>
                <a:sym typeface="+mn-ea"/>
              </a:rPr>
              <a:t>入样概率的理解。</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在</a:t>
            </a:r>
            <a:r>
              <a:rPr lang="zh-CN" altLang="en-US" sz="2800" noProof="1">
                <a:solidFill>
                  <a:srgbClr val="FF0000"/>
                </a:solidFill>
                <a:latin typeface="黑体" panose="02010609060101010101" charset="-122"/>
                <a:ea typeface="黑体" panose="02010609060101010101" charset="-122"/>
                <a:cs typeface="Nimbus Roman No9 L" charset="0"/>
                <a:sym typeface="+mn-ea"/>
              </a:rPr>
              <a:t>PPS系统抽样</a:t>
            </a:r>
            <a:r>
              <a:rPr lang="zh-CN" altLang="en-US" sz="2800" noProof="1">
                <a:solidFill>
                  <a:srgbClr val="336699"/>
                </a:solidFill>
                <a:latin typeface="黑体" panose="02010609060101010101" charset="-122"/>
                <a:ea typeface="黑体" panose="02010609060101010101" charset="-122"/>
                <a:cs typeface="Nimbus Roman No9 L" charset="0"/>
                <a:sym typeface="+mn-ea"/>
              </a:rPr>
              <a:t>中，</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如果在总体等于</a:t>
            </a:r>
            <a:r>
              <a:rPr lang="en-US" altLang="zh-CN" sz="2800" noProof="1">
                <a:solidFill>
                  <a:srgbClr val="336699"/>
                </a:solidFill>
                <a:latin typeface="黑体" panose="02010609060101010101" charset="-122"/>
                <a:ea typeface="黑体" panose="02010609060101010101" charset="-122"/>
                <a:cs typeface="Nimbus Roman No9 L" charset="0"/>
                <a:sym typeface="+mn-ea"/>
              </a:rPr>
              <a:t>2000</a:t>
            </a:r>
            <a:r>
              <a:rPr lang="zh-CN" altLang="en-US" sz="2800" noProof="1">
                <a:solidFill>
                  <a:srgbClr val="336699"/>
                </a:solidFill>
                <a:latin typeface="黑体" panose="02010609060101010101" charset="-122"/>
                <a:ea typeface="黑体" panose="02010609060101010101" charset="-122"/>
                <a:cs typeface="Nimbus Roman No9 L" charset="0"/>
                <a:sym typeface="+mn-ea"/>
              </a:rPr>
              <a:t>中</a:t>
            </a: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抽选</a:t>
            </a:r>
            <a:r>
              <a:rPr lang="en-US" altLang="zh-CN" sz="2800" noProof="1">
                <a:solidFill>
                  <a:srgbClr val="336699"/>
                </a:solidFill>
                <a:latin typeface="黑体" panose="02010609060101010101" charset="-122"/>
                <a:ea typeface="黑体" panose="02010609060101010101" charset="-122"/>
                <a:cs typeface="Nimbus Roman No9 L" charset="0"/>
                <a:sym typeface="+mn-ea"/>
              </a:rPr>
              <a:t>5</a:t>
            </a:r>
            <a:r>
              <a:rPr lang="zh-CN" altLang="en-US" sz="2800" noProof="1">
                <a:solidFill>
                  <a:srgbClr val="336699"/>
                </a:solidFill>
                <a:latin typeface="黑体" panose="02010609060101010101" charset="-122"/>
                <a:ea typeface="黑体" panose="02010609060101010101" charset="-122"/>
                <a:cs typeface="Nimbus Roman No9 L" charset="0"/>
                <a:sym typeface="+mn-ea"/>
              </a:rPr>
              <a:t>个样本普查小区</a:t>
            </a:r>
            <a:r>
              <a:rPr lang="zh-CN" sz="2800" noProof="1">
                <a:solidFill>
                  <a:srgbClr val="336699"/>
                </a:solidFill>
                <a:latin typeface="黑体" panose="02010609060101010101" charset="-122"/>
                <a:ea typeface="黑体" panose="02010609060101010101" charset="-122"/>
                <a:cs typeface="Nimbus Roman No9 L" charset="0"/>
                <a:sym typeface="+mn-ea"/>
              </a:rPr>
              <a:t>，</a:t>
            </a:r>
            <a:endParaRPr 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sz="2800" noProof="1">
                <a:solidFill>
                  <a:srgbClr val="336699"/>
                </a:solidFill>
                <a:latin typeface="黑体" panose="02010609060101010101" charset="-122"/>
                <a:ea typeface="黑体" panose="02010609060101010101" charset="-122"/>
                <a:cs typeface="Nimbus Roman No9 L" charset="0"/>
                <a:sym typeface="+mn-ea"/>
              </a:rPr>
              <a:t>所有小区按照单位数规模</a:t>
            </a:r>
            <a:endParaRPr 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sz="2800" noProof="1">
                <a:solidFill>
                  <a:srgbClr val="336699"/>
                </a:solidFill>
                <a:latin typeface="黑体" panose="02010609060101010101" charset="-122"/>
                <a:ea typeface="黑体" panose="02010609060101010101" charset="-122"/>
                <a:cs typeface="Nimbus Roman No9 L" charset="0"/>
                <a:sym typeface="+mn-ea"/>
              </a:rPr>
              <a:t>形成一个区间，</a:t>
            </a:r>
            <a:r>
              <a:rPr lang="zh-CN" altLang="en-US" sz="2800">
                <a:solidFill>
                  <a:srgbClr val="336699"/>
                </a:solidFill>
                <a:latin typeface="黑体" panose="02010609060101010101" charset="-122"/>
                <a:ea typeface="黑体" panose="02010609060101010101" charset="-122"/>
                <a:sym typeface="+mn-ea"/>
              </a:rPr>
              <a:t>第</a:t>
            </a:r>
            <a:r>
              <a:rPr lang="en-US" altLang="zh-CN" sz="2800">
                <a:solidFill>
                  <a:srgbClr val="336699"/>
                </a:solidFill>
                <a:latin typeface="黑体" panose="02010609060101010101" charset="-122"/>
                <a:ea typeface="黑体" panose="02010609060101010101" charset="-122"/>
                <a:sym typeface="+mn-ea"/>
              </a:rPr>
              <a:t>1</a:t>
            </a:r>
            <a:r>
              <a:rPr lang="zh-CN" altLang="en-US" sz="2800">
                <a:solidFill>
                  <a:srgbClr val="336699"/>
                </a:solidFill>
                <a:latin typeface="黑体" panose="02010609060101010101" charset="-122"/>
                <a:ea typeface="黑体" panose="02010609060101010101" charset="-122"/>
                <a:sym typeface="+mn-ea"/>
              </a:rPr>
              <a:t>个样本单位</a:t>
            </a:r>
            <a:endParaRPr lang="zh-CN" sz="2800" noProof="1">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mn-ea"/>
              </a:rPr>
              <a:t>在</a:t>
            </a:r>
            <a:r>
              <a:rPr lang="en-US" altLang="zh-CN" sz="2800">
                <a:solidFill>
                  <a:srgbClr val="336699"/>
                </a:solidFill>
                <a:latin typeface="黑体" panose="02010609060101010101" charset="-122"/>
                <a:ea typeface="黑体" panose="02010609060101010101" charset="-122"/>
                <a:sym typeface="+mn-ea"/>
              </a:rPr>
              <a:t>2000/5=400</a:t>
            </a:r>
            <a:r>
              <a:rPr lang="zh-CN" altLang="en-US" sz="2800">
                <a:solidFill>
                  <a:srgbClr val="336699"/>
                </a:solidFill>
                <a:latin typeface="黑体" panose="02010609060101010101" charset="-122"/>
                <a:ea typeface="黑体" panose="02010609060101010101" charset="-122"/>
                <a:sym typeface="+mn-ea"/>
              </a:rPr>
              <a:t>内</a:t>
            </a:r>
            <a:r>
              <a:rPr lang="zh-CN" altLang="en-US" sz="2800">
                <a:solidFill>
                  <a:srgbClr val="336699"/>
                </a:solidFill>
                <a:latin typeface="黑体" panose="02010609060101010101" charset="-122"/>
                <a:ea typeface="黑体" panose="02010609060101010101" charset="-122"/>
                <a:sym typeface="+mn-ea"/>
              </a:rPr>
              <a:t>随机产生，</a:t>
            </a:r>
            <a:endParaRPr lang="zh-CN" altLang="en-US" sz="2800">
              <a:solidFill>
                <a:srgbClr val="336699"/>
              </a:solidFill>
              <a:latin typeface="黑体" panose="02010609060101010101" charset="-122"/>
              <a:ea typeface="黑体" panose="02010609060101010101" charset="-122"/>
              <a:sym typeface="+mn-ea"/>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mn-ea"/>
              </a:rPr>
              <a:t>每隔</a:t>
            </a:r>
            <a:r>
              <a:rPr lang="en-US" altLang="zh-CN" sz="2800">
                <a:solidFill>
                  <a:srgbClr val="336699"/>
                </a:solidFill>
                <a:latin typeface="黑体" panose="02010609060101010101" charset="-122"/>
                <a:ea typeface="黑体" panose="02010609060101010101" charset="-122"/>
                <a:sym typeface="+mn-ea"/>
              </a:rPr>
              <a:t>2000/5=400</a:t>
            </a:r>
            <a:endParaRPr lang="en-US" altLang="zh-CN" sz="2800">
              <a:solidFill>
                <a:srgbClr val="336699"/>
              </a:solidFill>
              <a:latin typeface="黑体" panose="02010609060101010101" charset="-122"/>
              <a:ea typeface="黑体" panose="02010609060101010101" charset="-122"/>
              <a:sym typeface="+mn-ea"/>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mn-ea"/>
              </a:rPr>
              <a:t>选取</a:t>
            </a:r>
            <a:r>
              <a:rPr lang="en-US" altLang="zh-CN" sz="2800">
                <a:solidFill>
                  <a:srgbClr val="336699"/>
                </a:solidFill>
                <a:latin typeface="黑体" panose="02010609060101010101" charset="-122"/>
                <a:ea typeface="黑体" panose="02010609060101010101" charset="-122"/>
                <a:sym typeface="+mn-ea"/>
              </a:rPr>
              <a:t>1</a:t>
            </a:r>
            <a:r>
              <a:rPr lang="zh-CN" altLang="en-US" sz="2800">
                <a:solidFill>
                  <a:srgbClr val="336699"/>
                </a:solidFill>
                <a:latin typeface="黑体" panose="02010609060101010101" charset="-122"/>
                <a:ea typeface="黑体" panose="02010609060101010101" charset="-122"/>
                <a:sym typeface="+mn-ea"/>
              </a:rPr>
              <a:t>个样本单位，则</a:t>
            </a:r>
            <a:endParaRPr lang="zh-CN" altLang="en-US" sz="2800">
              <a:solidFill>
                <a:srgbClr val="336699"/>
              </a:solidFill>
              <a:latin typeface="黑体" panose="02010609060101010101" charset="-122"/>
              <a:ea typeface="黑体" panose="02010609060101010101" charset="-122"/>
              <a:sym typeface="+mn-ea"/>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mn-ea"/>
              </a:rPr>
              <a:t>入样概率</a:t>
            </a:r>
            <a:r>
              <a:rPr lang="en-US" altLang="zh-CN" sz="2800">
                <a:solidFill>
                  <a:srgbClr val="336699"/>
                </a:solidFill>
                <a:latin typeface="黑体" panose="02010609060101010101" charset="-122"/>
                <a:ea typeface="黑体" panose="02010609060101010101" charset="-122"/>
                <a:sym typeface="+mn-ea"/>
              </a:rPr>
              <a:t>=</a:t>
            </a:r>
            <a:r>
              <a:rPr lang="zh-CN" altLang="en-US" sz="2800">
                <a:solidFill>
                  <a:srgbClr val="336699"/>
                </a:solidFill>
                <a:latin typeface="黑体" panose="02010609060101010101" charset="-122"/>
                <a:ea typeface="黑体" panose="02010609060101010101" charset="-122"/>
                <a:sym typeface="+mn-ea"/>
              </a:rPr>
              <a:t>自身规模</a:t>
            </a:r>
            <a:r>
              <a:rPr lang="en-US" altLang="zh-CN" sz="2800">
                <a:solidFill>
                  <a:srgbClr val="336699"/>
                </a:solidFill>
                <a:latin typeface="黑体" panose="02010609060101010101" charset="-122"/>
                <a:ea typeface="黑体" panose="02010609060101010101" charset="-122"/>
                <a:sym typeface="+mn-ea"/>
              </a:rPr>
              <a:t>/400</a:t>
            </a:r>
            <a:r>
              <a:rPr lang="zh-CN" altLang="en-US" sz="2800">
                <a:solidFill>
                  <a:srgbClr val="336699"/>
                </a:solidFill>
                <a:latin typeface="黑体" panose="02010609060101010101" charset="-122"/>
                <a:ea typeface="黑体" panose="02010609060101010101" charset="-122"/>
                <a:sym typeface="+mn-ea"/>
              </a:rPr>
              <a:t>，单位数越多的普查小区越容易被选中。</a:t>
            </a:r>
            <a:endParaRPr lang="zh-CN" altLang="en-US" sz="2800">
              <a:solidFill>
                <a:srgbClr val="336699"/>
              </a:solidFill>
              <a:latin typeface="黑体" panose="02010609060101010101" charset="-122"/>
              <a:ea typeface="黑体" panose="02010609060101010101" charset="-122"/>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en-US" altLang="zh-CN" sz="2800" noProof="1">
              <a:solidFill>
                <a:schemeClr val="accent5">
                  <a:lumMod val="75000"/>
                </a:schemeClr>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graphicFrame>
        <p:nvGraphicFramePr>
          <p:cNvPr id="14343" name="表格 14342"/>
          <p:cNvGraphicFramePr>
            <a:graphicFrameLocks noGrp="1"/>
          </p:cNvGraphicFramePr>
          <p:nvPr/>
        </p:nvGraphicFramePr>
        <p:xfrm>
          <a:off x="5693728" y="840105"/>
          <a:ext cx="6283325" cy="4572000"/>
        </p:xfrm>
        <a:graphic>
          <a:graphicData uri="http://schemas.openxmlformats.org/drawingml/2006/table">
            <a:tbl>
              <a:tblPr/>
              <a:tblGrid>
                <a:gridCol w="1857375"/>
                <a:gridCol w="1160462"/>
                <a:gridCol w="1662113"/>
                <a:gridCol w="1603375"/>
              </a:tblGrid>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普查小区</a:t>
                      </a:r>
                      <a:endPar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单位数</a:t>
                      </a:r>
                      <a:endParaRPr kumimoji="0" lang="zh-CN" altLang="en-US" sz="1800" b="1" i="0" u="none" strike="noStrike" cap="none" normalizeH="0" baseline="0">
                        <a:ln>
                          <a:noFill/>
                        </a:ln>
                        <a:solidFill>
                          <a:srgbClr val="FFFFFF"/>
                        </a:solidFill>
                        <a:effectLst/>
                        <a:latin typeface="东文宋体"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单位数区间</a:t>
                      </a:r>
                      <a:endPar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入样概率</a:t>
                      </a:r>
                      <a:endPar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1</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220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1~220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微软雅黑" panose="020B0503020204020204" pitchFamily="34" charset="-122"/>
                        </a:rPr>
                        <a:t>220/400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2</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252</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221~472</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微软雅黑" panose="020B0503020204020204" pitchFamily="34" charset="-122"/>
                        </a:rPr>
                        <a:t>252/400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3</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261</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473~733</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261/</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4</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240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734~973</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240/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5</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434</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974~1407</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434/</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6</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220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1408~1627</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220/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7</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146</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1628~1773</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146/</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微软雅黑" panose="020B0503020204020204" pitchFamily="34" charset="-122"/>
                        </a:rPr>
                        <a:t>…</a:t>
                      </a:r>
                      <a:endParaRPr kumimoji="0" lang="en-US"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20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1881~1900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20/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最后一个</a:t>
                      </a:r>
                      <a:endParaRPr kumimoji="0" lang="zh-CN"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10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1991~2000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10/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1"/>
          <p:nvPr/>
        </p:nvSpPr>
        <p:spPr>
          <a:xfrm>
            <a:off x="506413" y="688658"/>
            <a:ext cx="10669587" cy="6121400"/>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抽样方法：</a:t>
            </a:r>
            <a:r>
              <a:rPr lang="zh-CN" sz="2800" noProof="1">
                <a:solidFill>
                  <a:srgbClr val="336699"/>
                </a:solidFill>
                <a:latin typeface="黑体" panose="02010609060101010101" charset="-122"/>
                <a:ea typeface="黑体" panose="02010609060101010101" charset="-122"/>
                <a:cs typeface="Nimbus Roman No9 L" charset="0"/>
                <a:sym typeface="+mn-ea"/>
              </a:rPr>
              <a:t>PPS系统抽样方法演示。</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493395" indent="-457200" algn="just">
              <a:spcBef>
                <a:spcPct val="20000"/>
              </a:spcBef>
              <a:buSzPct val="85000"/>
              <a:buFont typeface="Wingdings" panose="05000000000000000000" charset="0"/>
              <a:buChar char="Ø"/>
              <a:defRPr/>
            </a:pP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493395" indent="-457200" algn="just">
              <a:spcBef>
                <a:spcPct val="20000"/>
              </a:spcBef>
              <a:buSzPct val="85000"/>
              <a:buFont typeface="Wingdings" panose="05000000000000000000" charset="0"/>
              <a:buChar char="Ø"/>
              <a:defRPr/>
            </a:pP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493395" indent="-457200" algn="just">
              <a:spcBef>
                <a:spcPct val="20000"/>
              </a:spcBef>
              <a:buSzPct val="85000"/>
              <a:buFont typeface="Wingdings" panose="05000000000000000000" charset="0"/>
              <a:buChar char="Ø"/>
              <a:defRPr/>
            </a:pP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493395" indent="-457200" algn="just">
              <a:spcBef>
                <a:spcPct val="20000"/>
              </a:spcBef>
              <a:buSzPct val="85000"/>
              <a:buFont typeface="Wingdings" panose="05000000000000000000" charset="0"/>
              <a:buChar char="Ø"/>
              <a:defRPr/>
            </a:pP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493395" indent="-457200" algn="just">
              <a:spcBef>
                <a:spcPct val="20000"/>
              </a:spcBef>
              <a:buSzPct val="85000"/>
              <a:buFont typeface="Wingdings" panose="05000000000000000000" charset="0"/>
              <a:buChar char="Ø"/>
              <a:defRPr/>
            </a:pP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493395" indent="-457200" algn="just">
              <a:spcBef>
                <a:spcPct val="20000"/>
              </a:spcBef>
              <a:buSzPct val="85000"/>
              <a:buFont typeface="Wingdings" panose="05000000000000000000" charset="0"/>
              <a:buChar char="Ø"/>
              <a:defRPr/>
            </a:pP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493395" indent="-457200" algn="just">
              <a:spcBef>
                <a:spcPct val="20000"/>
              </a:spcBef>
              <a:buSzPct val="85000"/>
              <a:buFont typeface="Wingdings" panose="05000000000000000000" charset="0"/>
              <a:buChar char="Ø"/>
              <a:defRPr/>
            </a:pP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493395" indent="-457200" algn="just">
              <a:spcBef>
                <a:spcPct val="20000"/>
              </a:spcBef>
              <a:buSzPct val="85000"/>
              <a:buFont typeface="Wingdings" panose="05000000000000000000" charset="0"/>
              <a:buChar char="Ø"/>
              <a:defRPr/>
            </a:pP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493395" indent="-457200" algn="just">
              <a:spcBef>
                <a:spcPct val="20000"/>
              </a:spcBef>
              <a:buSzPct val="85000"/>
              <a:buFont typeface="Wingdings" panose="05000000000000000000" charset="0"/>
              <a:buChar char="Ø"/>
              <a:defRPr/>
            </a:pP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普查小区</a:t>
            </a:r>
            <a:r>
              <a:rPr lang="en-US" altLang="zh-CN" sz="2800" noProof="1">
                <a:solidFill>
                  <a:srgbClr val="336699"/>
                </a:solidFill>
                <a:latin typeface="黑体" panose="02010609060101010101" charset="-122"/>
                <a:ea typeface="黑体" panose="02010609060101010101" charset="-122"/>
                <a:cs typeface="Nimbus Roman No9 L" charset="0"/>
                <a:sym typeface="+mn-ea"/>
              </a:rPr>
              <a:t>5</a:t>
            </a:r>
            <a:r>
              <a:rPr lang="zh-CN" altLang="en-US" sz="2800">
                <a:solidFill>
                  <a:srgbClr val="336699"/>
                </a:solidFill>
                <a:latin typeface="黑体" panose="02010609060101010101" charset="-122"/>
                <a:ea typeface="黑体" panose="02010609060101010101" charset="-122"/>
                <a:cs typeface="Nimbus Roman No9 L" charset="0"/>
                <a:sym typeface="+mn-ea"/>
              </a:rPr>
              <a:t>必被选中</a:t>
            </a:r>
            <a:r>
              <a:rPr lang="zh-CN" altLang="en-US" sz="2800" noProof="1">
                <a:solidFill>
                  <a:srgbClr val="336699"/>
                </a:solidFill>
                <a:latin typeface="黑体" panose="02010609060101010101" charset="-122"/>
                <a:ea typeface="黑体" panose="02010609060101010101" charset="-122"/>
                <a:cs typeface="Nimbus Roman No9 L" charset="0"/>
                <a:sym typeface="+mn-ea"/>
              </a:rPr>
              <a:t>，即便上一个点取值是</a:t>
            </a:r>
            <a:r>
              <a:rPr lang="en-US" altLang="zh-CN" sz="2800" noProof="1">
                <a:solidFill>
                  <a:srgbClr val="336699"/>
                </a:solidFill>
                <a:latin typeface="黑体" panose="02010609060101010101" charset="-122"/>
                <a:ea typeface="黑体" panose="02010609060101010101" charset="-122"/>
                <a:cs typeface="Nimbus Roman No9 L" charset="0"/>
                <a:sym typeface="+mn-ea"/>
              </a:rPr>
              <a:t>973</a:t>
            </a:r>
            <a:r>
              <a:rPr lang="zh-CN" altLang="en-US" sz="2800" noProof="1">
                <a:solidFill>
                  <a:srgbClr val="336699"/>
                </a:solidFill>
                <a:latin typeface="黑体" panose="02010609060101010101" charset="-122"/>
                <a:ea typeface="黑体" panose="02010609060101010101" charset="-122"/>
                <a:cs typeface="Nimbus Roman No9 L" charset="0"/>
                <a:sym typeface="+mn-ea"/>
              </a:rPr>
              <a:t>，</a:t>
            </a:r>
            <a:r>
              <a:rPr lang="en-US" altLang="zh-CN" sz="2800" noProof="1">
                <a:solidFill>
                  <a:srgbClr val="336699"/>
                </a:solidFill>
                <a:latin typeface="黑体" panose="02010609060101010101" charset="-122"/>
                <a:ea typeface="黑体" panose="02010609060101010101" charset="-122"/>
                <a:cs typeface="Nimbus Roman No9 L" charset="0"/>
                <a:sym typeface="+mn-ea"/>
              </a:rPr>
              <a:t>973+400=1373</a:t>
            </a:r>
            <a:r>
              <a:rPr lang="zh-CN" altLang="en-US" sz="2800" noProof="1">
                <a:solidFill>
                  <a:srgbClr val="336699"/>
                </a:solidFill>
                <a:latin typeface="黑体" panose="02010609060101010101" charset="-122"/>
                <a:ea typeface="黑体" panose="02010609060101010101" charset="-122"/>
                <a:cs typeface="Nimbus Roman No9 L" charset="0"/>
                <a:sym typeface="+mn-ea"/>
              </a:rPr>
              <a:t>，仍然无法跨越普查小区</a:t>
            </a:r>
            <a:r>
              <a:rPr lang="en-US" altLang="zh-CN" sz="2800" noProof="1">
                <a:solidFill>
                  <a:srgbClr val="336699"/>
                </a:solidFill>
                <a:latin typeface="黑体" panose="02010609060101010101" charset="-122"/>
                <a:ea typeface="黑体" panose="02010609060101010101" charset="-122"/>
                <a:cs typeface="Nimbus Roman No9 L" charset="0"/>
                <a:sym typeface="+mn-ea"/>
              </a:rPr>
              <a:t>5</a:t>
            </a:r>
            <a:r>
              <a:rPr lang="zh-CN" altLang="en-US" sz="2800" noProof="1">
                <a:solidFill>
                  <a:srgbClr val="336699"/>
                </a:solidFill>
                <a:latin typeface="黑体" panose="02010609060101010101" charset="-122"/>
                <a:ea typeface="黑体" panose="02010609060101010101" charset="-122"/>
                <a:cs typeface="Nimbus Roman No9 L" charset="0"/>
                <a:sym typeface="+mn-ea"/>
              </a:rPr>
              <a:t>。稍后举例说明对入样概率大于</a:t>
            </a: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zh-CN" altLang="en-US" sz="2800" noProof="1">
                <a:solidFill>
                  <a:srgbClr val="336699"/>
                </a:solidFill>
                <a:latin typeface="黑体" panose="02010609060101010101" charset="-122"/>
                <a:ea typeface="黑体" panose="02010609060101010101" charset="-122"/>
                <a:cs typeface="Nimbus Roman No9 L" charset="0"/>
                <a:sym typeface="+mn-ea"/>
              </a:rPr>
              <a:t>的理解。</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graphicFrame>
        <p:nvGraphicFramePr>
          <p:cNvPr id="14343" name="表格 14342"/>
          <p:cNvGraphicFramePr>
            <a:graphicFrameLocks noGrp="1"/>
          </p:cNvGraphicFramePr>
          <p:nvPr/>
        </p:nvGraphicFramePr>
        <p:xfrm>
          <a:off x="280988" y="1247775"/>
          <a:ext cx="11630025" cy="4572000"/>
        </p:xfrm>
        <a:graphic>
          <a:graphicData uri="http://schemas.openxmlformats.org/drawingml/2006/table">
            <a:tbl>
              <a:tblPr/>
              <a:tblGrid>
                <a:gridCol w="1310005"/>
                <a:gridCol w="984885"/>
                <a:gridCol w="1407795"/>
                <a:gridCol w="1242060"/>
                <a:gridCol w="6685280"/>
              </a:tblGrid>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普查小区</a:t>
                      </a:r>
                      <a:endPar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单位数</a:t>
                      </a:r>
                      <a:endParaRPr kumimoji="0" lang="zh-CN" altLang="en-US" sz="1800" b="1" i="0" u="none" strike="noStrike" cap="none" normalizeH="0" baseline="0">
                        <a:ln>
                          <a:noFill/>
                        </a:ln>
                        <a:solidFill>
                          <a:srgbClr val="FFFFFF"/>
                        </a:solidFill>
                        <a:effectLst/>
                        <a:latin typeface="东文宋体"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单位数区间</a:t>
                      </a:r>
                      <a:endPar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入样概率</a:t>
                      </a:r>
                      <a:endPar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样本量为</a:t>
                      </a:r>
                      <a:r>
                        <a:rPr kumimoji="0" lang="en-US" altLang="zh-CN"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5</a:t>
                      </a:r>
                      <a:r>
                        <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，间距</a:t>
                      </a:r>
                      <a:r>
                        <a:rPr kumimoji="0" lang="en-US" altLang="zh-CN"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k=2000/5=400</a:t>
                      </a:r>
                      <a:r>
                        <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a:t>
                      </a:r>
                      <a:r>
                        <a:rPr kumimoji="0" lang="en-US" altLang="zh-CN"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r</a:t>
                      </a:r>
                      <a:r>
                        <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在</a:t>
                      </a:r>
                      <a:r>
                        <a:rPr kumimoji="0" lang="en-US" altLang="zh-CN"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[1,k]</a:t>
                      </a:r>
                      <a:r>
                        <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随机取值，假如</a:t>
                      </a:r>
                      <a:r>
                        <a:rPr kumimoji="0" lang="en-US" altLang="zh-CN"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r=300</a:t>
                      </a:r>
                      <a:endParaRPr kumimoji="0" lang="en-US" altLang="zh-CN"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1</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220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1~220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微软雅黑" panose="020B0503020204020204" pitchFamily="34" charset="-122"/>
                        </a:rPr>
                        <a:t>220/400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2</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252</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221~472</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微软雅黑" panose="020B0503020204020204" pitchFamily="34" charset="-122"/>
                        </a:rPr>
                        <a:t>252/400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r=300</a:t>
                      </a:r>
                      <a:r>
                        <a:rPr lang="zh-CN" altLang="en-US" sz="1800">
                          <a:ln>
                            <a:noFill/>
                          </a:ln>
                          <a:solidFill>
                            <a:schemeClr val="tx2"/>
                          </a:solidFill>
                          <a:effectLst/>
                          <a:sym typeface="+mn-ea"/>
                        </a:rPr>
                        <a:t>，第</a:t>
                      </a:r>
                      <a:r>
                        <a:rPr lang="en-US" altLang="zh-CN" sz="1800">
                          <a:ln>
                            <a:noFill/>
                          </a:ln>
                          <a:solidFill>
                            <a:schemeClr val="tx2"/>
                          </a:solidFill>
                          <a:effectLst/>
                          <a:sym typeface="+mn-ea"/>
                        </a:rPr>
                        <a:t>1</a:t>
                      </a:r>
                      <a:r>
                        <a:rPr lang="zh-CN" altLang="en-US" sz="1800">
                          <a:ln>
                            <a:noFill/>
                          </a:ln>
                          <a:solidFill>
                            <a:schemeClr val="tx2"/>
                          </a:solidFill>
                          <a:effectLst/>
                          <a:sym typeface="+mn-ea"/>
                        </a:rPr>
                        <a:t>个样本普查小区</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3</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261</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473~733</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261/</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r+k=300+400=700</a:t>
                      </a:r>
                      <a:r>
                        <a:rPr kumimoji="0" lang="zh-CN"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，第</a:t>
                      </a: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2</a:t>
                      </a:r>
                      <a:r>
                        <a:rPr kumimoji="0" lang="zh-CN"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个样本普查小区</a:t>
                      </a:r>
                      <a:endParaRPr kumimoji="0" lang="zh-CN"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4</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240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734~973</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240/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5</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434</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974~1407</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434/</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r+2k=300+2*400=1100</a:t>
                      </a:r>
                      <a:r>
                        <a:rPr lang="zh-CN" altLang="en-US" sz="1800">
                          <a:ln>
                            <a:noFill/>
                          </a:ln>
                          <a:solidFill>
                            <a:schemeClr val="tx2"/>
                          </a:solidFill>
                          <a:effectLst/>
                          <a:sym typeface="微软雅黑" panose="020B0503020204020204" pitchFamily="34" charset="-122"/>
                        </a:rPr>
                        <a:t>，第</a:t>
                      </a:r>
                      <a:r>
                        <a:rPr lang="en-US" altLang="zh-CN" sz="1800">
                          <a:ln>
                            <a:noFill/>
                          </a:ln>
                          <a:solidFill>
                            <a:schemeClr val="tx2"/>
                          </a:solidFill>
                          <a:effectLst/>
                          <a:sym typeface="微软雅黑" panose="020B0503020204020204" pitchFamily="34" charset="-122"/>
                        </a:rPr>
                        <a:t>3</a:t>
                      </a:r>
                      <a:r>
                        <a:rPr lang="zh-CN" altLang="en-US" sz="1800">
                          <a:ln>
                            <a:noFill/>
                          </a:ln>
                          <a:solidFill>
                            <a:schemeClr val="tx2"/>
                          </a:solidFill>
                          <a:effectLst/>
                          <a:sym typeface="微软雅黑" panose="020B0503020204020204" pitchFamily="34" charset="-122"/>
                        </a:rPr>
                        <a:t>个样本普查小区</a:t>
                      </a:r>
                      <a:endParaRPr kumimoji="0" lang="zh-CN"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6</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220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1408~1627</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220/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r+3k=300+3*400=1500</a:t>
                      </a:r>
                      <a:r>
                        <a:rPr kumimoji="0" lang="zh-CN"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，第</a:t>
                      </a: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4</a:t>
                      </a:r>
                      <a:r>
                        <a:rPr kumimoji="0" lang="zh-CN"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个样本普查小区</a:t>
                      </a:r>
                      <a:endParaRPr kumimoji="0" lang="zh-CN"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7</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146</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1628~1773</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146/</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微软雅黑" panose="020B0503020204020204" pitchFamily="34" charset="-122"/>
                        </a:rPr>
                        <a:t>…</a:t>
                      </a:r>
                      <a:endParaRPr kumimoji="0" lang="en-US"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20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1881~1900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20/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r+4k=300+4*400=1900</a:t>
                      </a:r>
                      <a:r>
                        <a:rPr kumimoji="0" lang="zh-CN"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，第</a:t>
                      </a: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5</a:t>
                      </a:r>
                      <a:r>
                        <a:rPr kumimoji="0" lang="zh-CN"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个样本普查小区</a:t>
                      </a:r>
                      <a:endParaRPr kumimoji="0" lang="zh-CN"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381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最后一个</a:t>
                      </a:r>
                      <a:endParaRPr kumimoji="0" lang="zh-CN"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10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1991~2000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10/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bl>
          </a:graphicData>
        </a:graphic>
      </p:graphicFrame>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3" name="文本框 2"/>
          <p:cNvSpPr txBox="1">
            <a:spLocks noChangeArrowheads="1"/>
          </p:cNvSpPr>
          <p:nvPr/>
        </p:nvSpPr>
        <p:spPr bwMode="auto">
          <a:xfrm>
            <a:off x="506413" y="820738"/>
            <a:ext cx="10669587" cy="44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83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just">
              <a:spcBef>
                <a:spcPct val="20000"/>
              </a:spcBef>
              <a:buSzPct val="85000"/>
              <a:buFont typeface="Wingdings" panose="05000000000000000000" pitchFamily="2" charset="2"/>
              <a:buNone/>
            </a:pPr>
            <a:r>
              <a:rPr lang="zh-CN" altLang="en-US" sz="2800" b="1">
                <a:solidFill>
                  <a:srgbClr val="336699"/>
                </a:solidFill>
                <a:latin typeface="黑体" panose="02010609060101010101" charset="-122"/>
                <a:ea typeface="黑体" panose="02010609060101010101" charset="-122"/>
                <a:cs typeface="Nimbus Roman No9 L" charset="0"/>
                <a:sym typeface="+mn-ea"/>
              </a:rPr>
              <a:t>抽样方法</a:t>
            </a:r>
            <a:r>
              <a:rPr lang="zh-CN" altLang="en-US" sz="2800" b="1">
                <a:solidFill>
                  <a:srgbClr val="336699"/>
                </a:solidFill>
                <a:latin typeface="黑体" panose="02010609060101010101" charset="-122"/>
                <a:ea typeface="黑体" panose="02010609060101010101" charset="-122"/>
                <a:sym typeface="微软雅黑" panose="020B0503020204020204" pitchFamily="34" charset="-122"/>
              </a:rPr>
              <a:t>：</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zh-CN" sz="2800">
                <a:solidFill>
                  <a:srgbClr val="336699"/>
                </a:solidFill>
                <a:latin typeface="黑体" panose="02010609060101010101" charset="-122"/>
                <a:ea typeface="黑体" panose="02010609060101010101" charset="-122"/>
                <a:sym typeface="微软雅黑" panose="020B0503020204020204" pitchFamily="34" charset="-122"/>
              </a:rPr>
              <a:t>可能存在的疑问：</a:t>
            </a:r>
            <a:endParaRPr lang="zh-CN"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sz="2800">
                <a:solidFill>
                  <a:srgbClr val="336699"/>
                </a:solidFill>
                <a:latin typeface="黑体" panose="02010609060101010101" charset="-122"/>
                <a:ea typeface="黑体" panose="02010609060101010101" charset="-122"/>
                <a:cs typeface="Nimbus Roman No9 L" charset="0"/>
                <a:sym typeface="+mn-ea"/>
              </a:rPr>
              <a:t>1.</a:t>
            </a:r>
            <a:r>
              <a:rPr lang="zh-CN" altLang="en-US" sz="2800">
                <a:solidFill>
                  <a:srgbClr val="336699"/>
                </a:solidFill>
                <a:latin typeface="黑体" panose="02010609060101010101" charset="-122"/>
                <a:ea typeface="黑体" panose="02010609060101010101" charset="-122"/>
                <a:cs typeface="Nimbus Roman No9 L" charset="0"/>
                <a:sym typeface="+mn-ea"/>
              </a:rPr>
              <a:t>如何避免</a:t>
            </a:r>
            <a:r>
              <a:rPr sz="2800">
                <a:solidFill>
                  <a:srgbClr val="336699"/>
                </a:solidFill>
                <a:latin typeface="黑体" panose="02010609060101010101" charset="-122"/>
                <a:ea typeface="黑体" panose="02010609060101010101" charset="-122"/>
                <a:cs typeface="Nimbus Roman No9 L" charset="0"/>
                <a:sym typeface="+mn-ea"/>
              </a:rPr>
              <a:t>普查</a:t>
            </a:r>
            <a:r>
              <a:rPr lang="zh-CN" sz="2800">
                <a:solidFill>
                  <a:srgbClr val="336699"/>
                </a:solidFill>
                <a:latin typeface="黑体" panose="02010609060101010101" charset="-122"/>
                <a:ea typeface="黑体" panose="02010609060101010101" charset="-122"/>
                <a:cs typeface="Nimbus Roman No9 L" charset="0"/>
                <a:sym typeface="+mn-ea"/>
              </a:rPr>
              <a:t>小区入样概率大于</a:t>
            </a:r>
            <a:r>
              <a:rPr lang="en-US" altLang="zh-CN" sz="2800">
                <a:solidFill>
                  <a:srgbClr val="336699"/>
                </a:solidFill>
                <a:latin typeface="黑体" panose="02010609060101010101" charset="-122"/>
                <a:ea typeface="黑体" panose="02010609060101010101" charset="-122"/>
                <a:cs typeface="Nimbus Roman No9 L" charset="0"/>
                <a:sym typeface="+mn-ea"/>
              </a:rPr>
              <a:t>1</a:t>
            </a:r>
            <a:r>
              <a:rPr lang="zh-CN" sz="2800">
                <a:solidFill>
                  <a:srgbClr val="336699"/>
                </a:solidFill>
                <a:latin typeface="黑体" panose="02010609060101010101" charset="-122"/>
                <a:ea typeface="黑体" panose="02010609060101010101" charset="-122"/>
                <a:cs typeface="Nimbus Roman No9 L" charset="0"/>
                <a:sym typeface="+mn-ea"/>
              </a:rPr>
              <a:t>带来的</a:t>
            </a:r>
            <a:r>
              <a:rPr lang="zh-CN" altLang="en-US" sz="2800">
                <a:solidFill>
                  <a:srgbClr val="336699"/>
                </a:solidFill>
                <a:latin typeface="黑体" panose="02010609060101010101" charset="-122"/>
                <a:ea typeface="黑体" panose="02010609060101010101" charset="-122"/>
                <a:cs typeface="Nimbus Roman No9 L" charset="0"/>
                <a:sym typeface="+mn-ea"/>
              </a:rPr>
              <a:t>：主要是工作量的问题，</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避免出现抽中概率过高的超大规模普查小区，</a:t>
            </a:r>
            <a:r>
              <a:rPr lang="zh-CN" altLang="en-US" sz="2800">
                <a:solidFill>
                  <a:srgbClr val="336699"/>
                </a:solidFill>
                <a:latin typeface="黑体" panose="02010609060101010101" charset="-122"/>
                <a:ea typeface="黑体" panose="02010609060101010101" charset="-122"/>
                <a:cs typeface="Nimbus Roman No9 L" charset="0"/>
                <a:sym typeface="+mn-ea"/>
              </a:rPr>
              <a:t>合理划分普查小区</a:t>
            </a:r>
            <a:r>
              <a:rPr lang="zh-CN" sz="2800">
                <a:solidFill>
                  <a:srgbClr val="336699"/>
                </a:solidFill>
                <a:latin typeface="黑体" panose="02010609060101010101" charset="-122"/>
                <a:ea typeface="黑体" panose="02010609060101010101" charset="-122"/>
                <a:cs typeface="Nimbus Roman No9 L" charset="0"/>
                <a:sym typeface="+mn-ea"/>
              </a:rPr>
              <a:t>。</a:t>
            </a:r>
            <a:endParaRPr lang="zh-CN" sz="2800">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endParaRPr lang="en-US" altLang="zh-CN" sz="2800">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endParaRPr lang="en-US" altLang="zh-CN" sz="2800">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cs typeface="Nimbus Roman No9 L" charset="0"/>
                <a:sym typeface="+mn-ea"/>
              </a:rPr>
              <a:t>2.</a:t>
            </a:r>
            <a:r>
              <a:rPr lang="zh-CN" altLang="en-US" sz="2800">
                <a:solidFill>
                  <a:srgbClr val="336699"/>
                </a:solidFill>
                <a:latin typeface="黑体" panose="02010609060101010101" charset="-122"/>
                <a:ea typeface="黑体" panose="02010609060101010101" charset="-122"/>
                <a:cs typeface="Nimbus Roman No9 L" charset="0"/>
                <a:sym typeface="+mn-ea"/>
              </a:rPr>
              <a:t>如何确定普查小区划分是否过大：参考四经普，平均每个样本普查小区包含</a:t>
            </a:r>
            <a:r>
              <a:rPr lang="en-US" altLang="zh-CN" sz="2800">
                <a:solidFill>
                  <a:srgbClr val="336699"/>
                </a:solidFill>
                <a:latin typeface="黑体" panose="02010609060101010101" charset="-122"/>
                <a:ea typeface="黑体" panose="02010609060101010101" charset="-122"/>
                <a:cs typeface="Nimbus Roman No9 L" charset="0"/>
                <a:sym typeface="+mn-ea"/>
              </a:rPr>
              <a:t>240</a:t>
            </a:r>
            <a:r>
              <a:rPr lang="zh-CN" altLang="en-US" sz="2800">
                <a:solidFill>
                  <a:srgbClr val="336699"/>
                </a:solidFill>
                <a:latin typeface="黑体" panose="02010609060101010101" charset="-122"/>
                <a:ea typeface="黑体" panose="02010609060101010101" charset="-122"/>
                <a:cs typeface="Nimbus Roman No9 L" charset="0"/>
                <a:sym typeface="+mn-ea"/>
              </a:rPr>
              <a:t>户个体经营户。</a:t>
            </a:r>
            <a:endParaRPr lang="zh-CN" altLang="en-US" sz="2800">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cs typeface="Nimbus Roman No9 L" charset="0"/>
                <a:sym typeface="+mn-ea"/>
              </a:rPr>
              <a:t>3.</a:t>
            </a:r>
            <a:r>
              <a:rPr lang="zh-CN" altLang="en-US" sz="2800">
                <a:solidFill>
                  <a:srgbClr val="336699"/>
                </a:solidFill>
                <a:latin typeface="黑体" panose="02010609060101010101" charset="-122"/>
                <a:ea typeface="黑体" panose="02010609060101010101" charset="-122"/>
                <a:cs typeface="Nimbus Roman No9 L" charset="0"/>
                <a:sym typeface="+mn-ea"/>
              </a:rPr>
              <a:t>抽样程序实现方式：集中办指导双杨。</a:t>
            </a:r>
            <a:endParaRPr lang="zh-CN" altLang="en-US" sz="2800">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pic>
        <p:nvPicPr>
          <p:cNvPr id="3" name="图片 2" descr="399645583"/>
          <p:cNvPicPr>
            <a:picLocks noChangeAspect="1"/>
          </p:cNvPicPr>
          <p:nvPr/>
        </p:nvPicPr>
        <p:blipFill>
          <a:blip r:embed="rId3"/>
          <a:stretch>
            <a:fillRect/>
          </a:stretch>
        </p:blipFill>
        <p:spPr>
          <a:xfrm>
            <a:off x="7889240" y="4363085"/>
            <a:ext cx="3133725" cy="2019300"/>
          </a:xfrm>
          <a:prstGeom prst="rect">
            <a:avLst/>
          </a:prstGeom>
        </p:spPr>
      </p:pic>
      <p:pic>
        <p:nvPicPr>
          <p:cNvPr id="4" name="图片 3" descr="截图-2023年3月24日 15时19分52秒"/>
          <p:cNvPicPr>
            <a:picLocks noChangeAspect="1"/>
          </p:cNvPicPr>
          <p:nvPr/>
        </p:nvPicPr>
        <p:blipFill>
          <a:blip r:embed="rId4"/>
          <a:stretch>
            <a:fillRect/>
          </a:stretch>
        </p:blipFill>
        <p:spPr>
          <a:xfrm>
            <a:off x="758190" y="2806700"/>
            <a:ext cx="5419725" cy="952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1"/>
          <p:nvPr/>
        </p:nvSpPr>
        <p:spPr>
          <a:xfrm>
            <a:off x="593725" y="908050"/>
            <a:ext cx="10671175" cy="5174615"/>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样本量的确定：</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sz="2800" noProof="1">
                <a:solidFill>
                  <a:srgbClr val="336699"/>
                </a:solidFill>
                <a:latin typeface="黑体" panose="02010609060101010101" charset="-122"/>
                <a:ea typeface="黑体" panose="02010609060101010101" charset="-122"/>
                <a:cs typeface="Nimbus Roman No9 L" charset="0"/>
                <a:sym typeface="+mn-ea"/>
              </a:rPr>
              <a:t>（一）按照各专业分别</a:t>
            </a:r>
            <a:r>
              <a:rPr lang="zh-CN" sz="2800" noProof="1">
                <a:solidFill>
                  <a:srgbClr val="336699"/>
                </a:solidFill>
                <a:latin typeface="黑体" panose="02010609060101010101" charset="-122"/>
                <a:ea typeface="黑体" panose="02010609060101010101" charset="-122"/>
                <a:cs typeface="Nimbus Roman No9 L" charset="0"/>
                <a:sym typeface="+mn-ea"/>
              </a:rPr>
              <a:t>计算所需</a:t>
            </a:r>
            <a:r>
              <a:rPr sz="2800" noProof="1">
                <a:solidFill>
                  <a:srgbClr val="336699"/>
                </a:solidFill>
                <a:latin typeface="黑体" panose="02010609060101010101" charset="-122"/>
                <a:ea typeface="黑体" panose="02010609060101010101" charset="-122"/>
                <a:cs typeface="Nimbus Roman No9 L" charset="0"/>
                <a:sym typeface="+mn-ea"/>
              </a:rPr>
              <a:t>样本</a:t>
            </a:r>
            <a:r>
              <a:rPr lang="zh-CN" sz="2800" noProof="1">
                <a:solidFill>
                  <a:srgbClr val="336699"/>
                </a:solidFill>
                <a:latin typeface="黑体" panose="02010609060101010101" charset="-122"/>
                <a:ea typeface="黑体" panose="02010609060101010101" charset="-122"/>
                <a:cs typeface="Nimbus Roman No9 L" charset="0"/>
                <a:sym typeface="+mn-ea"/>
              </a:rPr>
              <a:t>量</a:t>
            </a:r>
            <a:r>
              <a:rPr sz="2800" noProof="1">
                <a:solidFill>
                  <a:srgbClr val="336699"/>
                </a:solidFill>
                <a:latin typeface="黑体" panose="02010609060101010101" charset="-122"/>
                <a:ea typeface="黑体" panose="02010609060101010101" charset="-122"/>
                <a:cs typeface="Nimbus Roman No9 L" charset="0"/>
                <a:sym typeface="+mn-ea"/>
              </a:rPr>
              <a:t>。</a:t>
            </a:r>
            <a:endParaRPr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sz="2800" noProof="1">
                <a:solidFill>
                  <a:srgbClr val="336699"/>
                </a:solidFill>
                <a:latin typeface="黑体" panose="02010609060101010101" charset="-122"/>
                <a:ea typeface="黑体" panose="02010609060101010101" charset="-122"/>
                <a:cs typeface="Nimbus Roman No9 L" charset="0"/>
                <a:sym typeface="+mn-ea"/>
              </a:rPr>
              <a:t>（二）各</a:t>
            </a:r>
            <a:r>
              <a:rPr lang="zh-CN" sz="2800" noProof="1">
                <a:solidFill>
                  <a:srgbClr val="336699"/>
                </a:solidFill>
                <a:latin typeface="黑体" panose="02010609060101010101" charset="-122"/>
                <a:ea typeface="黑体" panose="02010609060101010101" charset="-122"/>
                <a:cs typeface="Nimbus Roman No9 L" charset="0"/>
                <a:sym typeface="+mn-ea"/>
              </a:rPr>
              <a:t>县（正式方案是</a:t>
            </a:r>
            <a:r>
              <a:rPr sz="2800">
                <a:solidFill>
                  <a:srgbClr val="336699"/>
                </a:solidFill>
                <a:latin typeface="黑体" panose="02010609060101010101" charset="-122"/>
                <a:ea typeface="黑体" panose="02010609060101010101" charset="-122"/>
                <a:cs typeface="Nimbus Roman No9 L" charset="0"/>
                <a:sym typeface="+mn-ea"/>
              </a:rPr>
              <a:t>地市</a:t>
            </a:r>
            <a:r>
              <a:rPr lang="zh-CN" sz="2800" noProof="1">
                <a:solidFill>
                  <a:srgbClr val="336699"/>
                </a:solidFill>
                <a:latin typeface="黑体" panose="02010609060101010101" charset="-122"/>
                <a:ea typeface="黑体" panose="02010609060101010101" charset="-122"/>
                <a:cs typeface="Nimbus Roman No9 L" charset="0"/>
                <a:sym typeface="+mn-ea"/>
              </a:rPr>
              <a:t>）</a:t>
            </a:r>
            <a:r>
              <a:rPr sz="2800" noProof="1">
                <a:solidFill>
                  <a:srgbClr val="336699"/>
                </a:solidFill>
                <a:latin typeface="黑体" panose="02010609060101010101" charset="-122"/>
                <a:ea typeface="黑体" panose="02010609060101010101" charset="-122"/>
                <a:cs typeface="Nimbus Roman No9 L" charset="0"/>
                <a:sym typeface="+mn-ea"/>
              </a:rPr>
              <a:t>抽选2%的普查小区。</a:t>
            </a:r>
            <a:endParaRPr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sz="2800" noProof="1">
                <a:solidFill>
                  <a:srgbClr val="336699"/>
                </a:solidFill>
                <a:latin typeface="黑体" panose="02010609060101010101" charset="-122"/>
                <a:ea typeface="黑体" panose="02010609060101010101" charset="-122"/>
                <a:cs typeface="Nimbus Roman No9 L" charset="0"/>
                <a:sym typeface="+mn-ea"/>
              </a:rPr>
              <a:t>    1.测算</a:t>
            </a:r>
            <a:r>
              <a:rPr lang="zh-CN" sz="2800" noProof="1">
                <a:solidFill>
                  <a:srgbClr val="336699"/>
                </a:solidFill>
                <a:latin typeface="黑体" panose="02010609060101010101" charset="-122"/>
                <a:ea typeface="黑体" panose="02010609060101010101" charset="-122"/>
                <a:cs typeface="Nimbus Roman No9 L" charset="0"/>
                <a:sym typeface="+mn-ea"/>
              </a:rPr>
              <a:t>（测算时按照地市）方式：</a:t>
            </a:r>
            <a:r>
              <a:rPr sz="2800" noProof="1">
                <a:solidFill>
                  <a:srgbClr val="336699"/>
                </a:solidFill>
                <a:latin typeface="黑体" panose="02010609060101010101" charset="-122"/>
                <a:ea typeface="黑体" panose="02010609060101010101" charset="-122"/>
                <a:cs typeface="Nimbus Roman No9 L" charset="0"/>
                <a:sym typeface="+mn-ea"/>
              </a:rPr>
              <a:t>按照五经普的抽样方法</a:t>
            </a:r>
            <a:r>
              <a:rPr lang="zh-CN" sz="2800" noProof="1">
                <a:solidFill>
                  <a:srgbClr val="336699"/>
                </a:solidFill>
                <a:latin typeface="黑体" panose="02010609060101010101" charset="-122"/>
                <a:ea typeface="黑体" panose="02010609060101010101" charset="-122"/>
                <a:cs typeface="Nimbus Roman No9 L" charset="0"/>
                <a:sym typeface="+mn-ea"/>
              </a:rPr>
              <a:t>，</a:t>
            </a:r>
            <a:r>
              <a:rPr sz="2800" noProof="1">
                <a:solidFill>
                  <a:srgbClr val="336699"/>
                </a:solidFill>
                <a:latin typeface="黑体" panose="02010609060101010101" charset="-122"/>
                <a:ea typeface="黑体" panose="02010609060101010101" charset="-122"/>
                <a:cs typeface="Nimbus Roman No9 L" charset="0"/>
                <a:sym typeface="+mn-ea"/>
              </a:rPr>
              <a:t>对部分省四经普</a:t>
            </a:r>
            <a:r>
              <a:rPr lang="zh-CN" sz="2800" noProof="1">
                <a:solidFill>
                  <a:srgbClr val="336699"/>
                </a:solidFill>
                <a:latin typeface="黑体" panose="02010609060101010101" charset="-122"/>
                <a:ea typeface="黑体" panose="02010609060101010101" charset="-122"/>
                <a:cs typeface="Nimbus Roman No9 L" charset="0"/>
                <a:sym typeface="+mn-ea"/>
              </a:rPr>
              <a:t>单位清查</a:t>
            </a:r>
            <a:r>
              <a:rPr sz="2800" noProof="1">
                <a:solidFill>
                  <a:srgbClr val="336699"/>
                </a:solidFill>
                <a:latin typeface="黑体" panose="02010609060101010101" charset="-122"/>
                <a:ea typeface="黑体" panose="02010609060101010101" charset="-122"/>
                <a:cs typeface="Nimbus Roman No9 L" charset="0"/>
                <a:sym typeface="+mn-ea"/>
              </a:rPr>
              <a:t>数据在各地市</a:t>
            </a:r>
            <a:r>
              <a:rPr sz="2800" noProof="1">
                <a:solidFill>
                  <a:srgbClr val="FF0000"/>
                </a:solidFill>
                <a:latin typeface="黑体" panose="02010609060101010101" charset="-122"/>
                <a:ea typeface="黑体" panose="02010609060101010101" charset="-122"/>
                <a:cs typeface="Nimbus Roman No9 L" charset="0"/>
                <a:sym typeface="+mn-ea"/>
              </a:rPr>
              <a:t>向上取整</a:t>
            </a:r>
            <a:r>
              <a:rPr sz="2800" noProof="1">
                <a:solidFill>
                  <a:srgbClr val="336699"/>
                </a:solidFill>
                <a:latin typeface="黑体" panose="02010609060101010101" charset="-122"/>
                <a:ea typeface="黑体" panose="02010609060101010101" charset="-122"/>
                <a:cs typeface="Nimbus Roman No9 L" charset="0"/>
                <a:sym typeface="+mn-ea"/>
              </a:rPr>
              <a:t>抽选2%的普查小区</a:t>
            </a:r>
            <a:r>
              <a:rPr lang="zh-CN" sz="2800" noProof="1">
                <a:solidFill>
                  <a:srgbClr val="336699"/>
                </a:solidFill>
                <a:latin typeface="黑体" panose="02010609060101010101" charset="-122"/>
                <a:ea typeface="黑体" panose="02010609060101010101" charset="-122"/>
                <a:cs typeface="Nimbus Roman No9 L" charset="0"/>
                <a:sym typeface="+mn-ea"/>
              </a:rPr>
              <a:t>作为样本</a:t>
            </a:r>
            <a:r>
              <a:rPr sz="2800" noProof="1">
                <a:solidFill>
                  <a:srgbClr val="336699"/>
                </a:solidFill>
                <a:latin typeface="黑体" panose="02010609060101010101" charset="-122"/>
                <a:ea typeface="黑体" panose="02010609060101010101" charset="-122"/>
                <a:cs typeface="Nimbus Roman No9 L" charset="0"/>
                <a:sym typeface="+mn-ea"/>
              </a:rPr>
              <a:t>，</a:t>
            </a:r>
            <a:r>
              <a:rPr lang="zh-CN" sz="2800" noProof="1">
                <a:solidFill>
                  <a:srgbClr val="336699"/>
                </a:solidFill>
                <a:latin typeface="黑体" panose="02010609060101010101" charset="-122"/>
                <a:ea typeface="黑体" panose="02010609060101010101" charset="-122"/>
                <a:cs typeface="Nimbus Roman No9 L" charset="0"/>
                <a:sym typeface="+mn-ea"/>
              </a:rPr>
              <a:t>匹配</a:t>
            </a:r>
            <a:r>
              <a:rPr sz="2800" noProof="1">
                <a:solidFill>
                  <a:srgbClr val="336699"/>
                </a:solidFill>
                <a:latin typeface="黑体" panose="02010609060101010101" charset="-122"/>
                <a:ea typeface="黑体" panose="02010609060101010101" charset="-122"/>
                <a:cs typeface="Nimbus Roman No9 L" charset="0"/>
                <a:sym typeface="+mn-ea"/>
              </a:rPr>
              <a:t>得到的各专业“抽样调查层”个体经营户单位数和四经普</a:t>
            </a:r>
            <a:r>
              <a:rPr lang="zh-CN" sz="2800" noProof="1">
                <a:solidFill>
                  <a:srgbClr val="336699"/>
                </a:solidFill>
                <a:latin typeface="黑体" panose="02010609060101010101" charset="-122"/>
                <a:ea typeface="黑体" panose="02010609060101010101" charset="-122"/>
                <a:cs typeface="Nimbus Roman No9 L" charset="0"/>
                <a:sym typeface="+mn-ea"/>
              </a:rPr>
              <a:t>基本</a:t>
            </a:r>
            <a:r>
              <a:rPr sz="2800" noProof="1">
                <a:solidFill>
                  <a:srgbClr val="336699"/>
                </a:solidFill>
                <a:latin typeface="黑体" panose="02010609060101010101" charset="-122"/>
                <a:ea typeface="黑体" panose="02010609060101010101" charset="-122"/>
                <a:cs typeface="Nimbus Roman No9 L" charset="0"/>
                <a:sym typeface="+mn-ea"/>
              </a:rPr>
              <a:t>一致。</a:t>
            </a:r>
            <a:endParaRPr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sz="2800" noProof="1">
                <a:solidFill>
                  <a:srgbClr val="336699"/>
                </a:solidFill>
                <a:latin typeface="黑体" panose="02010609060101010101" charset="-122"/>
                <a:ea typeface="黑体" panose="02010609060101010101" charset="-122"/>
                <a:cs typeface="Nimbus Roman No9 L" charset="0"/>
                <a:sym typeface="+mn-ea"/>
              </a:rPr>
              <a:t>    2.</a:t>
            </a:r>
            <a:r>
              <a:rPr lang="zh-CN" sz="2800" noProof="1">
                <a:solidFill>
                  <a:srgbClr val="336699"/>
                </a:solidFill>
                <a:latin typeface="黑体" panose="02010609060101010101" charset="-122"/>
                <a:ea typeface="黑体" panose="02010609060101010101" charset="-122"/>
                <a:cs typeface="Nimbus Roman No9 L" charset="0"/>
                <a:sym typeface="+mn-ea"/>
              </a:rPr>
              <a:t>经过测算</a:t>
            </a:r>
            <a:r>
              <a:rPr lang="zh-CN" sz="2800">
                <a:solidFill>
                  <a:srgbClr val="336699"/>
                </a:solidFill>
                <a:latin typeface="黑体" panose="02010609060101010101" charset="-122"/>
                <a:ea typeface="黑体" panose="02010609060101010101" charset="-122"/>
                <a:cs typeface="Nimbus Roman No9 L" charset="0"/>
                <a:sym typeface="+mn-ea"/>
              </a:rPr>
              <a:t>（测算时按照地市）</a:t>
            </a:r>
            <a:r>
              <a:rPr lang="zh-CN" sz="2800" noProof="1">
                <a:solidFill>
                  <a:srgbClr val="336699"/>
                </a:solidFill>
                <a:latin typeface="黑体" panose="02010609060101010101" charset="-122"/>
                <a:ea typeface="黑体" panose="02010609060101010101" charset="-122"/>
                <a:cs typeface="Nimbus Roman No9 L" charset="0"/>
                <a:sym typeface="+mn-ea"/>
              </a:rPr>
              <a:t>，</a:t>
            </a:r>
            <a:r>
              <a:rPr sz="2800" noProof="1">
                <a:solidFill>
                  <a:srgbClr val="FF0000"/>
                </a:solidFill>
                <a:latin typeface="黑体" panose="02010609060101010101" charset="-122"/>
                <a:ea typeface="黑体" panose="02010609060101010101" charset="-122"/>
                <a:cs typeface="Nimbus Roman No9 L" charset="0"/>
                <a:sym typeface="+mn-ea"/>
              </a:rPr>
              <a:t>按照地市</a:t>
            </a:r>
            <a:r>
              <a:rPr lang="zh-CN" sz="2800" noProof="1">
                <a:solidFill>
                  <a:srgbClr val="336699"/>
                </a:solidFill>
                <a:latin typeface="黑体" panose="02010609060101010101" charset="-122"/>
                <a:ea typeface="黑体" panose="02010609060101010101" charset="-122"/>
                <a:cs typeface="Nimbus Roman No9 L" charset="0"/>
                <a:sym typeface="+mn-ea"/>
              </a:rPr>
              <a:t>抽选</a:t>
            </a:r>
            <a:r>
              <a:rPr sz="2800" noProof="1">
                <a:solidFill>
                  <a:srgbClr val="336699"/>
                </a:solidFill>
                <a:latin typeface="黑体" panose="02010609060101010101" charset="-122"/>
                <a:ea typeface="黑体" panose="02010609060101010101" charset="-122"/>
                <a:cs typeface="Nimbus Roman No9 L" charset="0"/>
                <a:sym typeface="+mn-ea"/>
              </a:rPr>
              <a:t>，有利于</a:t>
            </a:r>
            <a:r>
              <a:rPr lang="zh-CN" sz="2800" noProof="1">
                <a:solidFill>
                  <a:srgbClr val="336699"/>
                </a:solidFill>
                <a:latin typeface="黑体" panose="02010609060101010101" charset="-122"/>
                <a:ea typeface="黑体" panose="02010609060101010101" charset="-122"/>
                <a:cs typeface="Nimbus Roman No9 L" charset="0"/>
                <a:sym typeface="+mn-ea"/>
              </a:rPr>
              <a:t>确保样本代表性、</a:t>
            </a:r>
            <a:r>
              <a:rPr sz="2800" noProof="1">
                <a:solidFill>
                  <a:srgbClr val="336699"/>
                </a:solidFill>
                <a:latin typeface="黑体" panose="02010609060101010101" charset="-122"/>
                <a:ea typeface="黑体" panose="02010609060101010101" charset="-122"/>
                <a:cs typeface="Nimbus Roman No9 L" charset="0"/>
                <a:sym typeface="+mn-ea"/>
              </a:rPr>
              <a:t>均衡工作量和</a:t>
            </a:r>
            <a:r>
              <a:rPr lang="zh-CN" sz="2800" noProof="1">
                <a:solidFill>
                  <a:srgbClr val="336699"/>
                </a:solidFill>
                <a:latin typeface="黑体" panose="02010609060101010101" charset="-122"/>
                <a:ea typeface="黑体" panose="02010609060101010101" charset="-122"/>
                <a:cs typeface="Nimbus Roman No9 L" charset="0"/>
                <a:sym typeface="+mn-ea"/>
              </a:rPr>
              <a:t>进行样本结构</a:t>
            </a:r>
            <a:r>
              <a:rPr sz="2800" noProof="1">
                <a:solidFill>
                  <a:srgbClr val="336699"/>
                </a:solidFill>
                <a:latin typeface="黑体" panose="02010609060101010101" charset="-122"/>
                <a:ea typeface="黑体" panose="02010609060101010101" charset="-122"/>
                <a:cs typeface="Nimbus Roman No9 L" charset="0"/>
                <a:sym typeface="+mn-ea"/>
              </a:rPr>
              <a:t>权数调整</a:t>
            </a:r>
            <a:r>
              <a:rPr lang="zh-CN" sz="2800" noProof="1">
                <a:solidFill>
                  <a:srgbClr val="336699"/>
                </a:solidFill>
                <a:latin typeface="黑体" panose="02010609060101010101" charset="-122"/>
                <a:ea typeface="黑体" panose="02010609060101010101" charset="-122"/>
                <a:cs typeface="Nimbus Roman No9 L" charset="0"/>
                <a:sym typeface="+mn-ea"/>
              </a:rPr>
              <a:t>（普查小区更多的地市抽选更多的样本普查小区；各专业样本普查小区更加符合本地市实际情况）。</a:t>
            </a:r>
            <a:r>
              <a:rPr sz="2800" noProof="1">
                <a:solidFill>
                  <a:srgbClr val="336699"/>
                </a:solidFill>
                <a:latin typeface="黑体" panose="02010609060101010101" charset="-122"/>
                <a:ea typeface="黑体" panose="02010609060101010101" charset="-122"/>
                <a:cs typeface="Nimbus Roman No9 L" charset="0"/>
                <a:sym typeface="+mn-ea"/>
              </a:rPr>
              <a:t>    </a:t>
            </a:r>
            <a:r>
              <a:rPr lang="en-US" sz="2800" noProof="1">
                <a:solidFill>
                  <a:srgbClr val="336699"/>
                </a:solidFill>
                <a:latin typeface="黑体" panose="02010609060101010101" charset="-122"/>
                <a:ea typeface="黑体" panose="02010609060101010101" charset="-122"/>
                <a:cs typeface="Nimbus Roman No9 L" charset="0"/>
                <a:sym typeface="+mn-ea"/>
              </a:rPr>
              <a:t>    </a:t>
            </a:r>
            <a:endParaRPr lang="zh-CN" sz="2800" noProof="1">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1"/>
          <p:nvPr/>
        </p:nvSpPr>
        <p:spPr>
          <a:xfrm>
            <a:off x="506413" y="722313"/>
            <a:ext cx="10669587" cy="3796030"/>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权数调整：</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普查登记后，对各专业进行权数调整。权数调整最终目的是使样本还原到总体。权数调整要实现两个目标，一是样本单位权数之和等于总体规模；二是通过权数调整，使得样本结构与总体结构吻合。抽样调查不是预测，要反映总体（单位清查）的情况。</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（一）权数的意义和作用。</a:t>
            </a:r>
            <a:endParaRPr lang="zh-CN" altLang="en-US" sz="2800" noProof="1">
              <a:solidFill>
                <a:srgbClr val="336699"/>
              </a:solidFill>
              <a:latin typeface="黑体" panose="02010609060101010101" charset="-122"/>
              <a:ea typeface="黑体" panose="02010609060101010101" charset="-122"/>
              <a:cs typeface="Nimbus Roman No9 L" charset="0"/>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等于入样概率的倒数。</a:t>
            </a:r>
            <a:r>
              <a:rPr lang="zh-CN" sz="2800" noProof="1">
                <a:solidFill>
                  <a:srgbClr val="336699"/>
                </a:solidFill>
                <a:latin typeface="黑体" panose="02010609060101010101" charset="-122"/>
                <a:ea typeface="黑体" panose="02010609060101010101" charset="-122"/>
                <a:cs typeface="Nimbus Roman No9 L" charset="0"/>
                <a:sym typeface="+mn-ea"/>
              </a:rPr>
              <a:t>总体</a:t>
            </a:r>
            <a:r>
              <a:rPr lang="en-US" altLang="zh-CN" sz="2800" noProof="1">
                <a:solidFill>
                  <a:srgbClr val="336699"/>
                </a:solidFill>
                <a:latin typeface="黑体" panose="02010609060101010101" charset="-122"/>
                <a:ea typeface="黑体" panose="02010609060101010101" charset="-122"/>
                <a:cs typeface="Nimbus Roman No9 L" charset="0"/>
                <a:sym typeface="+mn-ea"/>
              </a:rPr>
              <a:t>100</a:t>
            </a:r>
            <a:r>
              <a:rPr lang="zh-CN" altLang="en-US" sz="2800" noProof="1">
                <a:solidFill>
                  <a:srgbClr val="336699"/>
                </a:solidFill>
                <a:latin typeface="黑体" panose="02010609060101010101" charset="-122"/>
                <a:ea typeface="黑体" panose="02010609060101010101" charset="-122"/>
                <a:cs typeface="Nimbus Roman No9 L" charset="0"/>
                <a:sym typeface="+mn-ea"/>
              </a:rPr>
              <a:t>个单位，采用</a:t>
            </a:r>
            <a:r>
              <a:rPr lang="zh-CN" altLang="en-US" sz="2800" noProof="1">
                <a:solidFill>
                  <a:srgbClr val="FF0000"/>
                </a:solidFill>
                <a:latin typeface="黑体" panose="02010609060101010101" charset="-122"/>
                <a:ea typeface="黑体" panose="02010609060101010101" charset="-122"/>
                <a:cs typeface="Nimbus Roman No9 L" charset="0"/>
                <a:sym typeface="+mn-ea"/>
              </a:rPr>
              <a:t>简单随机抽样</a:t>
            </a:r>
            <a:r>
              <a:rPr lang="zh-CN" altLang="en-US" sz="2800" noProof="1">
                <a:solidFill>
                  <a:srgbClr val="336699"/>
                </a:solidFill>
                <a:latin typeface="黑体" panose="02010609060101010101" charset="-122"/>
                <a:ea typeface="黑体" panose="02010609060101010101" charset="-122"/>
                <a:cs typeface="Nimbus Roman No9 L" charset="0"/>
                <a:sym typeface="+mn-ea"/>
              </a:rPr>
              <a:t>选取</a:t>
            </a:r>
            <a:r>
              <a:rPr lang="en-US" altLang="zh-CN" sz="2800" noProof="1">
                <a:solidFill>
                  <a:srgbClr val="336699"/>
                </a:solidFill>
                <a:latin typeface="黑体" panose="02010609060101010101" charset="-122"/>
                <a:ea typeface="黑体" panose="02010609060101010101" charset="-122"/>
                <a:cs typeface="Nimbus Roman No9 L" charset="0"/>
                <a:sym typeface="+mn-ea"/>
              </a:rPr>
              <a:t>5</a:t>
            </a:r>
            <a:r>
              <a:rPr lang="zh-CN" altLang="en-US" sz="2800" noProof="1">
                <a:solidFill>
                  <a:srgbClr val="336699"/>
                </a:solidFill>
                <a:latin typeface="黑体" panose="02010609060101010101" charset="-122"/>
                <a:ea typeface="黑体" panose="02010609060101010101" charset="-122"/>
                <a:cs typeface="Nimbus Roman No9 L" charset="0"/>
                <a:sym typeface="+mn-ea"/>
              </a:rPr>
              <a:t>个样本单位。</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graphicFrame>
        <p:nvGraphicFramePr>
          <p:cNvPr id="2" name="表格 1"/>
          <p:cNvGraphicFramePr/>
          <p:nvPr/>
        </p:nvGraphicFramePr>
        <p:xfrm>
          <a:off x="3130550" y="3989388"/>
          <a:ext cx="8318500" cy="2667000"/>
        </p:xfrm>
        <a:graphic>
          <a:graphicData uri="http://schemas.openxmlformats.org/drawingml/2006/table">
            <a:tbl>
              <a:tblPr firstRow="1" bandRow="1">
                <a:tableStyleId>{5C22544A-7EE6-4342-B048-85BDC9FD1C3A}</a:tableStyleId>
              </a:tblPr>
              <a:tblGrid>
                <a:gridCol w="1492022"/>
                <a:gridCol w="1706619"/>
                <a:gridCol w="1706619"/>
                <a:gridCol w="1706619"/>
                <a:gridCol w="1706619"/>
              </a:tblGrid>
              <a:tr h="381000">
                <a:tc>
                  <a:txBody>
                    <a:bodyPr/>
                    <a:lstStyle/>
                    <a:p>
                      <a:pPr algn="ctr">
                        <a:buNone/>
                      </a:pPr>
                      <a:r>
                        <a:rPr lang="zh-CN" altLang="en-US">
                          <a:cs typeface="Nimbus Roman No9 L" charset="0"/>
                        </a:rPr>
                        <a:t>样本单位</a:t>
                      </a:r>
                      <a:endParaRPr lang="zh-CN" altLang="en-US">
                        <a:cs typeface="Nimbus Roman No9 L" charset="0"/>
                      </a:endParaRPr>
                    </a:p>
                  </a:txBody>
                  <a:tcPr marL="91426" marR="91426"/>
                </a:tc>
                <a:tc>
                  <a:txBody>
                    <a:bodyPr/>
                    <a:lstStyle/>
                    <a:p>
                      <a:pPr algn="ctr">
                        <a:buNone/>
                      </a:pPr>
                      <a:r>
                        <a:rPr lang="zh-CN" altLang="en-US">
                          <a:cs typeface="Nimbus Roman No9 L" charset="0"/>
                        </a:rPr>
                        <a:t>入样概率</a:t>
                      </a:r>
                      <a:endParaRPr lang="zh-CN" altLang="en-US">
                        <a:cs typeface="Nimbus Roman No9 L" charset="0"/>
                      </a:endParaRPr>
                    </a:p>
                  </a:txBody>
                  <a:tcPr marL="91426" marR="91426"/>
                </a:tc>
                <a:tc>
                  <a:txBody>
                    <a:bodyPr/>
                    <a:lstStyle/>
                    <a:p>
                      <a:pPr algn="ctr">
                        <a:buNone/>
                      </a:pPr>
                      <a:r>
                        <a:rPr lang="zh-CN" altLang="en-US">
                          <a:cs typeface="Nimbus Roman No9 L" charset="0"/>
                        </a:rPr>
                        <a:t>权数</a:t>
                      </a:r>
                      <a:endParaRPr lang="zh-CN" altLang="en-US">
                        <a:cs typeface="Nimbus Roman No9 L" charset="0"/>
                      </a:endParaRPr>
                    </a:p>
                  </a:txBody>
                  <a:tcPr marL="91426" marR="91426"/>
                </a:tc>
                <a:tc>
                  <a:txBody>
                    <a:bodyPr/>
                    <a:lstStyle/>
                    <a:p>
                      <a:pPr algn="ctr">
                        <a:buNone/>
                      </a:pPr>
                      <a:r>
                        <a:rPr lang="zh-CN" altLang="en-US">
                          <a:cs typeface="Nimbus Roman No9 L" charset="0"/>
                        </a:rPr>
                        <a:t>指标数值</a:t>
                      </a:r>
                      <a:endParaRPr lang="zh-CN" altLang="en-US">
                        <a:cs typeface="Nimbus Roman No9 L" charset="0"/>
                      </a:endParaRPr>
                    </a:p>
                  </a:txBody>
                  <a:tcPr marL="91426" marR="91426"/>
                </a:tc>
                <a:tc>
                  <a:txBody>
                    <a:bodyPr/>
                    <a:lstStyle/>
                    <a:p>
                      <a:pPr algn="ctr">
                        <a:buNone/>
                      </a:pPr>
                      <a:r>
                        <a:rPr lang="zh-CN" altLang="en-US">
                          <a:cs typeface="Nimbus Roman No9 L" charset="0"/>
                        </a:rPr>
                        <a:t>估计量</a:t>
                      </a:r>
                      <a:endParaRPr lang="zh-CN" altLang="en-US">
                        <a:cs typeface="Nimbus Roman No9 L" charset="0"/>
                      </a:endParaRPr>
                    </a:p>
                  </a:txBody>
                  <a:tcPr marL="91426" marR="91426"/>
                </a:tc>
              </a:tr>
              <a:tr h="381000">
                <a:tc>
                  <a:txBody>
                    <a:bodyPr/>
                    <a:lstStyle/>
                    <a:p>
                      <a:pPr algn="ctr">
                        <a:buNone/>
                      </a:pPr>
                      <a:r>
                        <a:rPr lang="en-US" altLang="zh-CN">
                          <a:solidFill>
                            <a:schemeClr val="tx2"/>
                          </a:solidFill>
                          <a:cs typeface="Nimbus Roman No9 L" charset="0"/>
                        </a:rPr>
                        <a:t>1</a:t>
                      </a:r>
                      <a:endParaRPr lang="en-US" altLang="zh-CN">
                        <a:solidFill>
                          <a:schemeClr val="tx2"/>
                        </a:solidFill>
                        <a:cs typeface="Nimbus Roman No9 L" charset="0"/>
                      </a:endParaRPr>
                    </a:p>
                  </a:txBody>
                  <a:tcPr marL="91426" marR="91426"/>
                </a:tc>
                <a:tc>
                  <a:txBody>
                    <a:bodyPr/>
                    <a:lstStyle/>
                    <a:p>
                      <a:pPr algn="ctr">
                        <a:buNone/>
                      </a:pPr>
                      <a:r>
                        <a:rPr lang="en-US" altLang="zh-CN">
                          <a:solidFill>
                            <a:schemeClr val="tx2"/>
                          </a:solidFill>
                          <a:cs typeface="Nimbus Roman No9 L" charset="0"/>
                        </a:rPr>
                        <a:t>1/20</a:t>
                      </a:r>
                      <a:endParaRPr lang="en-US" altLang="zh-CN">
                        <a:solidFill>
                          <a:schemeClr val="tx2"/>
                        </a:solidFill>
                        <a:cs typeface="Nimbus Roman No9 L" charset="0"/>
                      </a:endParaRPr>
                    </a:p>
                  </a:txBody>
                  <a:tcPr marL="91426" marR="91426"/>
                </a:tc>
                <a:tc>
                  <a:txBody>
                    <a:bodyPr/>
                    <a:lstStyle/>
                    <a:p>
                      <a:pPr algn="ctr">
                        <a:buNone/>
                      </a:pPr>
                      <a:r>
                        <a:rPr lang="en-US" altLang="zh-CN">
                          <a:solidFill>
                            <a:schemeClr val="tx2"/>
                          </a:solidFill>
                          <a:cs typeface="Nimbus Roman No9 L" charset="0"/>
                        </a:rPr>
                        <a:t>20</a:t>
                      </a:r>
                      <a:endParaRPr lang="en-US" altLang="zh-CN">
                        <a:solidFill>
                          <a:schemeClr val="tx2"/>
                        </a:solidFill>
                        <a:cs typeface="Nimbus Roman No9 L" charset="0"/>
                      </a:endParaRPr>
                    </a:p>
                  </a:txBody>
                  <a:tcPr marL="91426" marR="91426"/>
                </a:tc>
                <a:tc>
                  <a:txBody>
                    <a:bodyPr/>
                    <a:lstStyle/>
                    <a:p>
                      <a:pPr algn="ctr">
                        <a:buNone/>
                      </a:pPr>
                      <a:r>
                        <a:rPr lang="en-US" altLang="zh-CN">
                          <a:solidFill>
                            <a:schemeClr val="tx2"/>
                          </a:solidFill>
                          <a:cs typeface="Nimbus Roman No9 L" charset="0"/>
                        </a:rPr>
                        <a:t>101</a:t>
                      </a:r>
                      <a:endParaRPr lang="en-US" altLang="zh-CN">
                        <a:solidFill>
                          <a:schemeClr val="tx2"/>
                        </a:solidFill>
                        <a:cs typeface="Nimbus Roman No9 L" charset="0"/>
                      </a:endParaRPr>
                    </a:p>
                  </a:txBody>
                  <a:tcPr marL="91426" marR="91426"/>
                </a:tc>
                <a:tc>
                  <a:txBody>
                    <a:bodyPr/>
                    <a:lstStyle/>
                    <a:p>
                      <a:pPr algn="ctr">
                        <a:buNone/>
                      </a:pPr>
                      <a:r>
                        <a:rPr lang="en-US" altLang="zh-CN">
                          <a:solidFill>
                            <a:schemeClr val="tx2"/>
                          </a:solidFill>
                          <a:cs typeface="Nimbus Roman No9 L" charset="0"/>
                        </a:rPr>
                        <a:t>101*20</a:t>
                      </a:r>
                      <a:endParaRPr lang="en-US" altLang="zh-CN">
                        <a:solidFill>
                          <a:schemeClr val="tx2"/>
                        </a:solidFill>
                        <a:cs typeface="Nimbus Roman No9 L" charset="0"/>
                      </a:endParaRPr>
                    </a:p>
                  </a:txBody>
                  <a:tcPr marL="91426" marR="91426"/>
                </a:tc>
              </a:tr>
              <a:tr h="381000">
                <a:tc>
                  <a:txBody>
                    <a:bodyPr/>
                    <a:lstStyle/>
                    <a:p>
                      <a:pPr algn="ctr">
                        <a:buNone/>
                      </a:pPr>
                      <a:r>
                        <a:rPr lang="en-US" altLang="zh-CN">
                          <a:solidFill>
                            <a:schemeClr val="tx2"/>
                          </a:solidFill>
                          <a:cs typeface="Nimbus Roman No9 L" charset="0"/>
                        </a:rPr>
                        <a:t>2</a:t>
                      </a:r>
                      <a:endParaRPr lang="en-US" altLang="zh-CN">
                        <a:solidFill>
                          <a:schemeClr val="tx2"/>
                        </a:solidFill>
                        <a:cs typeface="Nimbus Roman No9 L" charset="0"/>
                      </a:endParaRPr>
                    </a:p>
                  </a:txBody>
                  <a:tcPr marL="91426" marR="91426"/>
                </a:tc>
                <a:tc>
                  <a:txBody>
                    <a:bodyPr/>
                    <a:lstStyle/>
                    <a:p>
                      <a:pPr algn="ctr">
                        <a:buNone/>
                      </a:pPr>
                      <a:r>
                        <a:rPr lang="en-US" altLang="zh-CN" sz="1800">
                          <a:solidFill>
                            <a:schemeClr val="tx2"/>
                          </a:solidFill>
                          <a:cs typeface="Nimbus Roman No9 L" charset="0"/>
                          <a:sym typeface="+mn-ea"/>
                        </a:rPr>
                        <a:t>1/20</a:t>
                      </a:r>
                      <a:endParaRPr lang="en-US" altLang="zh-CN" sz="1800">
                        <a:solidFill>
                          <a:schemeClr val="tx2"/>
                        </a:solidFill>
                        <a:cs typeface="Nimbus Roman No9 L" charset="0"/>
                        <a:sym typeface="+mn-ea"/>
                      </a:endParaRPr>
                    </a:p>
                  </a:txBody>
                  <a:tcPr marL="91426" marR="91426"/>
                </a:tc>
                <a:tc>
                  <a:txBody>
                    <a:bodyPr/>
                    <a:lstStyle/>
                    <a:p>
                      <a:pPr algn="ctr">
                        <a:buNone/>
                      </a:pPr>
                      <a:r>
                        <a:rPr lang="en-US" altLang="zh-CN">
                          <a:solidFill>
                            <a:schemeClr val="tx2"/>
                          </a:solidFill>
                          <a:cs typeface="Nimbus Roman No9 L" charset="0"/>
                        </a:rPr>
                        <a:t>20</a:t>
                      </a:r>
                      <a:endParaRPr lang="en-US" altLang="zh-CN">
                        <a:solidFill>
                          <a:schemeClr val="tx2"/>
                        </a:solidFill>
                        <a:cs typeface="Nimbus Roman No9 L" charset="0"/>
                      </a:endParaRPr>
                    </a:p>
                  </a:txBody>
                  <a:tcPr marL="91426" marR="91426"/>
                </a:tc>
                <a:tc>
                  <a:txBody>
                    <a:bodyPr/>
                    <a:lstStyle/>
                    <a:p>
                      <a:pPr algn="ctr">
                        <a:buNone/>
                      </a:pPr>
                      <a:r>
                        <a:rPr lang="en-US" altLang="zh-CN">
                          <a:solidFill>
                            <a:schemeClr val="tx2"/>
                          </a:solidFill>
                          <a:cs typeface="Nimbus Roman No9 L" charset="0"/>
                        </a:rPr>
                        <a:t>102</a:t>
                      </a:r>
                      <a:endParaRPr lang="en-US" altLang="zh-CN">
                        <a:solidFill>
                          <a:schemeClr val="tx2"/>
                        </a:solidFill>
                        <a:cs typeface="Nimbus Roman No9 L" charset="0"/>
                      </a:endParaRPr>
                    </a:p>
                  </a:txBody>
                  <a:tcPr marL="91426" marR="91426"/>
                </a:tc>
                <a:tc>
                  <a:txBody>
                    <a:bodyPr/>
                    <a:lstStyle/>
                    <a:p>
                      <a:pPr algn="ctr">
                        <a:buNone/>
                      </a:pPr>
                      <a:r>
                        <a:rPr lang="en-US" altLang="zh-CN" sz="1800">
                          <a:solidFill>
                            <a:schemeClr val="tx2"/>
                          </a:solidFill>
                          <a:cs typeface="Nimbus Roman No9 L" charset="0"/>
                          <a:sym typeface="+mn-ea"/>
                        </a:rPr>
                        <a:t>102*20</a:t>
                      </a:r>
                      <a:endParaRPr lang="en-US" altLang="zh-CN" sz="1800">
                        <a:solidFill>
                          <a:schemeClr val="tx2"/>
                        </a:solidFill>
                        <a:cs typeface="Nimbus Roman No9 L" charset="0"/>
                        <a:sym typeface="+mn-ea"/>
                      </a:endParaRPr>
                    </a:p>
                  </a:txBody>
                  <a:tcPr marL="91426" marR="91426"/>
                </a:tc>
              </a:tr>
              <a:tr h="381000">
                <a:tc>
                  <a:txBody>
                    <a:bodyPr/>
                    <a:lstStyle/>
                    <a:p>
                      <a:pPr algn="ctr">
                        <a:buNone/>
                      </a:pPr>
                      <a:r>
                        <a:rPr lang="en-US" altLang="zh-CN">
                          <a:solidFill>
                            <a:schemeClr val="tx2"/>
                          </a:solidFill>
                          <a:cs typeface="Nimbus Roman No9 L" charset="0"/>
                        </a:rPr>
                        <a:t>3</a:t>
                      </a:r>
                      <a:endParaRPr lang="en-US" altLang="zh-CN">
                        <a:solidFill>
                          <a:schemeClr val="tx2"/>
                        </a:solidFill>
                        <a:cs typeface="Nimbus Roman No9 L" charset="0"/>
                      </a:endParaRPr>
                    </a:p>
                  </a:txBody>
                  <a:tcPr marL="91426" marR="91426"/>
                </a:tc>
                <a:tc>
                  <a:txBody>
                    <a:bodyPr/>
                    <a:lstStyle/>
                    <a:p>
                      <a:pPr algn="ctr">
                        <a:buNone/>
                      </a:pPr>
                      <a:r>
                        <a:rPr lang="en-US" altLang="zh-CN" sz="1800">
                          <a:solidFill>
                            <a:schemeClr val="tx2"/>
                          </a:solidFill>
                          <a:cs typeface="Nimbus Roman No9 L" charset="0"/>
                          <a:sym typeface="+mn-ea"/>
                        </a:rPr>
                        <a:t>1/20</a:t>
                      </a:r>
                      <a:endParaRPr lang="en-US" altLang="zh-CN" sz="1800">
                        <a:solidFill>
                          <a:schemeClr val="tx2"/>
                        </a:solidFill>
                        <a:cs typeface="Nimbus Roman No9 L" charset="0"/>
                        <a:sym typeface="+mn-ea"/>
                      </a:endParaRPr>
                    </a:p>
                  </a:txBody>
                  <a:tcPr marL="91426" marR="91426"/>
                </a:tc>
                <a:tc>
                  <a:txBody>
                    <a:bodyPr/>
                    <a:lstStyle/>
                    <a:p>
                      <a:pPr algn="ctr">
                        <a:buNone/>
                      </a:pPr>
                      <a:r>
                        <a:rPr lang="en-US" altLang="zh-CN" sz="1800">
                          <a:solidFill>
                            <a:schemeClr val="tx2"/>
                          </a:solidFill>
                          <a:cs typeface="Nimbus Roman No9 L" charset="0"/>
                          <a:sym typeface="+mn-ea"/>
                        </a:rPr>
                        <a:t>20</a:t>
                      </a:r>
                      <a:endParaRPr lang="en-US" altLang="zh-CN" sz="1800">
                        <a:solidFill>
                          <a:schemeClr val="tx2"/>
                        </a:solidFill>
                        <a:cs typeface="Nimbus Roman No9 L" charset="0"/>
                        <a:sym typeface="+mn-ea"/>
                      </a:endParaRPr>
                    </a:p>
                  </a:txBody>
                  <a:tcPr marL="91426" marR="91426"/>
                </a:tc>
                <a:tc>
                  <a:txBody>
                    <a:bodyPr/>
                    <a:lstStyle/>
                    <a:p>
                      <a:pPr algn="ctr">
                        <a:buNone/>
                      </a:pPr>
                      <a:r>
                        <a:rPr lang="en-US" altLang="zh-CN">
                          <a:solidFill>
                            <a:schemeClr val="tx2"/>
                          </a:solidFill>
                          <a:cs typeface="Nimbus Roman No9 L" charset="0"/>
                        </a:rPr>
                        <a:t>103</a:t>
                      </a:r>
                      <a:endParaRPr lang="en-US" altLang="zh-CN">
                        <a:solidFill>
                          <a:schemeClr val="tx2"/>
                        </a:solidFill>
                        <a:cs typeface="Nimbus Roman No9 L" charset="0"/>
                      </a:endParaRPr>
                    </a:p>
                  </a:txBody>
                  <a:tcPr marL="91426" marR="91426"/>
                </a:tc>
                <a:tc>
                  <a:txBody>
                    <a:bodyPr/>
                    <a:lstStyle/>
                    <a:p>
                      <a:pPr algn="ctr">
                        <a:buNone/>
                      </a:pPr>
                      <a:r>
                        <a:rPr lang="en-US" altLang="zh-CN" sz="1800">
                          <a:solidFill>
                            <a:schemeClr val="tx2"/>
                          </a:solidFill>
                          <a:cs typeface="Nimbus Roman No9 L" charset="0"/>
                          <a:sym typeface="+mn-ea"/>
                        </a:rPr>
                        <a:t>103*20</a:t>
                      </a:r>
                      <a:endParaRPr lang="en-US" altLang="zh-CN" sz="1800">
                        <a:solidFill>
                          <a:schemeClr val="tx2"/>
                        </a:solidFill>
                        <a:cs typeface="Nimbus Roman No9 L" charset="0"/>
                        <a:sym typeface="+mn-ea"/>
                      </a:endParaRPr>
                    </a:p>
                  </a:txBody>
                  <a:tcPr marL="91426" marR="91426"/>
                </a:tc>
              </a:tr>
              <a:tr h="381000">
                <a:tc>
                  <a:txBody>
                    <a:bodyPr/>
                    <a:lstStyle/>
                    <a:p>
                      <a:pPr algn="ctr">
                        <a:buNone/>
                      </a:pPr>
                      <a:r>
                        <a:rPr lang="en-US" altLang="zh-CN">
                          <a:solidFill>
                            <a:schemeClr val="tx2"/>
                          </a:solidFill>
                          <a:cs typeface="Nimbus Roman No9 L" charset="0"/>
                        </a:rPr>
                        <a:t>4</a:t>
                      </a:r>
                      <a:endParaRPr lang="en-US" altLang="zh-CN">
                        <a:solidFill>
                          <a:schemeClr val="tx2"/>
                        </a:solidFill>
                        <a:cs typeface="Nimbus Roman No9 L" charset="0"/>
                      </a:endParaRPr>
                    </a:p>
                  </a:txBody>
                  <a:tcPr marL="91426" marR="91426"/>
                </a:tc>
                <a:tc>
                  <a:txBody>
                    <a:bodyPr/>
                    <a:lstStyle/>
                    <a:p>
                      <a:pPr algn="ctr">
                        <a:buNone/>
                      </a:pPr>
                      <a:r>
                        <a:rPr lang="en-US" altLang="zh-CN" sz="1800">
                          <a:solidFill>
                            <a:schemeClr val="tx2"/>
                          </a:solidFill>
                          <a:cs typeface="Nimbus Roman No9 L" charset="0"/>
                          <a:sym typeface="+mn-ea"/>
                        </a:rPr>
                        <a:t>1/20</a:t>
                      </a:r>
                      <a:endParaRPr lang="en-US" altLang="zh-CN" sz="1800">
                        <a:solidFill>
                          <a:schemeClr val="tx2"/>
                        </a:solidFill>
                        <a:cs typeface="Nimbus Roman No9 L" charset="0"/>
                        <a:sym typeface="+mn-ea"/>
                      </a:endParaRPr>
                    </a:p>
                  </a:txBody>
                  <a:tcPr marL="91426" marR="91426"/>
                </a:tc>
                <a:tc>
                  <a:txBody>
                    <a:bodyPr/>
                    <a:lstStyle/>
                    <a:p>
                      <a:pPr algn="ctr">
                        <a:buNone/>
                      </a:pPr>
                      <a:r>
                        <a:rPr lang="en-US" altLang="zh-CN" sz="1800">
                          <a:solidFill>
                            <a:schemeClr val="tx2"/>
                          </a:solidFill>
                          <a:cs typeface="Nimbus Roman No9 L" charset="0"/>
                          <a:sym typeface="+mn-ea"/>
                        </a:rPr>
                        <a:t>20</a:t>
                      </a:r>
                      <a:endParaRPr lang="en-US" altLang="zh-CN" sz="1800">
                        <a:solidFill>
                          <a:schemeClr val="tx2"/>
                        </a:solidFill>
                        <a:cs typeface="Nimbus Roman No9 L" charset="0"/>
                        <a:sym typeface="+mn-ea"/>
                      </a:endParaRPr>
                    </a:p>
                  </a:txBody>
                  <a:tcPr marL="91426" marR="91426"/>
                </a:tc>
                <a:tc>
                  <a:txBody>
                    <a:bodyPr/>
                    <a:lstStyle/>
                    <a:p>
                      <a:pPr algn="ctr">
                        <a:buNone/>
                      </a:pPr>
                      <a:r>
                        <a:rPr lang="en-US" altLang="zh-CN">
                          <a:solidFill>
                            <a:schemeClr val="tx2"/>
                          </a:solidFill>
                          <a:cs typeface="Nimbus Roman No9 L" charset="0"/>
                        </a:rPr>
                        <a:t>104</a:t>
                      </a:r>
                      <a:endParaRPr lang="en-US" altLang="zh-CN">
                        <a:solidFill>
                          <a:schemeClr val="tx2"/>
                        </a:solidFill>
                        <a:cs typeface="Nimbus Roman No9 L" charset="0"/>
                      </a:endParaRPr>
                    </a:p>
                  </a:txBody>
                  <a:tcPr marL="91426" marR="91426"/>
                </a:tc>
                <a:tc>
                  <a:txBody>
                    <a:bodyPr/>
                    <a:lstStyle/>
                    <a:p>
                      <a:pPr algn="ctr">
                        <a:buNone/>
                      </a:pPr>
                      <a:r>
                        <a:rPr lang="en-US" altLang="zh-CN" sz="1800">
                          <a:solidFill>
                            <a:schemeClr val="tx2"/>
                          </a:solidFill>
                          <a:cs typeface="Nimbus Roman No9 L" charset="0"/>
                          <a:sym typeface="+mn-ea"/>
                        </a:rPr>
                        <a:t>104*20</a:t>
                      </a:r>
                      <a:endParaRPr lang="en-US" altLang="zh-CN" sz="1800">
                        <a:solidFill>
                          <a:schemeClr val="tx2"/>
                        </a:solidFill>
                        <a:cs typeface="Nimbus Roman No9 L" charset="0"/>
                        <a:sym typeface="+mn-ea"/>
                      </a:endParaRPr>
                    </a:p>
                  </a:txBody>
                  <a:tcPr marL="91426" marR="91426"/>
                </a:tc>
              </a:tr>
              <a:tr h="381000">
                <a:tc>
                  <a:txBody>
                    <a:bodyPr/>
                    <a:lstStyle/>
                    <a:p>
                      <a:pPr algn="ctr">
                        <a:buNone/>
                      </a:pPr>
                      <a:r>
                        <a:rPr lang="en-US" altLang="zh-CN">
                          <a:solidFill>
                            <a:schemeClr val="tx2"/>
                          </a:solidFill>
                          <a:cs typeface="Nimbus Roman No9 L" charset="0"/>
                        </a:rPr>
                        <a:t>5</a:t>
                      </a:r>
                      <a:endParaRPr lang="en-US" altLang="zh-CN">
                        <a:solidFill>
                          <a:schemeClr val="tx2"/>
                        </a:solidFill>
                        <a:cs typeface="Nimbus Roman No9 L" charset="0"/>
                      </a:endParaRPr>
                    </a:p>
                  </a:txBody>
                  <a:tcPr marL="91426" marR="91426"/>
                </a:tc>
                <a:tc>
                  <a:txBody>
                    <a:bodyPr/>
                    <a:lstStyle/>
                    <a:p>
                      <a:pPr algn="ctr">
                        <a:buNone/>
                      </a:pPr>
                      <a:r>
                        <a:rPr lang="en-US" altLang="zh-CN" sz="1800">
                          <a:solidFill>
                            <a:schemeClr val="tx2"/>
                          </a:solidFill>
                          <a:cs typeface="Nimbus Roman No9 L" charset="0"/>
                          <a:sym typeface="+mn-ea"/>
                        </a:rPr>
                        <a:t>1/20</a:t>
                      </a:r>
                      <a:endParaRPr lang="en-US" altLang="zh-CN" sz="1800">
                        <a:solidFill>
                          <a:schemeClr val="tx2"/>
                        </a:solidFill>
                        <a:cs typeface="Nimbus Roman No9 L" charset="0"/>
                        <a:sym typeface="+mn-ea"/>
                      </a:endParaRPr>
                    </a:p>
                  </a:txBody>
                  <a:tcPr marL="91426" marR="91426"/>
                </a:tc>
                <a:tc>
                  <a:txBody>
                    <a:bodyPr/>
                    <a:lstStyle/>
                    <a:p>
                      <a:pPr algn="ctr">
                        <a:buNone/>
                      </a:pPr>
                      <a:r>
                        <a:rPr lang="en-US" altLang="zh-CN" sz="1800">
                          <a:solidFill>
                            <a:schemeClr val="tx2"/>
                          </a:solidFill>
                          <a:cs typeface="Nimbus Roman No9 L" charset="0"/>
                          <a:sym typeface="+mn-ea"/>
                        </a:rPr>
                        <a:t>20</a:t>
                      </a:r>
                      <a:endParaRPr lang="en-US" altLang="zh-CN" sz="1800">
                        <a:solidFill>
                          <a:schemeClr val="tx2"/>
                        </a:solidFill>
                        <a:cs typeface="Nimbus Roman No9 L" charset="0"/>
                        <a:sym typeface="+mn-ea"/>
                      </a:endParaRPr>
                    </a:p>
                  </a:txBody>
                  <a:tcPr marL="91426" marR="91426"/>
                </a:tc>
                <a:tc>
                  <a:txBody>
                    <a:bodyPr/>
                    <a:lstStyle/>
                    <a:p>
                      <a:pPr algn="ctr">
                        <a:buNone/>
                      </a:pPr>
                      <a:r>
                        <a:rPr lang="en-US" altLang="zh-CN">
                          <a:solidFill>
                            <a:schemeClr val="tx2"/>
                          </a:solidFill>
                          <a:cs typeface="Nimbus Roman No9 L" charset="0"/>
                        </a:rPr>
                        <a:t>105</a:t>
                      </a:r>
                      <a:endParaRPr lang="en-US" altLang="zh-CN">
                        <a:solidFill>
                          <a:schemeClr val="tx2"/>
                        </a:solidFill>
                        <a:cs typeface="Nimbus Roman No9 L" charset="0"/>
                      </a:endParaRPr>
                    </a:p>
                  </a:txBody>
                  <a:tcPr marL="91426" marR="91426"/>
                </a:tc>
                <a:tc>
                  <a:txBody>
                    <a:bodyPr/>
                    <a:lstStyle/>
                    <a:p>
                      <a:pPr algn="ctr">
                        <a:buNone/>
                      </a:pPr>
                      <a:r>
                        <a:rPr lang="en-US" altLang="zh-CN" sz="1800">
                          <a:solidFill>
                            <a:schemeClr val="tx2"/>
                          </a:solidFill>
                          <a:cs typeface="Nimbus Roman No9 L" charset="0"/>
                          <a:sym typeface="+mn-ea"/>
                        </a:rPr>
                        <a:t>105*20</a:t>
                      </a:r>
                      <a:endParaRPr lang="en-US" altLang="zh-CN" sz="1800">
                        <a:solidFill>
                          <a:schemeClr val="tx2"/>
                        </a:solidFill>
                        <a:cs typeface="Nimbus Roman No9 L" charset="0"/>
                        <a:sym typeface="+mn-ea"/>
                      </a:endParaRPr>
                    </a:p>
                  </a:txBody>
                  <a:tcPr marL="91426" marR="91426"/>
                </a:tc>
              </a:tr>
              <a:tr h="381000">
                <a:tc>
                  <a:txBody>
                    <a:bodyPr/>
                    <a:lstStyle/>
                    <a:p>
                      <a:pPr algn="ctr">
                        <a:buNone/>
                      </a:pPr>
                      <a:r>
                        <a:rPr lang="zh-CN" altLang="en-US">
                          <a:solidFill>
                            <a:schemeClr val="tx2"/>
                          </a:solidFill>
                          <a:cs typeface="Nimbus Roman No9 L" charset="0"/>
                        </a:rPr>
                        <a:t>合计</a:t>
                      </a:r>
                      <a:endParaRPr lang="zh-CN" altLang="en-US">
                        <a:solidFill>
                          <a:schemeClr val="tx2"/>
                        </a:solidFill>
                        <a:cs typeface="Nimbus Roman No9 L" charset="0"/>
                      </a:endParaRPr>
                    </a:p>
                  </a:txBody>
                  <a:tcPr marL="91426" marR="91426"/>
                </a:tc>
                <a:tc gridSpan="4">
                  <a:txBody>
                    <a:bodyPr/>
                    <a:lstStyle/>
                    <a:p>
                      <a:pPr algn="ctr">
                        <a:buNone/>
                      </a:pPr>
                      <a:r>
                        <a:rPr lang="zh-CN" altLang="en-US" sz="1800">
                          <a:solidFill>
                            <a:schemeClr val="tx2"/>
                          </a:solidFill>
                          <a:cs typeface="Nimbus Roman No9 L" charset="0"/>
                          <a:sym typeface="+mn-ea"/>
                        </a:rPr>
                        <a:t>总体总量</a:t>
                      </a:r>
                      <a:r>
                        <a:rPr lang="en-US" altLang="zh-CN" sz="1800">
                          <a:solidFill>
                            <a:schemeClr val="tx2"/>
                          </a:solidFill>
                          <a:cs typeface="Nimbus Roman No9 L" charset="0"/>
                          <a:sym typeface="+mn-ea"/>
                        </a:rPr>
                        <a:t>=101*20+102*20+103*20+104*20+105*20=10300</a:t>
                      </a:r>
                      <a:endParaRPr lang="en-US" altLang="zh-CN" sz="1800">
                        <a:solidFill>
                          <a:schemeClr val="tx2"/>
                        </a:solidFill>
                        <a:cs typeface="Nimbus Roman No9 L" charset="0"/>
                        <a:sym typeface="+mn-ea"/>
                      </a:endParaRPr>
                    </a:p>
                  </a:txBody>
                  <a:tcPr marL="91426" marR="91426"/>
                </a:tc>
                <a:tc hMerge="1">
                  <a:tcPr/>
                </a:tc>
                <a:tc hMerge="1">
                  <a:tcPr/>
                </a:tc>
                <a:tc hMerge="1">
                  <a:tcPr/>
                </a:tc>
              </a:tr>
            </a:tbl>
          </a:graphicData>
        </a:graphic>
      </p:graphicFrame>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1"/>
          <p:nvPr/>
        </p:nvSpPr>
        <p:spPr>
          <a:xfrm>
            <a:off x="612775" y="1006475"/>
            <a:ext cx="10671175" cy="5518150"/>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权数调整：</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对各专业分别进行样本权数调整。</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（二）设计权数。</a:t>
            </a:r>
            <a:endParaRPr lang="zh-CN" altLang="en-US" sz="2800" noProof="1">
              <a:solidFill>
                <a:srgbClr val="336699"/>
              </a:solidFill>
              <a:latin typeface="黑体" panose="02010609060101010101" charset="-122"/>
              <a:ea typeface="黑体" panose="02010609060101010101" charset="-122"/>
              <a:cs typeface="Nimbus Roman No9 L" charset="0"/>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各专业的同一样本普查小区内的每个个体经营户具有相同的设计权数，等于普查小区入选样本概率的倒数（</a:t>
            </a:r>
            <a:r>
              <a:rPr lang="en-US" altLang="zh-CN" sz="2800" noProof="1">
                <a:solidFill>
                  <a:srgbClr val="336699"/>
                </a:solidFill>
                <a:latin typeface="黑体" panose="02010609060101010101" charset="-122"/>
                <a:ea typeface="黑体" panose="02010609060101010101" charset="-122"/>
                <a:cs typeface="Nimbus Roman No9 L" charset="0"/>
                <a:sym typeface="+mn-ea"/>
              </a:rPr>
              <a:t>x</a:t>
            </a:r>
            <a:r>
              <a:rPr lang="zh-CN" altLang="en-US" sz="2800" noProof="1">
                <a:solidFill>
                  <a:srgbClr val="336699"/>
                </a:solidFill>
                <a:latin typeface="黑体" panose="02010609060101010101" charset="-122"/>
                <a:ea typeface="黑体" panose="02010609060101010101" charset="-122"/>
                <a:cs typeface="Nimbus Roman No9 L" charset="0"/>
                <a:sym typeface="+mn-ea"/>
              </a:rPr>
              <a:t>的倒数</a:t>
            </a: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en-US" altLang="zh-CN" sz="2800">
                <a:solidFill>
                  <a:srgbClr val="336699"/>
                </a:solidFill>
                <a:latin typeface="黑体" panose="02010609060101010101" charset="-122"/>
                <a:ea typeface="黑体" panose="02010609060101010101" charset="-122"/>
                <a:cs typeface="Nimbus Roman No9 L" charset="0"/>
                <a:sym typeface="+mn-ea"/>
              </a:rPr>
              <a:t>x</a:t>
            </a:r>
            <a:r>
              <a:rPr lang="en-US" altLang="zh-CN" sz="2800" noProof="1">
                <a:solidFill>
                  <a:srgbClr val="336699"/>
                </a:solidFill>
                <a:latin typeface="黑体" panose="02010609060101010101" charset="-122"/>
                <a:ea typeface="黑体" panose="02010609060101010101" charset="-122"/>
                <a:cs typeface="Nimbus Roman No9 L" charset="0"/>
                <a:sym typeface="+mn-ea"/>
              </a:rPr>
              <a:t>,</a:t>
            </a:r>
            <a:r>
              <a:rPr lang="en-US" altLang="zh-CN" sz="2800">
                <a:solidFill>
                  <a:srgbClr val="336699"/>
                </a:solidFill>
                <a:latin typeface="黑体" panose="02010609060101010101" charset="-122"/>
                <a:ea typeface="黑体" panose="02010609060101010101" charset="-122"/>
                <a:cs typeface="Nimbus Roman No9 L" charset="0"/>
                <a:sym typeface="+mn-ea"/>
              </a:rPr>
              <a:t>x</a:t>
            </a:r>
            <a:r>
              <a:rPr lang="en-US" altLang="zh-CN" sz="2800" noProof="1">
                <a:solidFill>
                  <a:srgbClr val="336699"/>
                </a:solidFill>
                <a:latin typeface="仿宋" panose="02010609060101010101" charset="-122"/>
                <a:ea typeface="仿宋" panose="02010609060101010101" charset="-122"/>
                <a:cs typeface="Nimbus Roman No9 L" charset="0"/>
                <a:sym typeface="+mn-ea"/>
              </a:rPr>
              <a:t>≠0</a:t>
            </a:r>
            <a:r>
              <a:rPr lang="zh-CN" altLang="en-US" sz="2800" noProof="1">
                <a:solidFill>
                  <a:srgbClr val="336699"/>
                </a:solidFill>
                <a:latin typeface="黑体" panose="02010609060101010101" charset="-122"/>
                <a:ea typeface="黑体" panose="02010609060101010101" charset="-122"/>
                <a:cs typeface="Nimbus Roman No9 L" charset="0"/>
                <a:sym typeface="+mn-ea"/>
              </a:rPr>
              <a:t>）。</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ClrTx/>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在</a:t>
            </a:r>
            <a:r>
              <a:rPr lang="zh-CN" altLang="en-US" sz="2800" noProof="1">
                <a:solidFill>
                  <a:srgbClr val="FF0000"/>
                </a:solidFill>
                <a:latin typeface="黑体" panose="02010609060101010101" charset="-122"/>
                <a:ea typeface="黑体" panose="02010609060101010101" charset="-122"/>
                <a:cs typeface="Nimbus Roman No9 L" charset="0"/>
                <a:sym typeface="+mn-ea"/>
              </a:rPr>
              <a:t>PPS系统抽样</a:t>
            </a:r>
            <a:r>
              <a:rPr lang="zh-CN" altLang="en-US" sz="2800" noProof="1">
                <a:solidFill>
                  <a:srgbClr val="336699"/>
                </a:solidFill>
                <a:latin typeface="黑体" panose="02010609060101010101" charset="-122"/>
                <a:ea typeface="黑体" panose="02010609060101010101" charset="-122"/>
                <a:cs typeface="Nimbus Roman No9 L" charset="0"/>
                <a:sym typeface="+mn-ea"/>
              </a:rPr>
              <a:t>中，抽选</a:t>
            </a:r>
            <a:r>
              <a:rPr lang="en-US" altLang="zh-CN" sz="2800" noProof="1">
                <a:solidFill>
                  <a:srgbClr val="336699"/>
                </a:solidFill>
                <a:latin typeface="黑体" panose="02010609060101010101" charset="-122"/>
                <a:ea typeface="黑体" panose="02010609060101010101" charset="-122"/>
                <a:cs typeface="Nimbus Roman No9 L" charset="0"/>
                <a:sym typeface="+mn-ea"/>
              </a:rPr>
              <a:t>n</a:t>
            </a:r>
            <a:r>
              <a:rPr lang="zh-CN" altLang="en-US" sz="2800" noProof="1">
                <a:solidFill>
                  <a:srgbClr val="336699"/>
                </a:solidFill>
                <a:latin typeface="黑体" panose="02010609060101010101" charset="-122"/>
                <a:ea typeface="黑体" panose="02010609060101010101" charset="-122"/>
                <a:cs typeface="Nimbus Roman No9 L" charset="0"/>
                <a:sym typeface="+mn-ea"/>
              </a:rPr>
              <a:t>个样本普查小区，对于其中一个普查小区：</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ClrTx/>
              <a:buSzPct val="85000"/>
              <a:buFont typeface="Wingdings" panose="05000000000000000000" charset="0"/>
              <a:buNone/>
              <a:defRPr/>
            </a:pPr>
            <a:r>
              <a:rPr lang="zh-CN" altLang="en-US" sz="2800" noProof="1">
                <a:solidFill>
                  <a:srgbClr val="FF0000"/>
                </a:solidFill>
                <a:latin typeface="黑体" panose="02010609060101010101" charset="-122"/>
                <a:ea typeface="黑体" panose="02010609060101010101" charset="-122"/>
                <a:cs typeface="Nimbus Roman No9 L" charset="0"/>
                <a:sym typeface="+mn-ea"/>
              </a:rPr>
              <a:t>入样概率=n*普查小区本专业单位数/地市本专业单位数</a:t>
            </a:r>
            <a:r>
              <a:rPr lang="zh-CN" altLang="en-US" sz="2800" noProof="1">
                <a:solidFill>
                  <a:srgbClr val="336699"/>
                </a:solidFill>
                <a:latin typeface="黑体" panose="02010609060101010101" charset="-122"/>
                <a:ea typeface="黑体" panose="02010609060101010101" charset="-122"/>
                <a:cs typeface="Nimbus Roman No9 L" charset="0"/>
                <a:sym typeface="+mn-ea"/>
              </a:rPr>
              <a:t>，</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ClrTx/>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对入样概率求倒数，得到</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ClrTx/>
              <a:buSzPct val="85000"/>
              <a:buFont typeface="Wingdings" panose="05000000000000000000" charset="0"/>
              <a:buNone/>
              <a:defRPr/>
            </a:pPr>
            <a:r>
              <a:rPr lang="zh-CN" altLang="en-US" sz="2800" noProof="1">
                <a:solidFill>
                  <a:srgbClr val="FF0000"/>
                </a:solidFill>
                <a:latin typeface="黑体" panose="02010609060101010101" charset="-122"/>
                <a:ea typeface="黑体" panose="02010609060101010101" charset="-122"/>
                <a:cs typeface="Nimbus Roman No9 L" charset="0"/>
                <a:sym typeface="+mn-ea"/>
              </a:rPr>
              <a:t>设计权数=地市本专业单位数/(n*普查小区本专业单位数)</a:t>
            </a:r>
            <a:endParaRPr lang="zh-CN" altLang="en-US" sz="2800" noProof="1">
              <a:solidFill>
                <a:srgbClr val="FF0000"/>
              </a:solidFill>
              <a:latin typeface="黑体" panose="02010609060101010101" charset="-122"/>
              <a:ea typeface="黑体" panose="02010609060101010101" charset="-122"/>
              <a:cs typeface="Nimbus Roman No9 L" charset="0"/>
              <a:sym typeface="+mn-ea"/>
            </a:endParaRPr>
          </a:p>
          <a:p>
            <a:pPr marL="36195" algn="just">
              <a:spcBef>
                <a:spcPct val="20000"/>
              </a:spcBef>
              <a:buClrTx/>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用同样的例子展示设计权数如下表所示：</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1"/>
          <p:nvPr/>
        </p:nvSpPr>
        <p:spPr>
          <a:xfrm>
            <a:off x="506413" y="857250"/>
            <a:ext cx="10669587" cy="2072640"/>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权数调整：</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对各专业分别进行样本权数调整。</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（二）设计权数。</a:t>
            </a:r>
            <a:endParaRPr lang="zh-CN" altLang="en-US" sz="2800" noProof="1">
              <a:solidFill>
                <a:srgbClr val="336699"/>
              </a:solidFill>
              <a:latin typeface="黑体" panose="02010609060101010101" charset="-122"/>
              <a:ea typeface="黑体" panose="02010609060101010101" charset="-122"/>
              <a:cs typeface="Nimbus Roman No9 L" charset="0"/>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graphicFrame>
        <p:nvGraphicFramePr>
          <p:cNvPr id="6" name="表格 5"/>
          <p:cNvGraphicFramePr/>
          <p:nvPr/>
        </p:nvGraphicFramePr>
        <p:xfrm>
          <a:off x="3717925" y="1879600"/>
          <a:ext cx="8112126" cy="4572000"/>
        </p:xfrm>
        <a:graphic>
          <a:graphicData uri="http://schemas.openxmlformats.org/drawingml/2006/table">
            <a:tbl>
              <a:tblPr firstRow="1" bandRow="1">
                <a:tableStyleId>{5C22544A-7EE6-4342-B048-85BDC9FD1C3A}</a:tableStyleId>
              </a:tblPr>
              <a:tblGrid>
                <a:gridCol w="1122592"/>
                <a:gridCol w="920678"/>
                <a:gridCol w="1623568"/>
                <a:gridCol w="2070573"/>
                <a:gridCol w="1729605"/>
                <a:gridCol w="645110"/>
              </a:tblGrid>
              <a:tr h="381000">
                <a:tc>
                  <a:txBody>
                    <a:bodyPr/>
                    <a:lstStyle/>
                    <a:p>
                      <a:pPr algn="ctr">
                        <a:buNone/>
                      </a:pPr>
                      <a:r>
                        <a:rPr lang="zh-CN" altLang="en-US">
                          <a:cs typeface="Nimbus Roman No9 L" charset="0"/>
                        </a:rPr>
                        <a:t>普查小区</a:t>
                      </a:r>
                      <a:endParaRPr lang="zh-CN" altLang="en-US">
                        <a:cs typeface="Nimbus Roman No9 L" charset="0"/>
                      </a:endParaRPr>
                    </a:p>
                  </a:txBody>
                  <a:tcPr marL="91433" marR="91433"/>
                </a:tc>
                <a:tc>
                  <a:txBody>
                    <a:bodyPr/>
                    <a:lstStyle/>
                    <a:p>
                      <a:pPr algn="ctr">
                        <a:buNone/>
                      </a:pPr>
                      <a:r>
                        <a:rPr lang="zh-CN" altLang="en-US">
                          <a:cs typeface="Nimbus Roman No9 L" charset="0"/>
                        </a:rPr>
                        <a:t>单位数</a:t>
                      </a:r>
                      <a:endParaRPr lang="zh-CN" altLang="en-US">
                        <a:cs typeface="Nimbus Roman No9 L" charset="0"/>
                      </a:endParaRPr>
                    </a:p>
                  </a:txBody>
                  <a:tcPr marL="91433" marR="91433"/>
                </a:tc>
                <a:tc>
                  <a:txBody>
                    <a:bodyPr/>
                    <a:lstStyle/>
                    <a:p>
                      <a:pPr algn="ctr">
                        <a:buNone/>
                      </a:pPr>
                      <a:r>
                        <a:rPr lang="zh-CN" altLang="en-US">
                          <a:cs typeface="Nimbus Roman No9 L" charset="0"/>
                        </a:rPr>
                        <a:t>累计单位数</a:t>
                      </a:r>
                      <a:endParaRPr lang="zh-CN" altLang="en-US">
                        <a:cs typeface="Nimbus Roman No9 L" charset="0"/>
                      </a:endParaRPr>
                    </a:p>
                  </a:txBody>
                  <a:tcPr marL="91433" marR="91433"/>
                </a:tc>
                <a:tc>
                  <a:txBody>
                    <a:bodyPr/>
                    <a:lstStyle/>
                    <a:p>
                      <a:pPr algn="ctr">
                        <a:buNone/>
                      </a:pPr>
                      <a:r>
                        <a:rPr lang="zh-CN" altLang="en-US">
                          <a:cs typeface="Nimbus Roman No9 L" charset="0"/>
                        </a:rPr>
                        <a:t>入样概率</a:t>
                      </a:r>
                      <a:endParaRPr lang="zh-CN" altLang="en-US">
                        <a:cs typeface="Nimbus Roman No9 L" charset="0"/>
                      </a:endParaRPr>
                    </a:p>
                  </a:txBody>
                  <a:tcPr marL="91433" marR="91433"/>
                </a:tc>
                <a:tc>
                  <a:txBody>
                    <a:bodyPr/>
                    <a:lstStyle/>
                    <a:p>
                      <a:pPr algn="ctr">
                        <a:buNone/>
                      </a:pPr>
                      <a:r>
                        <a:rPr lang="zh-CN" altLang="en-US">
                          <a:latin typeface="Nimbus Roman No9 L" charset="0"/>
                          <a:cs typeface="Arial" panose="020B0604020202020204" pitchFamily="34" charset="0"/>
                        </a:rPr>
                        <a:t>设计权数</a:t>
                      </a:r>
                      <a:endParaRPr lang="zh-CN" altLang="en-US">
                        <a:latin typeface="Nimbus Roman No9 L" charset="0"/>
                        <a:cs typeface="Arial" panose="020B0604020202020204" pitchFamily="34" charset="0"/>
                      </a:endParaRPr>
                    </a:p>
                  </a:txBody>
                  <a:tcPr marL="91433" marR="91433"/>
                </a:tc>
                <a:tc>
                  <a:txBody>
                    <a:bodyPr/>
                    <a:lstStyle/>
                    <a:p>
                      <a:pPr algn="ctr">
                        <a:buNone/>
                      </a:pPr>
                      <a:r>
                        <a:rPr lang="zh-CN" altLang="en-US">
                          <a:latin typeface="Nimbus Roman No9 L" charset="0"/>
                          <a:cs typeface="Arial" panose="020B0604020202020204" pitchFamily="34" charset="0"/>
                        </a:rPr>
                        <a:t>入样</a:t>
                      </a:r>
                      <a:endParaRPr lang="zh-CN" altLang="en-US">
                        <a:latin typeface="Nimbus Roman No9 L" charset="0"/>
                        <a:cs typeface="Arial" panose="020B0604020202020204" pitchFamily="34" charset="0"/>
                      </a:endParaRPr>
                    </a:p>
                  </a:txBody>
                  <a:tcPr marL="91433" marR="91433"/>
                </a:tc>
              </a:tr>
              <a:tr h="381000">
                <a:tc>
                  <a:txBody>
                    <a:bodyPr/>
                    <a:lstStyle/>
                    <a:p>
                      <a:pPr algn="ctr" fontAlgn="base">
                        <a:buClrTx/>
                        <a:buSzTx/>
                        <a:buFontTx/>
                        <a:buNone/>
                      </a:pPr>
                      <a:r>
                        <a:rPr lang="en-US" altLang="zh-CN">
                          <a:ln>
                            <a:noFill/>
                          </a:ln>
                          <a:solidFill>
                            <a:schemeClr val="tx2"/>
                          </a:solidFill>
                          <a:effectLst/>
                        </a:rPr>
                        <a:t>1</a:t>
                      </a:r>
                      <a:endParaRPr lang="en-US" altLang="zh-CN">
                        <a:ln>
                          <a:noFill/>
                        </a:ln>
                        <a:solidFill>
                          <a:schemeClr val="tx2"/>
                        </a:solidFill>
                        <a:effectLst/>
                      </a:endParaRPr>
                    </a:p>
                  </a:txBody>
                  <a:tcPr marL="91433" marR="91433"/>
                </a:tc>
                <a:tc>
                  <a:txBody>
                    <a:bodyPr/>
                    <a:lstStyle/>
                    <a:p>
                      <a:pPr marL="0" marR="0" lvl="0" algn="ctr" defTabSz="914400" rtl="0" eaLnBrk="1" fontAlgn="base" latinLnBrk="0" hangingPunct="1">
                        <a:lnSpc>
                          <a:spcPct val="100000"/>
                        </a:lnSpc>
                        <a:buClrTx/>
                        <a:buSzTx/>
                        <a:buFontTx/>
                        <a:buNone/>
                      </a:pPr>
                      <a:r>
                        <a:rPr lang="en-US" altLang="zh-CN" sz="1800">
                          <a:ln>
                            <a:noFill/>
                          </a:ln>
                          <a:solidFill>
                            <a:schemeClr val="tx2"/>
                          </a:solidFill>
                          <a:effectLst/>
                          <a:sym typeface="+mn-ea"/>
                        </a:rPr>
                        <a:t>220</a:t>
                      </a:r>
                      <a:endParaRPr kumimoji="0" lang="en-US" altLang="zh-CN" sz="1800" b="0" i="0" u="none" strike="noStrike" cap="none" normalizeH="0" baseline="0">
                        <a:ln>
                          <a:noFill/>
                        </a:ln>
                        <a:solidFill>
                          <a:schemeClr val="tx2"/>
                        </a:solidFill>
                        <a:effectLst/>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1~220</a:t>
                      </a:r>
                      <a:endParaRPr kumimoji="0" lang="en-US" altLang="zh-CN" sz="1800" b="0" i="0" u="none" strike="noStrike" cap="none" normalizeH="0" baseline="0">
                        <a:ln>
                          <a:noFill/>
                        </a:ln>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微软雅黑" panose="020B0503020204020204" pitchFamily="34" charset="-122"/>
                        </a:rPr>
                        <a:t>220/400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a:t>
                      </a:r>
                      <a:r>
                        <a:rPr lang="en-US" altLang="zh-CN" sz="1800">
                          <a:ln>
                            <a:noFill/>
                          </a:ln>
                          <a:solidFill>
                            <a:schemeClr val="tx2"/>
                          </a:solidFill>
                          <a:effectLst/>
                          <a:sym typeface="微软雅黑" panose="020B0503020204020204" pitchFamily="34" charset="-122"/>
                        </a:rPr>
                        <a:t>220</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endParaRPr lang="en-US" altLang="zh-CN" sz="1800">
                        <a:ln>
                          <a:noFill/>
                        </a:ln>
                        <a:solidFill>
                          <a:schemeClr val="tx2"/>
                        </a:solidFill>
                        <a:effectLst/>
                        <a:sym typeface="+mn-ea"/>
                      </a:endParaRPr>
                    </a:p>
                  </a:txBody>
                  <a:tcPr marL="91433" marR="91433"/>
                </a:tc>
              </a:tr>
              <a:tr h="381000">
                <a:tc>
                  <a:txBody>
                    <a:bodyPr/>
                    <a:lstStyle/>
                    <a:p>
                      <a:pPr algn="ctr" fontAlgn="base">
                        <a:buClrTx/>
                        <a:buSzTx/>
                        <a:buFontTx/>
                        <a:buNone/>
                      </a:pPr>
                      <a:r>
                        <a:rPr lang="en-US" altLang="zh-CN">
                          <a:ln>
                            <a:noFill/>
                          </a:ln>
                          <a:solidFill>
                            <a:schemeClr val="tx2"/>
                          </a:solidFill>
                          <a:effectLst/>
                        </a:rPr>
                        <a:t>2</a:t>
                      </a:r>
                      <a:endParaRPr lang="en-US" altLang="zh-CN">
                        <a:ln>
                          <a:noFill/>
                        </a:ln>
                        <a:solidFill>
                          <a:schemeClr val="tx2"/>
                        </a:solidFill>
                        <a:effectLst/>
                      </a:endParaRPr>
                    </a:p>
                  </a:txBody>
                  <a:tcPr marL="91433" marR="91433"/>
                </a:tc>
                <a:tc>
                  <a:txBody>
                    <a:bodyPr/>
                    <a:lstStyle/>
                    <a:p>
                      <a:pPr marL="0" marR="0" lvl="0" algn="ctr" defTabSz="914400" rtl="0" eaLnBrk="1" fontAlgn="base" latinLnBrk="0" hangingPunct="1">
                        <a:lnSpc>
                          <a:spcPct val="100000"/>
                        </a:lnSpc>
                        <a:buClrTx/>
                        <a:buSzTx/>
                        <a:buFontTx/>
                        <a:buNone/>
                      </a:pPr>
                      <a:r>
                        <a:rPr lang="en-US" altLang="zh-CN" sz="1800">
                          <a:ln>
                            <a:noFill/>
                          </a:ln>
                          <a:solidFill>
                            <a:schemeClr val="tx2"/>
                          </a:solidFill>
                          <a:effectLst/>
                          <a:sym typeface="+mn-ea"/>
                        </a:rPr>
                        <a:t>252</a:t>
                      </a:r>
                      <a:endParaRPr kumimoji="0" lang="en-US" altLang="zh-CN" sz="1800" b="0" i="0" u="none" strike="noStrike" cap="none" normalizeH="0" baseline="0">
                        <a:ln>
                          <a:noFill/>
                        </a:ln>
                        <a:solidFill>
                          <a:schemeClr val="tx2"/>
                        </a:solidFill>
                        <a:effectLst/>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221~472</a:t>
                      </a:r>
                      <a:endParaRPr kumimoji="0" lang="en-US" altLang="zh-CN" sz="1800" b="0" i="0" u="none" strike="noStrike" cap="none" normalizeH="0" baseline="0">
                        <a:ln>
                          <a:noFill/>
                        </a:ln>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微软雅黑" panose="020B0503020204020204" pitchFamily="34" charset="-122"/>
                        </a:rPr>
                        <a:t>252/400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400/252</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r>
                        <a:rPr lang="en-US" altLang="zh-CN" sz="1800">
                          <a:ln>
                            <a:noFill/>
                          </a:ln>
                          <a:solidFill>
                            <a:schemeClr val="tx2"/>
                          </a:solidFill>
                          <a:effectLst/>
                          <a:sym typeface="+mn-ea"/>
                        </a:rPr>
                        <a:t>√</a:t>
                      </a:r>
                      <a:endParaRPr lang="en-US" altLang="zh-CN" sz="1800">
                        <a:ln>
                          <a:noFill/>
                        </a:ln>
                        <a:solidFill>
                          <a:schemeClr val="tx2"/>
                        </a:solidFill>
                        <a:effectLst/>
                        <a:sym typeface="+mn-ea"/>
                      </a:endParaRPr>
                    </a:p>
                  </a:txBody>
                  <a:tcPr marL="91433" marR="91433"/>
                </a:tc>
              </a:tr>
              <a:tr h="381000">
                <a:tc>
                  <a:txBody>
                    <a:bodyPr/>
                    <a:lstStyle/>
                    <a:p>
                      <a:pPr algn="ctr" fontAlgn="base">
                        <a:buClrTx/>
                        <a:buSzTx/>
                        <a:buFontTx/>
                        <a:buNone/>
                      </a:pPr>
                      <a:r>
                        <a:rPr lang="en-US" altLang="zh-CN">
                          <a:ln>
                            <a:noFill/>
                          </a:ln>
                          <a:solidFill>
                            <a:schemeClr val="tx2"/>
                          </a:solidFill>
                          <a:effectLst/>
                        </a:rPr>
                        <a:t>3</a:t>
                      </a:r>
                      <a:endParaRPr lang="en-US" altLang="zh-CN">
                        <a:ln>
                          <a:noFill/>
                        </a:ln>
                        <a:solidFill>
                          <a:schemeClr val="tx2"/>
                        </a:solidFill>
                        <a:effectLst/>
                      </a:endParaRPr>
                    </a:p>
                  </a:txBody>
                  <a:tcPr marL="91433" marR="91433"/>
                </a:tc>
                <a:tc>
                  <a:txBody>
                    <a:bodyPr/>
                    <a:lstStyle/>
                    <a:p>
                      <a:pPr marL="0" marR="0" lvl="0" algn="ctr" defTabSz="914400" rtl="0" eaLnBrk="1" fontAlgn="base" latinLnBrk="0" hangingPunct="1">
                        <a:lnSpc>
                          <a:spcPct val="100000"/>
                        </a:lnSpc>
                        <a:buClrTx/>
                        <a:buSzTx/>
                        <a:buFontTx/>
                        <a:buNone/>
                      </a:pPr>
                      <a:r>
                        <a:rPr lang="en-US" altLang="zh-CN" sz="1800">
                          <a:ln>
                            <a:noFill/>
                          </a:ln>
                          <a:solidFill>
                            <a:schemeClr val="tx2"/>
                          </a:solidFill>
                          <a:effectLst/>
                          <a:sym typeface="+mn-ea"/>
                        </a:rPr>
                        <a:t>261</a:t>
                      </a:r>
                      <a:endParaRPr kumimoji="0" lang="en-US" altLang="zh-CN" sz="1800" b="0" i="0" u="none" strike="noStrike" cap="none" normalizeH="0" baseline="0">
                        <a:ln>
                          <a:noFill/>
                        </a:ln>
                        <a:solidFill>
                          <a:schemeClr val="tx2"/>
                        </a:solidFill>
                        <a:effectLst/>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473~733</a:t>
                      </a:r>
                      <a:endParaRPr kumimoji="0" lang="en-US" altLang="zh-CN" sz="1800" b="0" i="0" u="none" strike="noStrike" cap="none" normalizeH="0" baseline="0">
                        <a:ln>
                          <a:noFill/>
                        </a:ln>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261/</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400/261</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r>
                        <a:rPr lang="en-US" altLang="zh-CN" sz="1800">
                          <a:ln>
                            <a:noFill/>
                          </a:ln>
                          <a:solidFill>
                            <a:schemeClr val="tx2"/>
                          </a:solidFill>
                          <a:effectLst/>
                          <a:sym typeface="+mn-ea"/>
                        </a:rPr>
                        <a:t>√</a:t>
                      </a:r>
                      <a:endParaRPr lang="en-US" altLang="zh-CN" sz="1800">
                        <a:ln>
                          <a:noFill/>
                        </a:ln>
                        <a:solidFill>
                          <a:schemeClr val="tx2"/>
                        </a:solidFill>
                        <a:effectLst/>
                        <a:sym typeface="+mn-ea"/>
                      </a:endParaRPr>
                    </a:p>
                  </a:txBody>
                  <a:tcPr marL="91433" marR="91433"/>
                </a:tc>
              </a:tr>
              <a:tr h="381000">
                <a:tc>
                  <a:txBody>
                    <a:bodyPr/>
                    <a:lstStyle/>
                    <a:p>
                      <a:pPr algn="ctr" fontAlgn="base">
                        <a:buClrTx/>
                        <a:buSzTx/>
                        <a:buFontTx/>
                        <a:buNone/>
                      </a:pPr>
                      <a:r>
                        <a:rPr lang="en-US" altLang="zh-CN">
                          <a:ln>
                            <a:noFill/>
                          </a:ln>
                          <a:solidFill>
                            <a:schemeClr val="tx2"/>
                          </a:solidFill>
                          <a:effectLst/>
                        </a:rPr>
                        <a:t>4</a:t>
                      </a:r>
                      <a:endParaRPr lang="en-US" altLang="zh-CN">
                        <a:ln>
                          <a:noFill/>
                        </a:ln>
                        <a:solidFill>
                          <a:schemeClr val="tx2"/>
                        </a:solidFill>
                        <a:effectLst/>
                      </a:endParaRPr>
                    </a:p>
                  </a:txBody>
                  <a:tcPr marL="91433" marR="91433"/>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240</a:t>
                      </a:r>
                      <a:endParaRPr kumimoji="0" lang="en-US" altLang="zh-CN" sz="1800" b="0" i="0" u="none" strike="noStrike" cap="none" normalizeH="0" baseline="0">
                        <a:ln>
                          <a:noFill/>
                        </a:ln>
                        <a:solidFill>
                          <a:schemeClr val="tx2"/>
                        </a:solidFill>
                        <a:effectLst/>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734~973</a:t>
                      </a:r>
                      <a:endParaRPr kumimoji="0" lang="en-US" altLang="zh-CN" sz="1800" b="0" i="0" u="none" strike="noStrike" cap="none" normalizeH="0" baseline="0">
                        <a:ln>
                          <a:noFill/>
                        </a:ln>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240/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400/240</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endParaRPr lang="en-US" altLang="zh-CN" sz="1800">
                        <a:ln>
                          <a:noFill/>
                        </a:ln>
                        <a:solidFill>
                          <a:schemeClr val="tx2"/>
                        </a:solidFill>
                        <a:effectLst/>
                        <a:sym typeface="+mn-ea"/>
                      </a:endParaRPr>
                    </a:p>
                  </a:txBody>
                  <a:tcPr marL="91433" marR="91433"/>
                </a:tc>
              </a:tr>
              <a:tr h="381000">
                <a:tc>
                  <a:txBody>
                    <a:bodyPr/>
                    <a:lstStyle/>
                    <a:p>
                      <a:pPr algn="ctr" fontAlgn="base">
                        <a:buClrTx/>
                        <a:buSzTx/>
                        <a:buFontTx/>
                        <a:buNone/>
                      </a:pPr>
                      <a:r>
                        <a:rPr lang="en-US" altLang="zh-CN">
                          <a:ln>
                            <a:noFill/>
                          </a:ln>
                          <a:solidFill>
                            <a:schemeClr val="tx2"/>
                          </a:solidFill>
                          <a:effectLst/>
                        </a:rPr>
                        <a:t>5</a:t>
                      </a:r>
                      <a:endParaRPr lang="en-US" altLang="zh-CN">
                        <a:ln>
                          <a:noFill/>
                        </a:ln>
                        <a:solidFill>
                          <a:schemeClr val="tx2"/>
                        </a:solidFill>
                        <a:effectLst/>
                      </a:endParaRPr>
                    </a:p>
                  </a:txBody>
                  <a:tcPr marL="91433" marR="91433"/>
                </a:tc>
                <a:tc>
                  <a:txBody>
                    <a:bodyPr/>
                    <a:lstStyle/>
                    <a:p>
                      <a:pPr marL="0" marR="0" lvl="0" algn="ctr" defTabSz="914400" rtl="0" eaLnBrk="1" fontAlgn="base" latinLnBrk="0" hangingPunct="1">
                        <a:lnSpc>
                          <a:spcPct val="100000"/>
                        </a:lnSpc>
                        <a:buClrTx/>
                        <a:buSzTx/>
                        <a:buFontTx/>
                        <a:buNone/>
                      </a:pPr>
                      <a:r>
                        <a:rPr lang="en-US" altLang="zh-CN" sz="1800">
                          <a:ln>
                            <a:noFill/>
                          </a:ln>
                          <a:solidFill>
                            <a:schemeClr val="tx2"/>
                          </a:solidFill>
                          <a:effectLst/>
                          <a:sym typeface="+mn-ea"/>
                        </a:rPr>
                        <a:t>434</a:t>
                      </a:r>
                      <a:endParaRPr kumimoji="0" lang="en-US" altLang="zh-CN" sz="1800" b="0" i="0" u="none" strike="noStrike" cap="none" normalizeH="0" baseline="0">
                        <a:ln>
                          <a:noFill/>
                        </a:ln>
                        <a:solidFill>
                          <a:schemeClr val="tx2"/>
                        </a:solidFill>
                        <a:effectLst/>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974~1407</a:t>
                      </a:r>
                      <a:endParaRPr kumimoji="0" lang="en-US" altLang="zh-CN" sz="1800" b="0" i="0" u="none" strike="noStrike" cap="none" normalizeH="0" baseline="0">
                        <a:ln>
                          <a:noFill/>
                        </a:ln>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434/</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400/434</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r>
                        <a:rPr lang="en-US" altLang="zh-CN" sz="1800">
                          <a:ln>
                            <a:noFill/>
                          </a:ln>
                          <a:solidFill>
                            <a:schemeClr val="tx2"/>
                          </a:solidFill>
                          <a:effectLst/>
                          <a:sym typeface="+mn-ea"/>
                        </a:rPr>
                        <a:t>√</a:t>
                      </a:r>
                      <a:endParaRPr lang="en-US" altLang="zh-CN" sz="1800">
                        <a:ln>
                          <a:noFill/>
                        </a:ln>
                        <a:solidFill>
                          <a:schemeClr val="tx2"/>
                        </a:solidFill>
                        <a:effectLst/>
                        <a:sym typeface="+mn-ea"/>
                      </a:endParaRPr>
                    </a:p>
                  </a:txBody>
                  <a:tcPr marL="91433" marR="91433"/>
                </a:tc>
              </a:tr>
              <a:tr h="381000">
                <a:tc>
                  <a:txBody>
                    <a:bodyPr/>
                    <a:lstStyle/>
                    <a:p>
                      <a:pPr algn="ctr" fontAlgn="base">
                        <a:buClrTx/>
                        <a:buSzTx/>
                        <a:buFontTx/>
                        <a:buNone/>
                      </a:pPr>
                      <a:r>
                        <a:rPr lang="en-US" altLang="zh-CN">
                          <a:ln>
                            <a:noFill/>
                          </a:ln>
                          <a:solidFill>
                            <a:schemeClr val="tx2"/>
                          </a:solidFill>
                          <a:effectLst/>
                        </a:rPr>
                        <a:t>6</a:t>
                      </a:r>
                      <a:endParaRPr lang="en-US" altLang="zh-CN">
                        <a:ln>
                          <a:noFill/>
                        </a:ln>
                        <a:solidFill>
                          <a:schemeClr val="tx2"/>
                        </a:solidFill>
                        <a:effectLst/>
                      </a:endParaRPr>
                    </a:p>
                  </a:txBody>
                  <a:tcPr marL="91433" marR="91433"/>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220</a:t>
                      </a:r>
                      <a:endParaRPr kumimoji="0" lang="en-US" altLang="zh-CN" sz="1800" b="0" i="0" u="none" strike="noStrike" cap="none" normalizeH="0" baseline="0">
                        <a:ln>
                          <a:noFill/>
                        </a:ln>
                        <a:solidFill>
                          <a:schemeClr val="tx2"/>
                        </a:solidFill>
                        <a:effectLst/>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1408~1627</a:t>
                      </a:r>
                      <a:endParaRPr kumimoji="0" lang="en-US" altLang="zh-CN" sz="1800" b="0" i="0" u="none" strike="noStrike" cap="none" normalizeH="0" baseline="0">
                        <a:ln>
                          <a:noFill/>
                        </a:ln>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220/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400/220</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r>
                        <a:rPr lang="en-US" altLang="zh-CN" sz="1800">
                          <a:ln>
                            <a:noFill/>
                          </a:ln>
                          <a:solidFill>
                            <a:schemeClr val="tx2"/>
                          </a:solidFill>
                          <a:effectLst/>
                          <a:sym typeface="+mn-ea"/>
                        </a:rPr>
                        <a:t>√</a:t>
                      </a:r>
                      <a:endParaRPr lang="en-US" altLang="zh-CN" sz="1800">
                        <a:ln>
                          <a:noFill/>
                        </a:ln>
                        <a:solidFill>
                          <a:schemeClr val="tx2"/>
                        </a:solidFill>
                        <a:effectLst/>
                        <a:sym typeface="+mn-ea"/>
                      </a:endParaRPr>
                    </a:p>
                  </a:txBody>
                  <a:tcPr marL="91433" marR="91433"/>
                </a:tc>
              </a:tr>
              <a:tr h="381000">
                <a:tc>
                  <a:txBody>
                    <a:bodyPr/>
                    <a:lstStyle/>
                    <a:p>
                      <a:pPr algn="ctr" fontAlgn="base">
                        <a:buClrTx/>
                        <a:buSzTx/>
                        <a:buFontTx/>
                        <a:buNone/>
                      </a:pPr>
                      <a:r>
                        <a:rPr lang="en-US" altLang="zh-CN">
                          <a:ln>
                            <a:noFill/>
                          </a:ln>
                          <a:solidFill>
                            <a:schemeClr val="tx2"/>
                          </a:solidFill>
                          <a:effectLst/>
                        </a:rPr>
                        <a:t>7</a:t>
                      </a:r>
                      <a:endParaRPr lang="en-US" altLang="zh-CN">
                        <a:ln>
                          <a:noFill/>
                        </a:ln>
                        <a:solidFill>
                          <a:schemeClr val="tx2"/>
                        </a:solidFill>
                        <a:effectLst/>
                      </a:endParaRPr>
                    </a:p>
                  </a:txBody>
                  <a:tcPr marL="91433" marR="91433"/>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146</a:t>
                      </a:r>
                      <a:endParaRPr kumimoji="0" lang="en-US" altLang="zh-CN" sz="1800" b="0" i="0" u="none" strike="noStrike" cap="none" normalizeH="0" baseline="0">
                        <a:ln>
                          <a:noFill/>
                        </a:ln>
                        <a:solidFill>
                          <a:schemeClr val="tx2"/>
                        </a:solidFill>
                        <a:effectLst/>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1628~1773</a:t>
                      </a:r>
                      <a:endParaRPr kumimoji="0" lang="en-US" altLang="zh-CN" sz="1800" b="0" i="0" u="none" strike="noStrike" cap="none" normalizeH="0" baseline="0">
                        <a:ln>
                          <a:noFill/>
                        </a:ln>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146/</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400/146</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endParaRPr lang="en-US" altLang="zh-CN" sz="1800">
                        <a:ln>
                          <a:noFill/>
                        </a:ln>
                        <a:solidFill>
                          <a:schemeClr val="tx2"/>
                        </a:solidFill>
                        <a:effectLst/>
                        <a:sym typeface="+mn-ea"/>
                      </a:endParaRPr>
                    </a:p>
                  </a:txBody>
                  <a:tcPr marL="91433" marR="91433"/>
                </a:tc>
              </a:tr>
              <a:tr h="381000">
                <a:tc>
                  <a:txBody>
                    <a:bodyPr/>
                    <a:lstStyle/>
                    <a:p>
                      <a:pPr algn="ctr" fontAlgn="base">
                        <a:buClrTx/>
                        <a:buSzTx/>
                        <a:buFontTx/>
                        <a:buNone/>
                      </a:pPr>
                      <a:r>
                        <a:rPr lang="en-US" altLang="zh-CN" sz="1800">
                          <a:ln>
                            <a:noFill/>
                          </a:ln>
                          <a:solidFill>
                            <a:schemeClr val="tx2"/>
                          </a:solidFill>
                          <a:effectLst/>
                          <a:sym typeface="+mn-ea"/>
                        </a:rPr>
                        <a:t>…</a:t>
                      </a:r>
                      <a:endParaRPr lang="en-US" altLang="zh-CN" sz="1800">
                        <a:ln>
                          <a:noFill/>
                        </a:ln>
                        <a:solidFill>
                          <a:schemeClr val="tx2"/>
                        </a:solidFill>
                        <a:effectLst/>
                        <a:sym typeface="+mn-ea"/>
                      </a:endParaRPr>
                    </a:p>
                  </a:txBody>
                  <a:tcPr marL="91433" marR="91433"/>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sym typeface="微软雅黑" panose="020B0503020204020204" pitchFamily="34" charset="-122"/>
                        </a:rPr>
                        <a:t>…</a:t>
                      </a:r>
                      <a:endParaRPr kumimoji="0" lang="en-US" altLang="zh-CN" sz="1800" b="0" i="0" u="none" strike="noStrike" cap="none" normalizeH="0" baseline="0">
                        <a:ln>
                          <a:noFill/>
                        </a:ln>
                        <a:solidFill>
                          <a:schemeClr val="tx2"/>
                        </a:solidFill>
                        <a:effectLst/>
                        <a:sym typeface="微软雅黑" panose="020B0503020204020204" pitchFamily="34" charset="-122"/>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a:t>
                      </a:r>
                      <a:endParaRPr kumimoji="0" lang="en-US" altLang="zh-CN" sz="1800" b="0" i="0" u="none" strike="noStrike" cap="none" normalizeH="0" baseline="0">
                        <a:ln>
                          <a:noFill/>
                        </a:ln>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endParaRPr lang="en-US" altLang="zh-CN">
                        <a:ln>
                          <a:noFill/>
                        </a:ln>
                        <a:solidFill>
                          <a:schemeClr val="tx2"/>
                        </a:solidFill>
                        <a:effectLst/>
                      </a:endParaRPr>
                    </a:p>
                  </a:txBody>
                  <a:tcPr marL="91433" marR="91433"/>
                </a:tc>
              </a:tr>
              <a:tr h="381000">
                <a:tc>
                  <a:txBody>
                    <a:bodyPr/>
                    <a:lstStyle/>
                    <a:p>
                      <a:pPr algn="ctr" fontAlgn="base">
                        <a:buClrTx/>
                        <a:buSzTx/>
                        <a:buFontTx/>
                        <a:buNone/>
                      </a:pPr>
                      <a:r>
                        <a:rPr lang="en-US" altLang="zh-CN" sz="1800">
                          <a:ln>
                            <a:noFill/>
                          </a:ln>
                          <a:solidFill>
                            <a:schemeClr val="tx2"/>
                          </a:solidFill>
                          <a:effectLst/>
                          <a:sym typeface="+mn-ea"/>
                        </a:rPr>
                        <a:t>…</a:t>
                      </a:r>
                      <a:endParaRPr lang="en-US" altLang="zh-CN">
                        <a:ln>
                          <a:noFill/>
                        </a:ln>
                        <a:solidFill>
                          <a:schemeClr val="tx2"/>
                        </a:solidFill>
                        <a:effectLst/>
                      </a:endParaRPr>
                    </a:p>
                  </a:txBody>
                  <a:tcPr marL="91433" marR="91433"/>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20</a:t>
                      </a:r>
                      <a:endParaRPr kumimoji="0" lang="en-US" altLang="zh-CN" sz="1800" b="0" i="0" u="none" strike="noStrike" cap="none" normalizeH="0" baseline="0">
                        <a:ln>
                          <a:noFill/>
                        </a:ln>
                        <a:solidFill>
                          <a:schemeClr val="tx2"/>
                        </a:solidFill>
                        <a:effectLst/>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1881~1900</a:t>
                      </a:r>
                      <a:endParaRPr kumimoji="0" lang="en-US" altLang="zh-CN" sz="1800" b="0" i="0" u="none" strike="noStrike" cap="none" normalizeH="0" baseline="0">
                        <a:ln>
                          <a:noFill/>
                        </a:ln>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20/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400/20</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r>
                        <a:rPr lang="en-US" altLang="zh-CN" sz="1800">
                          <a:ln>
                            <a:noFill/>
                          </a:ln>
                          <a:solidFill>
                            <a:schemeClr val="tx2"/>
                          </a:solidFill>
                          <a:effectLst/>
                          <a:sym typeface="+mn-ea"/>
                        </a:rPr>
                        <a:t>√</a:t>
                      </a:r>
                      <a:endParaRPr lang="en-US" altLang="zh-CN" sz="1800">
                        <a:ln>
                          <a:noFill/>
                        </a:ln>
                        <a:solidFill>
                          <a:schemeClr val="tx2"/>
                        </a:solidFill>
                        <a:effectLst/>
                        <a:sym typeface="+mn-ea"/>
                      </a:endParaRPr>
                    </a:p>
                  </a:txBody>
                  <a:tcPr marL="91433" marR="91433"/>
                </a:tc>
              </a:tr>
              <a:tr h="381000">
                <a:tc>
                  <a:txBody>
                    <a:bodyPr/>
                    <a:lstStyle/>
                    <a:p>
                      <a:pPr algn="ctr" fontAlgn="base">
                        <a:buClrTx/>
                        <a:buSzTx/>
                        <a:buFontTx/>
                        <a:buNone/>
                      </a:pPr>
                      <a:r>
                        <a:rPr lang="en-US" altLang="zh-CN" sz="1800">
                          <a:ln>
                            <a:noFill/>
                          </a:ln>
                          <a:solidFill>
                            <a:schemeClr val="tx2"/>
                          </a:solidFill>
                          <a:effectLst/>
                          <a:sym typeface="+mn-ea"/>
                        </a:rPr>
                        <a:t>…</a:t>
                      </a:r>
                      <a:endParaRPr lang="en-US" altLang="zh-CN" sz="1800">
                        <a:ln>
                          <a:noFill/>
                        </a:ln>
                        <a:solidFill>
                          <a:schemeClr val="tx2"/>
                        </a:solidFill>
                        <a:effectLst/>
                        <a:sym typeface="+mn-ea"/>
                      </a:endParaRPr>
                    </a:p>
                  </a:txBody>
                  <a:tcPr marL="91433" marR="91433"/>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sym typeface="微软雅黑" panose="020B0503020204020204" pitchFamily="34" charset="-122"/>
                        </a:rPr>
                        <a:t>…</a:t>
                      </a:r>
                      <a:endParaRPr kumimoji="0" lang="en-US" altLang="zh-CN" sz="1800" b="0" i="0" u="none" strike="noStrike" cap="none" normalizeH="0" baseline="0">
                        <a:ln>
                          <a:noFill/>
                        </a:ln>
                        <a:solidFill>
                          <a:schemeClr val="tx2"/>
                        </a:solidFill>
                        <a:effectLst/>
                        <a:sym typeface="微软雅黑" panose="020B0503020204020204" pitchFamily="34" charset="-122"/>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sym typeface="微软雅黑" panose="020B0503020204020204" pitchFamily="34" charset="-122"/>
                        </a:rPr>
                        <a:t>…</a:t>
                      </a:r>
                      <a:endParaRPr kumimoji="0" lang="en-US" altLang="zh-CN" sz="1800" b="0" i="0" u="none" strike="noStrike" cap="none" normalizeH="0" baseline="0">
                        <a:ln>
                          <a:noFill/>
                        </a:ln>
                        <a:solidFill>
                          <a:schemeClr val="tx2"/>
                        </a:solidFill>
                        <a:effectLst/>
                        <a:sym typeface="微软雅黑" panose="020B0503020204020204" pitchFamily="34"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endParaRPr lang="en-US" altLang="zh-CN">
                        <a:ln>
                          <a:noFill/>
                        </a:ln>
                        <a:solidFill>
                          <a:schemeClr val="tx2"/>
                        </a:solidFill>
                        <a:effectLst/>
                      </a:endParaRPr>
                    </a:p>
                  </a:txBody>
                  <a:tcPr marL="91433" marR="91433"/>
                </a:tc>
              </a:tr>
              <a:tr h="381000">
                <a:tc>
                  <a:txBody>
                    <a:bodyPr/>
                    <a:lstStyle/>
                    <a:p>
                      <a:pPr algn="ctr" fontAlgn="base">
                        <a:buClrTx/>
                        <a:buSzTx/>
                        <a:buFontTx/>
                        <a:buNone/>
                      </a:pPr>
                      <a:r>
                        <a:rPr lang="en-US" altLang="zh-CN">
                          <a:ln>
                            <a:noFill/>
                          </a:ln>
                          <a:solidFill>
                            <a:schemeClr val="tx2"/>
                          </a:solidFill>
                          <a:effectLst/>
                        </a:rPr>
                        <a:t>最后一个</a:t>
                      </a:r>
                      <a:endParaRPr lang="en-US" altLang="zh-CN">
                        <a:ln>
                          <a:noFill/>
                        </a:ln>
                        <a:solidFill>
                          <a:schemeClr val="tx2"/>
                        </a:solidFill>
                        <a:effectLst/>
                      </a:endParaRPr>
                    </a:p>
                  </a:txBody>
                  <a:tcPr marL="91433" marR="91433"/>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10</a:t>
                      </a:r>
                      <a:endParaRPr kumimoji="0" lang="en-US" altLang="zh-CN" sz="1800" b="0" i="0" u="none" strike="noStrike" cap="none" normalizeH="0" baseline="0">
                        <a:ln>
                          <a:noFill/>
                        </a:ln>
                        <a:solidFill>
                          <a:schemeClr val="tx2"/>
                        </a:solidFill>
                        <a:effectLst/>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1991~2000</a:t>
                      </a:r>
                      <a:endParaRPr kumimoji="0" lang="en-US" altLang="zh-CN" sz="1800" b="0" i="0" u="none" strike="noStrike" cap="none" normalizeH="0" baseline="0">
                        <a:ln>
                          <a:noFill/>
                        </a:ln>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10/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400/10</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endParaRPr lang="en-US" altLang="zh-CN" sz="1800">
                        <a:ln>
                          <a:noFill/>
                        </a:ln>
                        <a:solidFill>
                          <a:schemeClr val="tx2"/>
                        </a:solidFill>
                        <a:effectLst/>
                        <a:sym typeface="+mn-ea"/>
                      </a:endParaRPr>
                    </a:p>
                  </a:txBody>
                  <a:tcPr marL="91433" marR="91433"/>
                </a:tc>
              </a:tr>
            </a:tbl>
          </a:graphicData>
        </a:graphic>
      </p:graphicFrame>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mc:AlternateContent xmlns:mc="http://schemas.openxmlformats.org/markup-compatibility/2006">
        <mc:Choice xmlns:a14="http://schemas.microsoft.com/office/drawing/2010/main" Requires="a14">
          <p:sp>
            <p:nvSpPr>
              <p:cNvPr id="3" name="文本框 2"/>
              <p:cNvSpPr txBox="1"/>
              <p:nvPr/>
            </p:nvSpPr>
            <p:spPr>
              <a:xfrm>
                <a:off x="574675" y="947738"/>
                <a:ext cx="10669588" cy="4414520"/>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权数调整：</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“全面调查层”个体经营户权数为</a:t>
                </a: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zh-CN" altLang="en-US" sz="2800" noProof="1">
                    <a:solidFill>
                      <a:srgbClr val="336699"/>
                    </a:solidFill>
                    <a:latin typeface="黑体" panose="02010609060101010101" charset="-122"/>
                    <a:ea typeface="黑体" panose="02010609060101010101" charset="-122"/>
                    <a:cs typeface="Nimbus Roman No9 L" charset="0"/>
                    <a:sym typeface="+mn-ea"/>
                  </a:rPr>
                  <a:t>（入样概率是</a:t>
                </a: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zh-CN" altLang="en-US" sz="2800" noProof="1">
                    <a:solidFill>
                      <a:srgbClr val="336699"/>
                    </a:solidFill>
                    <a:latin typeface="黑体" panose="02010609060101010101" charset="-122"/>
                    <a:ea typeface="黑体" panose="02010609060101010101" charset="-122"/>
                    <a:cs typeface="Nimbus Roman No9 L" charset="0"/>
                    <a:sym typeface="+mn-ea"/>
                  </a:rPr>
                  <a:t>，其倒数是</a:t>
                </a: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zh-CN" altLang="en-US" sz="2800" noProof="1">
                    <a:solidFill>
                      <a:srgbClr val="336699"/>
                    </a:solidFill>
                    <a:latin typeface="黑体" panose="02010609060101010101" charset="-122"/>
                    <a:ea typeface="黑体" panose="02010609060101010101" charset="-122"/>
                    <a:cs typeface="Nimbus Roman No9 L" charset="0"/>
                    <a:sym typeface="+mn-ea"/>
                  </a:rPr>
                  <a:t>）。分别对各专业“抽样调查层”个体经营户进行样本权数调整。</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（三）最终权数。</a:t>
                </a:r>
                <a:endParaRPr lang="zh-CN" altLang="en-US" sz="2800" noProof="1">
                  <a:solidFill>
                    <a:srgbClr val="336699"/>
                  </a:solidFill>
                  <a:latin typeface="黑体" panose="02010609060101010101" charset="-122"/>
                  <a:ea typeface="黑体" panose="02010609060101010101" charset="-122"/>
                  <a:cs typeface="Nimbus Roman No9 L" charset="0"/>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（1）A类权数调整。每县（正式方案是地市）根据各专业个体经营户单位数在普查和清查的不同（运营状态</a:t>
                </a:r>
                <a14:m>
                  <m:oMath xmlns:m="http://schemas.openxmlformats.org/officeDocument/2006/math">
                    <m:r>
                      <a:rPr lang="en-US" altLang="zh-CN" sz="2800" noProof="1">
                        <a:solidFill>
                          <a:srgbClr val="336699"/>
                        </a:solidFill>
                        <a:latin typeface="DejaVu Math TeX Gyre" panose="02000503000000000000" charset="0"/>
                        <a:ea typeface="黑体" panose="02010609060101010101" charset="-122"/>
                        <a:cs typeface="DejaVu Math TeX Gyre" panose="02000503000000000000" charset="0"/>
                        <a:sym typeface="+mn-ea"/>
                      </a:rPr>
                      <m:t>中剔除</m:t>
                    </m:r>
                  </m:oMath>
                </a14:m>
                <a:r>
                  <a:rPr lang="zh-CN" altLang="en-US" sz="2800" noProof="1">
                    <a:solidFill>
                      <a:srgbClr val="336699"/>
                    </a:solidFill>
                    <a:latin typeface="黑体" panose="02010609060101010101" charset="-122"/>
                    <a:ea typeface="黑体" panose="02010609060101010101" charset="-122"/>
                    <a:cs typeface="Nimbus Roman No9 L" charset="0"/>
                    <a:sym typeface="+mn-ea"/>
                  </a:rPr>
                  <a:t>未4和9）进行权数调整。样本普查小区的</a:t>
                </a:r>
                <a:r>
                  <a:rPr lang="en-US" altLang="zh-CN" sz="2800" noProof="1">
                    <a:solidFill>
                      <a:srgbClr val="336699"/>
                    </a:solidFill>
                    <a:latin typeface="黑体" panose="02010609060101010101" charset="-122"/>
                    <a:ea typeface="黑体" panose="02010609060101010101" charset="-122"/>
                    <a:cs typeface="Nimbus Roman No9 L" charset="0"/>
                    <a:sym typeface="+mn-ea"/>
                  </a:rPr>
                  <a:t>A</a:t>
                </a:r>
                <a:r>
                  <a:rPr lang="zh-CN" altLang="en-US" sz="2800" noProof="1">
                    <a:solidFill>
                      <a:srgbClr val="336699"/>
                    </a:solidFill>
                    <a:latin typeface="黑体" panose="02010609060101010101" charset="-122"/>
                    <a:ea typeface="黑体" panose="02010609060101010101" charset="-122"/>
                    <a:cs typeface="Nimbus Roman No9 L" charset="0"/>
                    <a:sym typeface="+mn-ea"/>
                  </a:rPr>
                  <a:t>类调整权数</a:t>
                </a:r>
                <a:r>
                  <a:rPr lang="en-US" altLang="zh-CN" sz="2800" noProof="1">
                    <a:solidFill>
                      <a:srgbClr val="336699"/>
                    </a:solidFill>
                    <a:latin typeface="黑体" panose="02010609060101010101" charset="-122"/>
                    <a:ea typeface="黑体" panose="02010609060101010101" charset="-122"/>
                    <a:cs typeface="Nimbus Roman No9 L" charset="0"/>
                    <a:sym typeface="+mn-ea"/>
                  </a:rPr>
                  <a:t>=</a:t>
                </a: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样本普查小区初始权数</a:t>
                </a:r>
                <a:r>
                  <a:rPr lang="en-US" altLang="zh-CN" sz="2800" noProof="1">
                    <a:solidFill>
                      <a:srgbClr val="336699"/>
                    </a:solidFill>
                    <a:latin typeface="黑体" panose="02010609060101010101" charset="-122"/>
                    <a:ea typeface="黑体" panose="02010609060101010101" charset="-122"/>
                    <a:cs typeface="Nimbus Roman No9 L" charset="0"/>
                    <a:sym typeface="+mn-ea"/>
                  </a:rPr>
                  <a:t>*(</a:t>
                </a:r>
                <a:r>
                  <a:rPr lang="zh-CN" altLang="en-US" sz="2800" noProof="1">
                    <a:solidFill>
                      <a:srgbClr val="336699"/>
                    </a:solidFill>
                    <a:latin typeface="黑体" panose="02010609060101010101" charset="-122"/>
                    <a:ea typeface="黑体" panose="02010609060101010101" charset="-122"/>
                    <a:cs typeface="Nimbus Roman No9 L" charset="0"/>
                    <a:sym typeface="+mn-ea"/>
                  </a:rPr>
                  <a:t>清查单位数</a:t>
                </a:r>
                <a:r>
                  <a:rPr lang="en-US" altLang="zh-CN" sz="2800" noProof="1">
                    <a:solidFill>
                      <a:srgbClr val="336699"/>
                    </a:solidFill>
                    <a:latin typeface="黑体" panose="02010609060101010101" charset="-122"/>
                    <a:ea typeface="黑体" panose="02010609060101010101" charset="-122"/>
                    <a:cs typeface="Nimbus Roman No9 L" charset="0"/>
                    <a:sym typeface="+mn-ea"/>
                  </a:rPr>
                  <a:t>/</a:t>
                </a:r>
                <a:r>
                  <a:rPr lang="zh-CN" altLang="en-US" sz="2800" noProof="1">
                    <a:solidFill>
                      <a:srgbClr val="336699"/>
                    </a:solidFill>
                    <a:latin typeface="黑体" panose="02010609060101010101" charset="-122"/>
                    <a:ea typeface="黑体" panose="02010609060101010101" charset="-122"/>
                    <a:cs typeface="Nimbus Roman No9 L" charset="0"/>
                    <a:sym typeface="+mn-ea"/>
                  </a:rPr>
                  <a:t>单位估计数的和</a:t>
                </a:r>
                <a:r>
                  <a:rPr lang="en-US" altLang="zh-CN" sz="2800" noProof="1">
                    <a:solidFill>
                      <a:srgbClr val="336699"/>
                    </a:solidFill>
                    <a:latin typeface="黑体" panose="02010609060101010101" charset="-122"/>
                    <a:ea typeface="黑体" panose="02010609060101010101" charset="-122"/>
                    <a:cs typeface="Nimbus Roman No9 L" charset="0"/>
                    <a:sym typeface="+mn-ea"/>
                  </a:rPr>
                  <a:t>)</a:t>
                </a:r>
                <a:endParaRPr lang="zh-CN" altLang="en-US" sz="2800" noProof="1">
                  <a:solidFill>
                    <a:srgbClr val="336699"/>
                  </a:solidFill>
                  <a:latin typeface="黑体" panose="02010609060101010101" charset="-122"/>
                  <a:ea typeface="黑体" panose="02010609060101010101" charset="-122"/>
                  <a:cs typeface="Nimbus Roman No9 L" charset="0"/>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mc:Choice>
        <mc:Fallback>
          <p:sp>
            <p:nvSpPr>
              <p:cNvPr id="3" name="文本框 2"/>
              <p:cNvSpPr txBox="1">
                <a:spLocks noRot="1" noChangeAspect="1" noMove="1" noResize="1" noEditPoints="1" noAdjustHandles="1" noChangeArrowheads="1" noChangeShapeType="1" noTextEdit="1"/>
              </p:cNvSpPr>
              <p:nvPr/>
            </p:nvSpPr>
            <p:spPr>
              <a:xfrm>
                <a:off x="574675" y="947738"/>
                <a:ext cx="10669588" cy="4414520"/>
              </a:xfrm>
              <a:prstGeom prst="rect">
                <a:avLst/>
              </a:prstGeom>
              <a:blipFill rotWithShape="1">
                <a:blip r:embed="rId2"/>
                <a:stretch>
                  <a:fillRect t="-7" r="3" b="7"/>
                </a:stretch>
              </a:blipFill>
            </p:spPr>
            <p:txBody>
              <a:bodyPr/>
              <a:lstStyle/>
              <a:p>
                <a:r>
                  <a:rPr lang="zh-CN" altLang="en-US">
                    <a:noFill/>
                  </a:rPr>
                  <a:t> </a:t>
                </a:r>
              </a:p>
            </p:txBody>
          </p:sp>
        </mc:Fallback>
      </mc:AlternateContent>
      <p:graphicFrame>
        <p:nvGraphicFramePr>
          <p:cNvPr id="5" name="表格 4"/>
          <p:cNvGraphicFramePr/>
          <p:nvPr/>
        </p:nvGraphicFramePr>
        <p:xfrm>
          <a:off x="306070" y="4819650"/>
          <a:ext cx="11580030" cy="1905000"/>
        </p:xfrm>
        <a:graphic>
          <a:graphicData uri="http://schemas.openxmlformats.org/drawingml/2006/table">
            <a:tbl>
              <a:tblPr firstRow="1" bandRow="1">
                <a:tableStyleId>{5C22544A-7EE6-4342-B048-85BDC9FD1C3A}</a:tableStyleId>
              </a:tblPr>
              <a:tblGrid>
                <a:gridCol w="1762125"/>
                <a:gridCol w="1146027"/>
                <a:gridCol w="1448883"/>
                <a:gridCol w="1460311"/>
                <a:gridCol w="1342217"/>
                <a:gridCol w="4420467"/>
              </a:tblGrid>
              <a:tr h="381000">
                <a:tc>
                  <a:txBody>
                    <a:bodyPr/>
                    <a:lstStyle/>
                    <a:p>
                      <a:pPr algn="ctr">
                        <a:buNone/>
                      </a:pPr>
                      <a:r>
                        <a:rPr lang="zh-CN" altLang="en-US" sz="1600">
                          <a:cs typeface="Nimbus Roman No9 L" charset="0"/>
                        </a:rPr>
                        <a:t>县（正式是地市）</a:t>
                      </a:r>
                      <a:endParaRPr lang="zh-CN" altLang="en-US" sz="1600">
                        <a:cs typeface="Nimbus Roman No9 L" charset="0"/>
                      </a:endParaRPr>
                    </a:p>
                  </a:txBody>
                  <a:tcPr marL="91428" marR="91428"/>
                </a:tc>
                <a:tc>
                  <a:txBody>
                    <a:bodyPr/>
                    <a:lstStyle/>
                    <a:p>
                      <a:pPr algn="ctr">
                        <a:buNone/>
                      </a:pPr>
                      <a:r>
                        <a:rPr lang="zh-CN" altLang="en-US" sz="1600">
                          <a:cs typeface="Nimbus Roman No9 L" charset="0"/>
                        </a:rPr>
                        <a:t>初始权数</a:t>
                      </a:r>
                      <a:endParaRPr lang="zh-CN" altLang="en-US" sz="1600">
                        <a:cs typeface="Nimbus Roman No9 L" charset="0"/>
                      </a:endParaRPr>
                    </a:p>
                  </a:txBody>
                  <a:tcPr marL="91428" marR="91428"/>
                </a:tc>
                <a:tc>
                  <a:txBody>
                    <a:bodyPr/>
                    <a:lstStyle/>
                    <a:p>
                      <a:pPr algn="ctr">
                        <a:buNone/>
                      </a:pPr>
                      <a:r>
                        <a:rPr lang="zh-CN" altLang="en-US" sz="1600">
                          <a:cs typeface="Nimbus Roman No9 L" charset="0"/>
                        </a:rPr>
                        <a:t>样本单位数</a:t>
                      </a:r>
                      <a:endParaRPr lang="zh-CN" altLang="en-US" sz="1600">
                        <a:cs typeface="Nimbus Roman No9 L" charset="0"/>
                      </a:endParaRPr>
                    </a:p>
                  </a:txBody>
                  <a:tcPr marL="91428" marR="91428"/>
                </a:tc>
                <a:tc>
                  <a:txBody>
                    <a:bodyPr/>
                    <a:lstStyle/>
                    <a:p>
                      <a:pPr algn="ctr">
                        <a:buNone/>
                      </a:pPr>
                      <a:r>
                        <a:rPr lang="zh-CN" altLang="en-US" sz="1600">
                          <a:cs typeface="Nimbus Roman No9 L" charset="0"/>
                        </a:rPr>
                        <a:t>清查单位数</a:t>
                      </a:r>
                      <a:endParaRPr lang="zh-CN" altLang="en-US" sz="1600">
                        <a:cs typeface="Nimbus Roman No9 L" charset="0"/>
                      </a:endParaRPr>
                    </a:p>
                  </a:txBody>
                  <a:tcPr marL="91428" marR="91428"/>
                </a:tc>
                <a:tc>
                  <a:txBody>
                    <a:bodyPr/>
                    <a:lstStyle/>
                    <a:p>
                      <a:pPr algn="ctr">
                        <a:buNone/>
                      </a:pPr>
                      <a:r>
                        <a:rPr lang="zh-CN" altLang="en-US" sz="1600">
                          <a:cs typeface="Nimbus Roman No9 L" charset="0"/>
                        </a:rPr>
                        <a:t>估计单位数</a:t>
                      </a:r>
                      <a:endParaRPr lang="zh-CN" altLang="en-US" sz="1600">
                        <a:cs typeface="Nimbus Roman No9 L" charset="0"/>
                      </a:endParaRPr>
                    </a:p>
                  </a:txBody>
                  <a:tcPr marL="91428" marR="91428"/>
                </a:tc>
                <a:tc>
                  <a:txBody>
                    <a:bodyPr/>
                    <a:lstStyle/>
                    <a:p>
                      <a:pPr algn="ctr">
                        <a:buNone/>
                      </a:pPr>
                      <a:r>
                        <a:rPr lang="en-US" altLang="zh-CN" sz="1600">
                          <a:cs typeface="Nimbus Roman No9 L" charset="0"/>
                        </a:rPr>
                        <a:t>WTA</a:t>
                      </a:r>
                      <a:endParaRPr lang="en-US" altLang="zh-CN" sz="1600">
                        <a:cs typeface="Nimbus Roman No9 L" charset="0"/>
                      </a:endParaRPr>
                    </a:p>
                  </a:txBody>
                  <a:tcPr marL="91428" marR="91428"/>
                </a:tc>
              </a:tr>
              <a:tr h="381000">
                <a:tc>
                  <a:txBody>
                    <a:bodyPr/>
                    <a:lstStyle/>
                    <a:p>
                      <a:pPr algn="ctr">
                        <a:buNone/>
                      </a:pPr>
                      <a:r>
                        <a:rPr lang="zh-CN" altLang="en-US" sz="1800">
                          <a:solidFill>
                            <a:schemeClr val="tx2"/>
                          </a:solidFill>
                          <a:cs typeface="Nimbus Roman No9 L" charset="0"/>
                        </a:rPr>
                        <a:t>样本普查小区</a:t>
                      </a:r>
                      <a:r>
                        <a:rPr lang="en-US" altLang="zh-CN" sz="1800">
                          <a:solidFill>
                            <a:schemeClr val="tx2"/>
                          </a:solidFill>
                          <a:cs typeface="Nimbus Roman No9 L" charset="0"/>
                        </a:rPr>
                        <a:t>1</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rPr>
                        <a:t>wt1</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rPr>
                        <a:t>a1</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rPr>
                        <a:t>n1</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sym typeface="+mn-ea"/>
                        </a:rPr>
                        <a:t>wt1*a1</a:t>
                      </a:r>
                      <a:endParaRPr lang="en-US" altLang="zh-CN" sz="1800">
                        <a:solidFill>
                          <a:schemeClr val="tx2"/>
                        </a:solidFill>
                        <a:cs typeface="Nimbus Roman No9 L" charset="0"/>
                        <a:sym typeface="+mn-ea"/>
                      </a:endParaRPr>
                    </a:p>
                  </a:txBody>
                  <a:tcPr marL="91428" marR="91428"/>
                </a:tc>
                <a:tc>
                  <a:txBody>
                    <a:bodyPr/>
                    <a:lstStyle/>
                    <a:p>
                      <a:pPr algn="ctr">
                        <a:buNone/>
                      </a:pPr>
                      <a:r>
                        <a:rPr lang="en-US" altLang="zh-CN" sz="1800">
                          <a:solidFill>
                            <a:schemeClr val="tx2"/>
                          </a:solidFill>
                          <a:cs typeface="Nimbus Roman No9 L" charset="0"/>
                        </a:rPr>
                        <a:t>wt1*(n1+…+nm)/(</a:t>
                      </a:r>
                      <a:r>
                        <a:rPr lang="en-US" altLang="zh-CN" sz="1800">
                          <a:solidFill>
                            <a:schemeClr val="tx2"/>
                          </a:solidFill>
                          <a:cs typeface="Nimbus Roman No9 L" charset="0"/>
                          <a:sym typeface="+mn-ea"/>
                        </a:rPr>
                        <a:t>wt1*a1+…+wtm*am</a:t>
                      </a:r>
                      <a:r>
                        <a:rPr lang="en-US" altLang="zh-CN" sz="1800">
                          <a:solidFill>
                            <a:schemeClr val="tx2"/>
                          </a:solidFill>
                          <a:cs typeface="Nimbus Roman No9 L" charset="0"/>
                        </a:rPr>
                        <a:t>)</a:t>
                      </a:r>
                      <a:endParaRPr lang="en-US" altLang="zh-CN" sz="1800">
                        <a:solidFill>
                          <a:schemeClr val="tx2"/>
                        </a:solidFill>
                        <a:cs typeface="Nimbus Roman No9 L" charset="0"/>
                      </a:endParaRPr>
                    </a:p>
                  </a:txBody>
                  <a:tcPr marL="91428" marR="91428"/>
                </a:tc>
              </a:tr>
              <a:tr h="381000">
                <a:tc>
                  <a:txBody>
                    <a:bodyPr/>
                    <a:lstStyle/>
                    <a:p>
                      <a:pPr algn="ctr">
                        <a:buNone/>
                      </a:pPr>
                      <a:r>
                        <a:rPr lang="zh-CN" altLang="en-US" sz="1800">
                          <a:solidFill>
                            <a:schemeClr val="tx2"/>
                          </a:solidFill>
                          <a:cs typeface="Nimbus Roman No9 L" charset="0"/>
                          <a:sym typeface="+mn-ea"/>
                        </a:rPr>
                        <a:t>样本普查小区</a:t>
                      </a:r>
                      <a:r>
                        <a:rPr lang="en-US" altLang="zh-CN" sz="1800">
                          <a:solidFill>
                            <a:schemeClr val="tx2"/>
                          </a:solidFill>
                          <a:cs typeface="Nimbus Roman No9 L" charset="0"/>
                          <a:sym typeface="+mn-ea"/>
                        </a:rPr>
                        <a:t>2</a:t>
                      </a:r>
                      <a:endParaRPr lang="en-US" altLang="zh-CN" sz="1800">
                        <a:solidFill>
                          <a:schemeClr val="tx2"/>
                        </a:solidFill>
                        <a:cs typeface="Nimbus Roman No9 L" charset="0"/>
                        <a:sym typeface="+mn-ea"/>
                      </a:endParaRPr>
                    </a:p>
                  </a:txBody>
                  <a:tcPr marL="91428" marR="91428"/>
                </a:tc>
                <a:tc>
                  <a:txBody>
                    <a:bodyPr/>
                    <a:lstStyle/>
                    <a:p>
                      <a:pPr algn="ctr">
                        <a:buNone/>
                      </a:pPr>
                      <a:r>
                        <a:rPr lang="en-US" altLang="zh-CN" sz="1800">
                          <a:solidFill>
                            <a:schemeClr val="tx2"/>
                          </a:solidFill>
                          <a:cs typeface="Nimbus Roman No9 L" charset="0"/>
                        </a:rPr>
                        <a:t>wt2</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rPr>
                        <a:t>a2</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rPr>
                        <a:t>n2</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sym typeface="+mn-ea"/>
                        </a:rPr>
                        <a:t>wt2*a2</a:t>
                      </a:r>
                      <a:endParaRPr lang="en-US" altLang="zh-CN" sz="1800">
                        <a:solidFill>
                          <a:schemeClr val="tx2"/>
                        </a:solidFill>
                        <a:cs typeface="Nimbus Roman No9 L" charset="0"/>
                        <a:sym typeface="+mn-ea"/>
                      </a:endParaRPr>
                    </a:p>
                  </a:txBody>
                  <a:tcPr marL="91428" marR="91428"/>
                </a:tc>
                <a:tc>
                  <a:txBody>
                    <a:bodyPr/>
                    <a:lstStyle/>
                    <a:p>
                      <a:pPr algn="ctr">
                        <a:buNone/>
                      </a:pPr>
                      <a:r>
                        <a:rPr lang="en-US" altLang="zh-CN" sz="1800">
                          <a:solidFill>
                            <a:schemeClr val="tx2"/>
                          </a:solidFill>
                          <a:cs typeface="Nimbus Roman No9 L" charset="0"/>
                          <a:sym typeface="+mn-ea"/>
                        </a:rPr>
                        <a:t>wt2*(n1+…+nm)/(wt1*a1+…+wtm*am)</a:t>
                      </a:r>
                      <a:endParaRPr lang="en-US" altLang="zh-CN" sz="1800">
                        <a:solidFill>
                          <a:schemeClr val="tx2"/>
                        </a:solidFill>
                        <a:cs typeface="Nimbus Roman No9 L" charset="0"/>
                        <a:sym typeface="+mn-ea"/>
                      </a:endParaRPr>
                    </a:p>
                  </a:txBody>
                  <a:tcPr marL="91428" marR="91428"/>
                </a:tc>
              </a:tr>
              <a:tr h="381000">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sym typeface="+mn-ea"/>
                      </a:endParaRPr>
                    </a:p>
                  </a:txBody>
                  <a:tcPr marL="91428" marR="91428"/>
                </a:tc>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sym typeface="+mn-ea"/>
                        </a:rPr>
                        <a:t>…</a:t>
                      </a:r>
                      <a:endParaRPr lang="zh-CN" altLang="en-US" sz="1800">
                        <a:solidFill>
                          <a:schemeClr val="tx2"/>
                        </a:solidFill>
                        <a:cs typeface="Nimbus Roman No9 L" charset="0"/>
                      </a:endParaRPr>
                    </a:p>
                  </a:txBody>
                  <a:tcPr marL="91428" marR="91428"/>
                </a:tc>
              </a:tr>
              <a:tr h="381000">
                <a:tc>
                  <a:txBody>
                    <a:bodyPr/>
                    <a:lstStyle/>
                    <a:p>
                      <a:pPr algn="ctr">
                        <a:buNone/>
                      </a:pPr>
                      <a:r>
                        <a:rPr lang="zh-CN" altLang="en-US" sz="1800">
                          <a:solidFill>
                            <a:schemeClr val="tx2"/>
                          </a:solidFill>
                          <a:cs typeface="Nimbus Roman No9 L" charset="0"/>
                          <a:sym typeface="+mn-ea"/>
                        </a:rPr>
                        <a:t>样本普查小区</a:t>
                      </a:r>
                      <a:r>
                        <a:rPr lang="en-US" altLang="zh-CN" sz="1800">
                          <a:solidFill>
                            <a:schemeClr val="tx2"/>
                          </a:solidFill>
                          <a:cs typeface="Nimbus Roman No9 L" charset="0"/>
                          <a:sym typeface="+mn-ea"/>
                        </a:rPr>
                        <a:t>m</a:t>
                      </a:r>
                      <a:endParaRPr lang="en-US" altLang="zh-CN" sz="1800">
                        <a:solidFill>
                          <a:schemeClr val="tx2"/>
                        </a:solidFill>
                        <a:cs typeface="Nimbus Roman No9 L" charset="0"/>
                        <a:sym typeface="+mn-ea"/>
                      </a:endParaRPr>
                    </a:p>
                  </a:txBody>
                  <a:tcPr marL="91428" marR="91428"/>
                </a:tc>
                <a:tc>
                  <a:txBody>
                    <a:bodyPr/>
                    <a:lstStyle/>
                    <a:p>
                      <a:pPr algn="ctr">
                        <a:buNone/>
                      </a:pPr>
                      <a:r>
                        <a:rPr lang="en-US" altLang="zh-CN" sz="1800">
                          <a:solidFill>
                            <a:schemeClr val="tx2"/>
                          </a:solidFill>
                          <a:cs typeface="Nimbus Roman No9 L" charset="0"/>
                        </a:rPr>
                        <a:t>wtm</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rPr>
                        <a:t>an</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rPr>
                        <a:t>nm</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sym typeface="+mn-ea"/>
                        </a:rPr>
                        <a:t>wtm*am</a:t>
                      </a:r>
                      <a:endParaRPr lang="en-US" altLang="zh-CN" sz="1800">
                        <a:solidFill>
                          <a:schemeClr val="tx2"/>
                        </a:solidFill>
                        <a:cs typeface="Nimbus Roman No9 L" charset="0"/>
                        <a:sym typeface="+mn-ea"/>
                      </a:endParaRPr>
                    </a:p>
                  </a:txBody>
                  <a:tcPr marL="91428" marR="91428"/>
                </a:tc>
                <a:tc>
                  <a:txBody>
                    <a:bodyPr/>
                    <a:lstStyle/>
                    <a:p>
                      <a:pPr algn="ctr">
                        <a:buNone/>
                      </a:pPr>
                      <a:r>
                        <a:rPr lang="en-US" altLang="zh-CN" sz="1800">
                          <a:solidFill>
                            <a:schemeClr val="tx2"/>
                          </a:solidFill>
                          <a:cs typeface="Nimbus Roman No9 L" charset="0"/>
                          <a:sym typeface="+mn-ea"/>
                        </a:rPr>
                        <a:t>wtm*(n1+…+nm)/(wt1*a1+…+wtm*am)</a:t>
                      </a:r>
                      <a:endParaRPr lang="en-US" altLang="zh-CN" sz="1800">
                        <a:solidFill>
                          <a:schemeClr val="tx2"/>
                        </a:solidFill>
                        <a:cs typeface="Nimbus Roman No9 L" charset="0"/>
                        <a:sym typeface="+mn-ea"/>
                      </a:endParaRPr>
                    </a:p>
                  </a:txBody>
                  <a:tcPr marL="91428" marR="91428"/>
                </a:tc>
              </a:tr>
            </a:tbl>
          </a:graphicData>
        </a:graphic>
      </p:graphicFrame>
      <p:pic>
        <p:nvPicPr>
          <p:cNvPr id="7" name="图片 6" descr="五经普LOGO透明底（长）"/>
          <p:cNvPicPr>
            <a:picLocks noChangeAspect="1"/>
          </p:cNvPicPr>
          <p:nvPr/>
        </p:nvPicPr>
        <p:blipFill>
          <a:blip r:embed="rId3"/>
          <a:stretch>
            <a:fillRect/>
          </a:stretch>
        </p:blipFill>
        <p:spPr>
          <a:xfrm>
            <a:off x="-76200" y="-215265"/>
            <a:ext cx="3695065" cy="1155065"/>
          </a:xfrm>
          <a:prstGeom prst="rect">
            <a:avLst/>
          </a:prstGeom>
        </p:spPr>
      </p:pic>
      <p:pic>
        <p:nvPicPr>
          <p:cNvPr id="4" name="图片 3" descr="截图-2023年3月17日 16时35分6秒"/>
          <p:cNvPicPr>
            <a:picLocks noChangeAspect="1"/>
          </p:cNvPicPr>
          <p:nvPr/>
        </p:nvPicPr>
        <p:blipFill>
          <a:blip r:embed="rId4"/>
          <a:stretch>
            <a:fillRect/>
          </a:stretch>
        </p:blipFill>
        <p:spPr>
          <a:xfrm>
            <a:off x="6094730" y="2347595"/>
            <a:ext cx="2952750" cy="6572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1"/>
          <p:nvPr/>
        </p:nvSpPr>
        <p:spPr>
          <a:xfrm>
            <a:off x="506413" y="736600"/>
            <a:ext cx="10669587" cy="6121400"/>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权数调整：</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对各专业分别进行样本权数调整。</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（三）最终权数。</a:t>
            </a:r>
            <a:endParaRPr lang="zh-CN" altLang="en-US" sz="2800" noProof="1">
              <a:solidFill>
                <a:srgbClr val="336699"/>
              </a:solidFill>
              <a:latin typeface="黑体" panose="02010609060101010101" charset="-122"/>
              <a:ea typeface="黑体" panose="02010609060101010101" charset="-122"/>
              <a:cs typeface="Nimbus Roman No9 L" charset="0"/>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（1）A类权数调整。</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a:solidFill>
                  <a:srgbClr val="336699"/>
                </a:solidFill>
                <a:latin typeface="黑体" panose="02010609060101010101" charset="-122"/>
                <a:ea typeface="黑体" panose="02010609060101010101" charset="-122"/>
                <a:cs typeface="Nimbus Roman No9 L" charset="0"/>
                <a:sym typeface="+mn-ea"/>
              </a:rPr>
              <a:t>样本普查小区的</a:t>
            </a:r>
            <a:r>
              <a:rPr lang="en-US" altLang="zh-CN" sz="2800">
                <a:solidFill>
                  <a:srgbClr val="336699"/>
                </a:solidFill>
                <a:latin typeface="黑体" panose="02010609060101010101" charset="-122"/>
                <a:ea typeface="黑体" panose="02010609060101010101" charset="-122"/>
                <a:cs typeface="Nimbus Roman No9 L" charset="0"/>
                <a:sym typeface="+mn-ea"/>
              </a:rPr>
              <a:t>A</a:t>
            </a:r>
            <a:r>
              <a:rPr lang="zh-CN" altLang="en-US" sz="2800">
                <a:solidFill>
                  <a:srgbClr val="336699"/>
                </a:solidFill>
                <a:latin typeface="黑体" panose="02010609060101010101" charset="-122"/>
                <a:ea typeface="黑体" panose="02010609060101010101" charset="-122"/>
                <a:cs typeface="Nimbus Roman No9 L" charset="0"/>
                <a:sym typeface="+mn-ea"/>
              </a:rPr>
              <a:t>类调整权数</a:t>
            </a:r>
            <a:r>
              <a:rPr lang="en-US" altLang="zh-CN" sz="2800">
                <a:solidFill>
                  <a:srgbClr val="336699"/>
                </a:solidFill>
                <a:latin typeface="黑体" panose="02010609060101010101" charset="-122"/>
                <a:ea typeface="黑体" panose="02010609060101010101" charset="-122"/>
                <a:cs typeface="Nimbus Roman No9 L" charset="0"/>
                <a:sym typeface="+mn-ea"/>
              </a:rPr>
              <a:t>=</a:t>
            </a: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a:solidFill>
                  <a:srgbClr val="336699"/>
                </a:solidFill>
                <a:latin typeface="黑体" panose="02010609060101010101" charset="-122"/>
                <a:ea typeface="黑体" panose="02010609060101010101" charset="-122"/>
                <a:cs typeface="Nimbus Roman No9 L" charset="0"/>
                <a:sym typeface="+mn-ea"/>
              </a:rPr>
              <a:t>样本普查小区初始权数</a:t>
            </a:r>
            <a:r>
              <a:rPr lang="en-US" altLang="zh-CN" sz="2800">
                <a:solidFill>
                  <a:srgbClr val="336699"/>
                </a:solidFill>
                <a:latin typeface="黑体" panose="02010609060101010101" charset="-122"/>
                <a:ea typeface="黑体" panose="02010609060101010101" charset="-122"/>
                <a:cs typeface="Nimbus Roman No9 L" charset="0"/>
                <a:sym typeface="+mn-ea"/>
              </a:rPr>
              <a:t>*(</a:t>
            </a:r>
            <a:r>
              <a:rPr lang="zh-CN" altLang="en-US" sz="2800">
                <a:solidFill>
                  <a:srgbClr val="336699"/>
                </a:solidFill>
                <a:latin typeface="黑体" panose="02010609060101010101" charset="-122"/>
                <a:ea typeface="黑体" panose="02010609060101010101" charset="-122"/>
                <a:cs typeface="Nimbus Roman No9 L" charset="0"/>
                <a:sym typeface="+mn-ea"/>
              </a:rPr>
              <a:t>清查单位数</a:t>
            </a:r>
            <a:r>
              <a:rPr lang="en-US" altLang="zh-CN" sz="2800">
                <a:solidFill>
                  <a:srgbClr val="336699"/>
                </a:solidFill>
                <a:latin typeface="黑体" panose="02010609060101010101" charset="-122"/>
                <a:ea typeface="黑体" panose="02010609060101010101" charset="-122"/>
                <a:cs typeface="Nimbus Roman No9 L" charset="0"/>
                <a:sym typeface="+mn-ea"/>
              </a:rPr>
              <a:t>/</a:t>
            </a:r>
            <a:r>
              <a:rPr lang="zh-CN" altLang="en-US" sz="2800">
                <a:solidFill>
                  <a:srgbClr val="336699"/>
                </a:solidFill>
                <a:latin typeface="黑体" panose="02010609060101010101" charset="-122"/>
                <a:ea typeface="黑体" panose="02010609060101010101" charset="-122"/>
                <a:cs typeface="Nimbus Roman No9 L" charset="0"/>
                <a:sym typeface="+mn-ea"/>
              </a:rPr>
              <a:t>单位估计数的和</a:t>
            </a:r>
            <a:r>
              <a:rPr lang="en-US" altLang="zh-CN" sz="2800">
                <a:solidFill>
                  <a:srgbClr val="336699"/>
                </a:solidFill>
                <a:latin typeface="黑体" panose="02010609060101010101" charset="-122"/>
                <a:ea typeface="黑体" panose="02010609060101010101" charset="-122"/>
                <a:cs typeface="Nimbus Roman No9 L" charset="0"/>
                <a:sym typeface="+mn-ea"/>
              </a:rPr>
              <a:t>)</a:t>
            </a:r>
            <a:endParaRPr lang="zh-CN" altLang="en-US" sz="2800" noProof="1">
              <a:solidFill>
                <a:srgbClr val="336699"/>
              </a:solidFill>
              <a:latin typeface="黑体" panose="02010609060101010101" charset="-122"/>
              <a:ea typeface="黑体" panose="02010609060101010101" charset="-122"/>
              <a:cs typeface="Nimbus Roman No9 L" charset="0"/>
            </a:endParaRPr>
          </a:p>
          <a:p>
            <a:pPr marL="36195" algn="just">
              <a:spcBef>
                <a:spcPct val="20000"/>
              </a:spcBef>
              <a:buSzPct val="85000"/>
              <a:buFont typeface="Wingdings" panose="05000000000000000000" charset="0"/>
              <a:buNone/>
              <a:defRPr/>
            </a:pP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对每个县（正式方案是地市）都作同样操作，得到全省本专业</a:t>
            </a:r>
            <a:r>
              <a:rPr lang="en-US" altLang="zh-CN" sz="2800" noProof="1">
                <a:solidFill>
                  <a:srgbClr val="336699"/>
                </a:solidFill>
                <a:latin typeface="黑体" panose="02010609060101010101" charset="-122"/>
                <a:ea typeface="黑体" panose="02010609060101010101" charset="-122"/>
                <a:cs typeface="Nimbus Roman No9 L" charset="0"/>
                <a:sym typeface="+mn-ea"/>
              </a:rPr>
              <a:t>A</a:t>
            </a:r>
            <a:r>
              <a:rPr lang="zh-CN" altLang="en-US" sz="2800" noProof="1">
                <a:solidFill>
                  <a:srgbClr val="336699"/>
                </a:solidFill>
                <a:latin typeface="黑体" panose="02010609060101010101" charset="-122"/>
                <a:ea typeface="黑体" panose="02010609060101010101" charset="-122"/>
                <a:cs typeface="Nimbus Roman No9 L" charset="0"/>
                <a:sym typeface="+mn-ea"/>
              </a:rPr>
              <a:t>类调整权数，反映单位清查单位数。</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graphicFrame>
        <p:nvGraphicFramePr>
          <p:cNvPr id="2" name="表格 1"/>
          <p:cNvGraphicFramePr/>
          <p:nvPr/>
        </p:nvGraphicFramePr>
        <p:xfrm>
          <a:off x="104140" y="3827780"/>
          <a:ext cx="11984355" cy="2011680"/>
        </p:xfrm>
        <a:graphic>
          <a:graphicData uri="http://schemas.openxmlformats.org/drawingml/2006/table">
            <a:tbl>
              <a:tblPr firstRow="1" bandRow="1">
                <a:tableStyleId>{5C22544A-7EE6-4342-B048-85BDC9FD1C3A}</a:tableStyleId>
              </a:tblPr>
              <a:tblGrid>
                <a:gridCol w="1153764"/>
                <a:gridCol w="1099156"/>
                <a:gridCol w="1059787"/>
                <a:gridCol w="1148050"/>
                <a:gridCol w="2018612"/>
                <a:gridCol w="3528602"/>
                <a:gridCol w="1976068"/>
              </a:tblGrid>
              <a:tr h="136525">
                <a:tc>
                  <a:txBody>
                    <a:bodyPr/>
                    <a:lstStyle/>
                    <a:p>
                      <a:pPr algn="ctr">
                        <a:buNone/>
                      </a:pPr>
                      <a:r>
                        <a:rPr lang="zh-CN" altLang="en-US" sz="1600">
                          <a:cs typeface="Nimbus Roman No9 L" charset="0"/>
                        </a:rPr>
                        <a:t>地区</a:t>
                      </a:r>
                      <a:endParaRPr lang="zh-CN" altLang="en-US" sz="1600">
                        <a:cs typeface="Nimbus Roman No9 L" charset="0"/>
                      </a:endParaRPr>
                    </a:p>
                  </a:txBody>
                  <a:tcPr marL="91438" marR="91438"/>
                </a:tc>
                <a:tc>
                  <a:txBody>
                    <a:bodyPr/>
                    <a:lstStyle/>
                    <a:p>
                      <a:pPr algn="ctr">
                        <a:buNone/>
                      </a:pPr>
                      <a:r>
                        <a:rPr lang="zh-CN" altLang="en-US" sz="1600">
                          <a:cs typeface="Nimbus Roman No9 L" charset="0"/>
                        </a:rPr>
                        <a:t>清查单位</a:t>
                      </a:r>
                      <a:endParaRPr lang="zh-CN" altLang="en-US" sz="1600">
                        <a:cs typeface="Nimbus Roman No9 L" charset="0"/>
                      </a:endParaRPr>
                    </a:p>
                  </a:txBody>
                  <a:tcPr marL="91438" marR="91438"/>
                </a:tc>
                <a:tc>
                  <a:txBody>
                    <a:bodyPr/>
                    <a:lstStyle/>
                    <a:p>
                      <a:pPr algn="ctr">
                        <a:buNone/>
                      </a:pPr>
                      <a:r>
                        <a:rPr lang="zh-CN" altLang="en-US" sz="1600">
                          <a:cs typeface="Nimbus Roman No9 L" charset="0"/>
                        </a:rPr>
                        <a:t>初始权数</a:t>
                      </a:r>
                      <a:endParaRPr lang="zh-CN" altLang="en-US" sz="1600">
                        <a:cs typeface="Nimbus Roman No9 L" charset="0"/>
                      </a:endParaRPr>
                    </a:p>
                  </a:txBody>
                  <a:tcPr marL="91438" marR="91438"/>
                </a:tc>
                <a:tc>
                  <a:txBody>
                    <a:bodyPr/>
                    <a:lstStyle/>
                    <a:p>
                      <a:pPr algn="ctr">
                        <a:buNone/>
                      </a:pPr>
                      <a:r>
                        <a:rPr lang="zh-CN" altLang="en-US" sz="1600">
                          <a:cs typeface="Nimbus Roman No9 L" charset="0"/>
                        </a:rPr>
                        <a:t>样本单位</a:t>
                      </a:r>
                      <a:endParaRPr lang="zh-CN" altLang="en-US" sz="1600">
                        <a:cs typeface="Nimbus Roman No9 L" charset="0"/>
                      </a:endParaRPr>
                    </a:p>
                  </a:txBody>
                  <a:tcPr marL="91438" marR="91438"/>
                </a:tc>
                <a:tc>
                  <a:txBody>
                    <a:bodyPr/>
                    <a:lstStyle/>
                    <a:p>
                      <a:pPr algn="ctr">
                        <a:buNone/>
                      </a:pPr>
                      <a:r>
                        <a:rPr lang="zh-CN" altLang="en-US" sz="1600">
                          <a:cs typeface="Nimbus Roman No9 L" charset="0"/>
                        </a:rPr>
                        <a:t>估计单位数</a:t>
                      </a:r>
                      <a:endParaRPr lang="zh-CN" altLang="en-US" sz="1600">
                        <a:cs typeface="Nimbus Roman No9 L" charset="0"/>
                      </a:endParaRPr>
                    </a:p>
                  </a:txBody>
                  <a:tcPr marL="91438" marR="91438"/>
                </a:tc>
                <a:tc>
                  <a:txBody>
                    <a:bodyPr/>
                    <a:lstStyle/>
                    <a:p>
                      <a:pPr algn="ctr">
                        <a:buNone/>
                      </a:pPr>
                      <a:r>
                        <a:rPr lang="en-US" altLang="zh-CN" sz="1600">
                          <a:cs typeface="Nimbus Roman No9 L" charset="0"/>
                        </a:rPr>
                        <a:t>WTA</a:t>
                      </a:r>
                      <a:endParaRPr lang="en-US" altLang="zh-CN" sz="1600">
                        <a:cs typeface="Nimbus Roman No9 L" charset="0"/>
                      </a:endParaRPr>
                    </a:p>
                  </a:txBody>
                  <a:tcPr marL="91438" marR="91438"/>
                </a:tc>
                <a:tc>
                  <a:txBody>
                    <a:bodyPr/>
                    <a:lstStyle/>
                    <a:p>
                      <a:pPr algn="ctr">
                        <a:buNone/>
                      </a:pPr>
                      <a:r>
                        <a:rPr lang="zh-CN" altLang="en-US" sz="1600">
                          <a:cs typeface="Nimbus Roman No9 L" charset="0"/>
                        </a:rPr>
                        <a:t>调整后单位数</a:t>
                      </a:r>
                      <a:endParaRPr lang="zh-CN" altLang="en-US" sz="1600">
                        <a:cs typeface="Nimbus Roman No9 L" charset="0"/>
                      </a:endParaRPr>
                    </a:p>
                  </a:txBody>
                  <a:tcPr marL="91438" marR="91438"/>
                </a:tc>
              </a:tr>
              <a:tr h="205105">
                <a:tc>
                  <a:txBody>
                    <a:bodyPr/>
                    <a:lstStyle/>
                    <a:p>
                      <a:pPr algn="ctr">
                        <a:buNone/>
                      </a:pPr>
                      <a:r>
                        <a:rPr lang="zh-CN" altLang="en-US" sz="1600">
                          <a:solidFill>
                            <a:schemeClr val="tx2"/>
                          </a:solidFill>
                          <a:cs typeface="Nimbus Roman No9 L" charset="0"/>
                        </a:rPr>
                        <a:t>普查小区</a:t>
                      </a:r>
                      <a:r>
                        <a:rPr lang="en-US" altLang="zh-CN" sz="1600">
                          <a:solidFill>
                            <a:schemeClr val="tx2"/>
                          </a:solidFill>
                          <a:cs typeface="Nimbus Roman No9 L" charset="0"/>
                        </a:rPr>
                        <a:t>1</a:t>
                      </a:r>
                      <a:endParaRPr lang="en-US" altLang="zh-CN" sz="1600">
                        <a:solidFill>
                          <a:schemeClr val="tx2"/>
                        </a:solidFill>
                        <a:cs typeface="Nimbus Roman No9 L" charset="0"/>
                      </a:endParaRPr>
                    </a:p>
                  </a:txBody>
                  <a:tcPr marL="91438" marR="91438"/>
                </a:tc>
                <a:tc>
                  <a:txBody>
                    <a:bodyPr/>
                    <a:lstStyle/>
                    <a:p>
                      <a:pPr algn="ctr">
                        <a:buNone/>
                      </a:pPr>
                      <a:r>
                        <a:rPr lang="en-US" altLang="zh-CN" sz="1600">
                          <a:solidFill>
                            <a:schemeClr val="tx2"/>
                          </a:solidFill>
                          <a:cs typeface="Nimbus Roman No9 L" charset="0"/>
                        </a:rPr>
                        <a:t>1000</a:t>
                      </a:r>
                      <a:endParaRPr lang="en-US" altLang="zh-CN" sz="1600">
                        <a:solidFill>
                          <a:schemeClr val="tx2"/>
                        </a:solidFill>
                        <a:cs typeface="Nimbus Roman No9 L" charset="0"/>
                      </a:endParaRPr>
                    </a:p>
                  </a:txBody>
                  <a:tcPr marL="91438" marR="91438"/>
                </a:tc>
                <a:tc>
                  <a:txBody>
                    <a:bodyPr/>
                    <a:lstStyle/>
                    <a:p>
                      <a:pPr algn="ctr">
                        <a:buNone/>
                      </a:pPr>
                      <a:r>
                        <a:rPr lang="zh-CN" altLang="en-US" sz="1600">
                          <a:solidFill>
                            <a:schemeClr val="tx2"/>
                          </a:solidFill>
                          <a:cs typeface="Nimbus Roman No9 L" charset="0"/>
                          <a:sym typeface="+mn-ea"/>
                        </a:rPr>
                        <a:t>未入样</a:t>
                      </a:r>
                      <a:endParaRPr lang="zh-CN" altLang="en-US" sz="1600">
                        <a:solidFill>
                          <a:schemeClr val="tx2"/>
                        </a:solidFill>
                        <a:cs typeface="Nimbus Roman No9 L" charset="0"/>
                        <a:sym typeface="+mn-ea"/>
                      </a:endParaRPr>
                    </a:p>
                  </a:txBody>
                  <a:tcPr marL="91438" marR="91438"/>
                </a:tc>
                <a:tc>
                  <a:txBody>
                    <a:bodyPr/>
                    <a:lstStyle/>
                    <a:p>
                      <a:pPr algn="ctr">
                        <a:buNone/>
                      </a:pPr>
                      <a:r>
                        <a:rPr lang="zh-CN" altLang="en-US" sz="1600">
                          <a:solidFill>
                            <a:schemeClr val="tx2"/>
                          </a:solidFill>
                          <a:cs typeface="Nimbus Roman No9 L" charset="0"/>
                        </a:rPr>
                        <a:t>未入样</a:t>
                      </a:r>
                      <a:endParaRPr lang="zh-CN" altLang="en-US" sz="1600">
                        <a:solidFill>
                          <a:schemeClr val="tx2"/>
                        </a:solidFill>
                        <a:cs typeface="Nimbus Roman No9 L" charset="0"/>
                      </a:endParaRPr>
                    </a:p>
                  </a:txBody>
                  <a:tcPr marL="91438" marR="91438"/>
                </a:tc>
                <a:tc>
                  <a:txBody>
                    <a:bodyPr/>
                    <a:lstStyle/>
                    <a:p>
                      <a:pPr algn="ctr">
                        <a:buNone/>
                      </a:pPr>
                      <a:r>
                        <a:rPr lang="zh-CN" altLang="en-US" sz="1600">
                          <a:solidFill>
                            <a:schemeClr val="tx2"/>
                          </a:solidFill>
                          <a:cs typeface="Nimbus Roman No9 L" charset="0"/>
                          <a:sym typeface="+mn-ea"/>
                        </a:rPr>
                        <a:t>未入样</a:t>
                      </a:r>
                      <a:endParaRPr lang="zh-CN" altLang="en-US" sz="1600">
                        <a:solidFill>
                          <a:schemeClr val="tx2"/>
                        </a:solidFill>
                        <a:cs typeface="Nimbus Roman No9 L" charset="0"/>
                        <a:sym typeface="+mn-ea"/>
                      </a:endParaRPr>
                    </a:p>
                  </a:txBody>
                  <a:tcPr marL="91438" marR="91438"/>
                </a:tc>
                <a:tc>
                  <a:txBody>
                    <a:bodyPr/>
                    <a:lstStyle/>
                    <a:p>
                      <a:pPr algn="ctr">
                        <a:buNone/>
                      </a:pPr>
                      <a:r>
                        <a:rPr lang="zh-CN" altLang="en-US" sz="1600">
                          <a:solidFill>
                            <a:schemeClr val="tx2"/>
                          </a:solidFill>
                          <a:cs typeface="Nimbus Roman No9 L" charset="0"/>
                          <a:sym typeface="+mn-ea"/>
                        </a:rPr>
                        <a:t>未入样</a:t>
                      </a:r>
                      <a:endParaRPr lang="zh-CN" altLang="en-US" sz="1600">
                        <a:solidFill>
                          <a:schemeClr val="tx2"/>
                        </a:solidFill>
                        <a:cs typeface="Nimbus Roman No9 L" charset="0"/>
                        <a:sym typeface="+mn-ea"/>
                      </a:endParaRPr>
                    </a:p>
                  </a:txBody>
                  <a:tcPr marL="91438" marR="91438"/>
                </a:tc>
                <a:tc>
                  <a:txBody>
                    <a:bodyPr/>
                    <a:lstStyle/>
                    <a:p>
                      <a:pPr algn="ctr">
                        <a:buNone/>
                      </a:pPr>
                      <a:r>
                        <a:rPr lang="zh-CN" altLang="en-US" sz="1600">
                          <a:solidFill>
                            <a:schemeClr val="tx2"/>
                          </a:solidFill>
                          <a:cs typeface="Nimbus Roman No9 L" charset="0"/>
                          <a:sym typeface="+mn-ea"/>
                        </a:rPr>
                        <a:t>未入样</a:t>
                      </a:r>
                      <a:endParaRPr lang="zh-CN" altLang="en-US" sz="1600">
                        <a:solidFill>
                          <a:schemeClr val="tx2"/>
                        </a:solidFill>
                        <a:cs typeface="Nimbus Roman No9 L" charset="0"/>
                        <a:sym typeface="+mn-ea"/>
                      </a:endParaRPr>
                    </a:p>
                  </a:txBody>
                  <a:tcPr marL="91438" marR="91438"/>
                </a:tc>
              </a:tr>
              <a:tr h="0">
                <a:tc>
                  <a:txBody>
                    <a:bodyPr/>
                    <a:lstStyle/>
                    <a:p>
                      <a:pPr algn="ctr">
                        <a:buNone/>
                      </a:pPr>
                      <a:r>
                        <a:rPr lang="zh-CN" altLang="en-US" sz="1600">
                          <a:solidFill>
                            <a:schemeClr val="tx2"/>
                          </a:solidFill>
                          <a:cs typeface="Nimbus Roman No9 L" charset="0"/>
                          <a:sym typeface="+mn-ea"/>
                        </a:rPr>
                        <a:t>普查小区</a:t>
                      </a:r>
                      <a:r>
                        <a:rPr lang="en-US" altLang="zh-CN" sz="1600">
                          <a:solidFill>
                            <a:schemeClr val="tx2"/>
                          </a:solidFill>
                          <a:cs typeface="Nimbus Roman No9 L" charset="0"/>
                          <a:sym typeface="+mn-ea"/>
                        </a:rPr>
                        <a:t>2</a:t>
                      </a:r>
                      <a:endParaRPr lang="en-US" altLang="zh-CN" sz="1600">
                        <a:solidFill>
                          <a:schemeClr val="tx2"/>
                        </a:solidFill>
                        <a:cs typeface="Nimbus Roman No9 L" charset="0"/>
                        <a:sym typeface="+mn-ea"/>
                      </a:endParaRPr>
                    </a:p>
                  </a:txBody>
                  <a:tcPr marL="91438" marR="91438"/>
                </a:tc>
                <a:tc>
                  <a:txBody>
                    <a:bodyPr/>
                    <a:lstStyle/>
                    <a:p>
                      <a:pPr algn="ctr">
                        <a:buNone/>
                      </a:pPr>
                      <a:r>
                        <a:rPr lang="en-US" altLang="zh-CN" sz="1600">
                          <a:solidFill>
                            <a:schemeClr val="tx2"/>
                          </a:solidFill>
                          <a:cs typeface="Nimbus Roman No9 L" charset="0"/>
                        </a:rPr>
                        <a:t>2000</a:t>
                      </a:r>
                      <a:endParaRPr lang="en-US" altLang="zh-CN" sz="1600">
                        <a:solidFill>
                          <a:schemeClr val="tx2"/>
                        </a:solidFill>
                        <a:cs typeface="Nimbus Roman No9 L" charset="0"/>
                      </a:endParaRPr>
                    </a:p>
                  </a:txBody>
                  <a:tcPr marL="91438" marR="91438"/>
                </a:tc>
                <a:tc>
                  <a:txBody>
                    <a:bodyPr/>
                    <a:lstStyle/>
                    <a:p>
                      <a:pPr algn="ctr">
                        <a:buNone/>
                      </a:pPr>
                      <a:r>
                        <a:rPr lang="en-US" altLang="zh-CN" sz="1600">
                          <a:solidFill>
                            <a:schemeClr val="tx2"/>
                          </a:solidFill>
                          <a:cs typeface="Nimbus Roman No9 L" charset="0"/>
                        </a:rPr>
                        <a:t>5/2</a:t>
                      </a:r>
                      <a:endParaRPr lang="en-US" altLang="zh-CN" sz="1600">
                        <a:solidFill>
                          <a:schemeClr val="tx2"/>
                        </a:solidFill>
                        <a:cs typeface="Nimbus Roman No9 L" charset="0"/>
                      </a:endParaRPr>
                    </a:p>
                  </a:txBody>
                  <a:tcPr marL="91438" marR="91438"/>
                </a:tc>
                <a:tc>
                  <a:txBody>
                    <a:bodyPr/>
                    <a:lstStyle/>
                    <a:p>
                      <a:pPr algn="ctr">
                        <a:buNone/>
                      </a:pPr>
                      <a:r>
                        <a:rPr lang="en-US" altLang="zh-CN" sz="1600">
                          <a:solidFill>
                            <a:schemeClr val="tx2"/>
                          </a:solidFill>
                          <a:cs typeface="Nimbus Roman No9 L" charset="0"/>
                        </a:rPr>
                        <a:t>2020</a:t>
                      </a:r>
                      <a:endParaRPr lang="en-US" altLang="zh-CN" sz="1600">
                        <a:solidFill>
                          <a:schemeClr val="tx2"/>
                        </a:solidFill>
                        <a:cs typeface="Nimbus Roman No9 L" charset="0"/>
                      </a:endParaRPr>
                    </a:p>
                  </a:txBody>
                  <a:tcPr marL="91438" marR="91438"/>
                </a:tc>
                <a:tc>
                  <a:txBody>
                    <a:bodyPr/>
                    <a:lstStyle/>
                    <a:p>
                      <a:pPr algn="ctr">
                        <a:buNone/>
                      </a:pPr>
                      <a:r>
                        <a:rPr lang="en-US" altLang="zh-CN" sz="1600">
                          <a:solidFill>
                            <a:schemeClr val="tx2"/>
                          </a:solidFill>
                          <a:cs typeface="Nimbus Roman No9 L" charset="0"/>
                          <a:sym typeface="+mn-ea"/>
                        </a:rPr>
                        <a:t>5/2*2020=5050</a:t>
                      </a:r>
                      <a:endParaRPr lang="en-US" altLang="zh-CN" sz="1600">
                        <a:solidFill>
                          <a:schemeClr val="tx2"/>
                        </a:solidFill>
                        <a:cs typeface="Nimbus Roman No9 L" charset="0"/>
                        <a:sym typeface="+mn-ea"/>
                      </a:endParaRPr>
                    </a:p>
                  </a:txBody>
                  <a:tcPr marL="91438" marR="91438"/>
                </a:tc>
                <a:tc>
                  <a:txBody>
                    <a:bodyPr/>
                    <a:lstStyle/>
                    <a:p>
                      <a:pPr algn="ctr">
                        <a:buNone/>
                      </a:pPr>
                      <a:r>
                        <a:rPr lang="en-US" altLang="zh-CN" sz="1600">
                          <a:solidFill>
                            <a:schemeClr val="tx2"/>
                          </a:solidFill>
                          <a:cs typeface="Nimbus Roman No9 L" charset="0"/>
                          <a:sym typeface="+mn-ea"/>
                        </a:rPr>
                        <a:t>5/2*10000/(5050+4875)=2.52</a:t>
                      </a:r>
                      <a:endParaRPr lang="en-US" altLang="zh-CN" sz="1600">
                        <a:solidFill>
                          <a:schemeClr val="tx2"/>
                        </a:solidFill>
                        <a:cs typeface="Nimbus Roman No9 L" charset="0"/>
                        <a:sym typeface="+mn-ea"/>
                      </a:endParaRPr>
                    </a:p>
                  </a:txBody>
                  <a:tcPr marL="91438" marR="91438"/>
                </a:tc>
                <a:tc>
                  <a:txBody>
                    <a:bodyPr/>
                    <a:lstStyle/>
                    <a:p>
                      <a:pPr algn="ctr">
                        <a:buNone/>
                      </a:pPr>
                      <a:r>
                        <a:rPr lang="en-US" altLang="zh-CN" sz="1600">
                          <a:solidFill>
                            <a:schemeClr val="tx2"/>
                          </a:solidFill>
                          <a:cs typeface="Nimbus Roman No9 L" charset="0"/>
                          <a:sym typeface="+mn-ea"/>
                        </a:rPr>
                        <a:t>2.52*2020=5088</a:t>
                      </a:r>
                      <a:endParaRPr lang="en-US" altLang="zh-CN" sz="1600">
                        <a:solidFill>
                          <a:schemeClr val="tx2"/>
                        </a:solidFill>
                        <a:cs typeface="Nimbus Roman No9 L" charset="0"/>
                        <a:sym typeface="+mn-ea"/>
                      </a:endParaRPr>
                    </a:p>
                  </a:txBody>
                  <a:tcPr marL="91438" marR="91438"/>
                </a:tc>
              </a:tr>
              <a:tr h="0">
                <a:tc>
                  <a:txBody>
                    <a:bodyPr/>
                    <a:lstStyle/>
                    <a:p>
                      <a:pPr algn="ctr">
                        <a:buNone/>
                      </a:pPr>
                      <a:r>
                        <a:rPr lang="zh-CN" altLang="en-US" sz="1600">
                          <a:solidFill>
                            <a:schemeClr val="tx2"/>
                          </a:solidFill>
                          <a:cs typeface="Nimbus Roman No9 L" charset="0"/>
                          <a:sym typeface="+mn-ea"/>
                        </a:rPr>
                        <a:t>普查小区</a:t>
                      </a:r>
                      <a:r>
                        <a:rPr lang="en-US" altLang="zh-CN" sz="1600">
                          <a:solidFill>
                            <a:schemeClr val="tx2"/>
                          </a:solidFill>
                          <a:cs typeface="Nimbus Roman No9 L" charset="0"/>
                          <a:sym typeface="+mn-ea"/>
                        </a:rPr>
                        <a:t>3</a:t>
                      </a:r>
                      <a:endParaRPr lang="en-US" altLang="zh-CN" sz="1600">
                        <a:solidFill>
                          <a:schemeClr val="tx2"/>
                        </a:solidFill>
                        <a:cs typeface="Nimbus Roman No9 L" charset="0"/>
                        <a:sym typeface="+mn-ea"/>
                      </a:endParaRPr>
                    </a:p>
                  </a:txBody>
                  <a:tcPr marL="91438" marR="91438"/>
                </a:tc>
                <a:tc>
                  <a:txBody>
                    <a:bodyPr/>
                    <a:lstStyle/>
                    <a:p>
                      <a:pPr algn="ctr">
                        <a:buNone/>
                      </a:pPr>
                      <a:r>
                        <a:rPr lang="en-US" altLang="zh-CN" sz="1600">
                          <a:solidFill>
                            <a:schemeClr val="tx2"/>
                          </a:solidFill>
                          <a:cs typeface="Nimbus Roman No9 L" charset="0"/>
                        </a:rPr>
                        <a:t>3000</a:t>
                      </a:r>
                      <a:endParaRPr lang="en-US" altLang="zh-CN" sz="1600">
                        <a:solidFill>
                          <a:schemeClr val="tx2"/>
                        </a:solidFill>
                        <a:cs typeface="Nimbus Roman No9 L" charset="0"/>
                      </a:endParaRPr>
                    </a:p>
                  </a:txBody>
                  <a:tcPr marL="91438" marR="91438"/>
                </a:tc>
                <a:tc>
                  <a:txBody>
                    <a:bodyPr/>
                    <a:lstStyle/>
                    <a:p>
                      <a:pPr algn="ctr">
                        <a:buNone/>
                      </a:pPr>
                      <a:r>
                        <a:rPr lang="zh-CN" altLang="en-US" sz="1600">
                          <a:solidFill>
                            <a:schemeClr val="tx2"/>
                          </a:solidFill>
                          <a:cs typeface="Nimbus Roman No9 L" charset="0"/>
                          <a:sym typeface="+mn-ea"/>
                        </a:rPr>
                        <a:t>未入样</a:t>
                      </a:r>
                      <a:endParaRPr lang="zh-CN" altLang="en-US" sz="1600">
                        <a:solidFill>
                          <a:schemeClr val="tx2"/>
                        </a:solidFill>
                        <a:cs typeface="Nimbus Roman No9 L" charset="0"/>
                        <a:sym typeface="+mn-ea"/>
                      </a:endParaRPr>
                    </a:p>
                  </a:txBody>
                  <a:tcPr marL="91438" marR="91438"/>
                </a:tc>
                <a:tc>
                  <a:txBody>
                    <a:bodyPr/>
                    <a:lstStyle/>
                    <a:p>
                      <a:pPr algn="ctr">
                        <a:buNone/>
                      </a:pPr>
                      <a:r>
                        <a:rPr lang="zh-CN" altLang="en-US" sz="1600">
                          <a:solidFill>
                            <a:schemeClr val="tx2"/>
                          </a:solidFill>
                          <a:cs typeface="Nimbus Roman No9 L" charset="0"/>
                        </a:rPr>
                        <a:t>未入样</a:t>
                      </a:r>
                      <a:endParaRPr lang="zh-CN" altLang="en-US" sz="1600">
                        <a:solidFill>
                          <a:schemeClr val="tx2"/>
                        </a:solidFill>
                        <a:cs typeface="Nimbus Roman No9 L" charset="0"/>
                      </a:endParaRPr>
                    </a:p>
                  </a:txBody>
                  <a:tcPr marL="91438" marR="91438"/>
                </a:tc>
                <a:tc>
                  <a:txBody>
                    <a:bodyPr/>
                    <a:lstStyle/>
                    <a:p>
                      <a:pPr algn="ctr">
                        <a:buNone/>
                      </a:pPr>
                      <a:r>
                        <a:rPr lang="zh-CN" altLang="en-US" sz="1600">
                          <a:solidFill>
                            <a:schemeClr val="tx2"/>
                          </a:solidFill>
                          <a:cs typeface="Nimbus Roman No9 L" charset="0"/>
                          <a:sym typeface="+mn-ea"/>
                        </a:rPr>
                        <a:t>未入样</a:t>
                      </a:r>
                      <a:endParaRPr lang="zh-CN" altLang="en-US" sz="1600">
                        <a:solidFill>
                          <a:schemeClr val="tx2"/>
                        </a:solidFill>
                        <a:cs typeface="Nimbus Roman No9 L" charset="0"/>
                        <a:sym typeface="+mn-ea"/>
                      </a:endParaRPr>
                    </a:p>
                  </a:txBody>
                  <a:tcPr marL="91438" marR="91438"/>
                </a:tc>
                <a:tc>
                  <a:txBody>
                    <a:bodyPr/>
                    <a:lstStyle/>
                    <a:p>
                      <a:pPr algn="ctr">
                        <a:buNone/>
                      </a:pPr>
                      <a:r>
                        <a:rPr lang="zh-CN" altLang="en-US" sz="1600">
                          <a:solidFill>
                            <a:schemeClr val="tx2"/>
                          </a:solidFill>
                          <a:cs typeface="Nimbus Roman No9 L" charset="0"/>
                          <a:sym typeface="+mn-ea"/>
                        </a:rPr>
                        <a:t>未入样</a:t>
                      </a:r>
                      <a:endParaRPr lang="zh-CN" altLang="en-US" sz="1600">
                        <a:solidFill>
                          <a:schemeClr val="tx2"/>
                        </a:solidFill>
                        <a:cs typeface="Nimbus Roman No9 L" charset="0"/>
                        <a:sym typeface="+mn-ea"/>
                      </a:endParaRPr>
                    </a:p>
                  </a:txBody>
                  <a:tcPr marL="91438" marR="91438"/>
                </a:tc>
                <a:tc>
                  <a:txBody>
                    <a:bodyPr/>
                    <a:lstStyle/>
                    <a:p>
                      <a:pPr algn="ctr">
                        <a:buNone/>
                      </a:pPr>
                      <a:r>
                        <a:rPr lang="zh-CN" altLang="en-US" sz="1600">
                          <a:solidFill>
                            <a:schemeClr val="tx2"/>
                          </a:solidFill>
                          <a:cs typeface="Nimbus Roman No9 L" charset="0"/>
                          <a:sym typeface="+mn-ea"/>
                        </a:rPr>
                        <a:t>未入样</a:t>
                      </a:r>
                      <a:endParaRPr lang="zh-CN" altLang="en-US" sz="1600">
                        <a:solidFill>
                          <a:schemeClr val="tx2"/>
                        </a:solidFill>
                        <a:cs typeface="Nimbus Roman No9 L" charset="0"/>
                        <a:sym typeface="+mn-ea"/>
                      </a:endParaRPr>
                    </a:p>
                  </a:txBody>
                  <a:tcPr marL="91438" marR="91438"/>
                </a:tc>
              </a:tr>
              <a:tr h="0">
                <a:tc>
                  <a:txBody>
                    <a:bodyPr/>
                    <a:lstStyle/>
                    <a:p>
                      <a:pPr algn="ctr">
                        <a:buNone/>
                      </a:pPr>
                      <a:r>
                        <a:rPr lang="zh-CN" altLang="en-US" sz="1600">
                          <a:solidFill>
                            <a:schemeClr val="tx2"/>
                          </a:solidFill>
                          <a:cs typeface="Nimbus Roman No9 L" charset="0"/>
                          <a:sym typeface="+mn-ea"/>
                        </a:rPr>
                        <a:t>普查小区</a:t>
                      </a:r>
                      <a:r>
                        <a:rPr lang="en-US" altLang="zh-CN" sz="1600">
                          <a:solidFill>
                            <a:schemeClr val="tx2"/>
                          </a:solidFill>
                          <a:cs typeface="Nimbus Roman No9 L" charset="0"/>
                          <a:sym typeface="+mn-ea"/>
                        </a:rPr>
                        <a:t>4</a:t>
                      </a:r>
                      <a:endParaRPr lang="en-US" altLang="zh-CN" sz="1600">
                        <a:solidFill>
                          <a:schemeClr val="tx2"/>
                        </a:solidFill>
                        <a:cs typeface="Nimbus Roman No9 L" charset="0"/>
                        <a:sym typeface="+mn-ea"/>
                      </a:endParaRPr>
                    </a:p>
                  </a:txBody>
                  <a:tcPr marL="91438" marR="91438"/>
                </a:tc>
                <a:tc>
                  <a:txBody>
                    <a:bodyPr/>
                    <a:lstStyle/>
                    <a:p>
                      <a:pPr algn="ctr">
                        <a:buNone/>
                      </a:pPr>
                      <a:r>
                        <a:rPr lang="en-US" altLang="zh-CN" sz="1600">
                          <a:solidFill>
                            <a:schemeClr val="tx2"/>
                          </a:solidFill>
                          <a:cs typeface="Nimbus Roman No9 L" charset="0"/>
                        </a:rPr>
                        <a:t>4000</a:t>
                      </a:r>
                      <a:endParaRPr lang="en-US" altLang="zh-CN" sz="1600">
                        <a:solidFill>
                          <a:schemeClr val="tx2"/>
                        </a:solidFill>
                        <a:cs typeface="Nimbus Roman No9 L" charset="0"/>
                      </a:endParaRPr>
                    </a:p>
                  </a:txBody>
                  <a:tcPr marL="91438" marR="91438"/>
                </a:tc>
                <a:tc>
                  <a:txBody>
                    <a:bodyPr/>
                    <a:lstStyle/>
                    <a:p>
                      <a:pPr algn="ctr">
                        <a:buNone/>
                      </a:pPr>
                      <a:r>
                        <a:rPr lang="en-US" altLang="zh-CN" sz="1600">
                          <a:solidFill>
                            <a:schemeClr val="tx2"/>
                          </a:solidFill>
                          <a:cs typeface="Nimbus Roman No9 L" charset="0"/>
                        </a:rPr>
                        <a:t>2.5/2</a:t>
                      </a:r>
                      <a:endParaRPr lang="en-US" altLang="zh-CN" sz="1600">
                        <a:solidFill>
                          <a:schemeClr val="tx2"/>
                        </a:solidFill>
                        <a:cs typeface="Nimbus Roman No9 L" charset="0"/>
                      </a:endParaRPr>
                    </a:p>
                  </a:txBody>
                  <a:tcPr marL="91438" marR="91438"/>
                </a:tc>
                <a:tc>
                  <a:txBody>
                    <a:bodyPr/>
                    <a:lstStyle/>
                    <a:p>
                      <a:pPr algn="ctr">
                        <a:buNone/>
                      </a:pPr>
                      <a:r>
                        <a:rPr lang="en-US" altLang="zh-CN" sz="1600">
                          <a:solidFill>
                            <a:schemeClr val="tx2"/>
                          </a:solidFill>
                          <a:cs typeface="Nimbus Roman No9 L" charset="0"/>
                        </a:rPr>
                        <a:t>3900</a:t>
                      </a:r>
                      <a:endParaRPr lang="en-US" altLang="zh-CN" sz="1600">
                        <a:solidFill>
                          <a:schemeClr val="tx2"/>
                        </a:solidFill>
                        <a:cs typeface="Nimbus Roman No9 L" charset="0"/>
                      </a:endParaRPr>
                    </a:p>
                  </a:txBody>
                  <a:tcPr marL="91438" marR="91438"/>
                </a:tc>
                <a:tc>
                  <a:txBody>
                    <a:bodyPr/>
                    <a:lstStyle/>
                    <a:p>
                      <a:pPr algn="ctr">
                        <a:buNone/>
                      </a:pPr>
                      <a:r>
                        <a:rPr lang="en-US" altLang="zh-CN" sz="1600">
                          <a:solidFill>
                            <a:schemeClr val="tx2"/>
                          </a:solidFill>
                          <a:cs typeface="Nimbus Roman No9 L" charset="0"/>
                          <a:sym typeface="+mn-ea"/>
                        </a:rPr>
                        <a:t>2.5/2*3900=4875</a:t>
                      </a:r>
                      <a:endParaRPr lang="en-US" altLang="zh-CN" sz="1600">
                        <a:solidFill>
                          <a:schemeClr val="tx2"/>
                        </a:solidFill>
                        <a:cs typeface="Nimbus Roman No9 L" charset="0"/>
                        <a:sym typeface="+mn-ea"/>
                      </a:endParaRPr>
                    </a:p>
                  </a:txBody>
                  <a:tcPr marL="91438" marR="91438"/>
                </a:tc>
                <a:tc>
                  <a:txBody>
                    <a:bodyPr/>
                    <a:lstStyle/>
                    <a:p>
                      <a:pPr algn="ctr">
                        <a:buNone/>
                      </a:pPr>
                      <a:r>
                        <a:rPr lang="en-US" altLang="zh-CN" sz="1600">
                          <a:solidFill>
                            <a:schemeClr val="tx2"/>
                          </a:solidFill>
                          <a:cs typeface="Nimbus Roman No9 L" charset="0"/>
                          <a:sym typeface="+mn-ea"/>
                        </a:rPr>
                        <a:t>2.5/2*10000/(5050+4875)=1.26</a:t>
                      </a:r>
                      <a:endParaRPr lang="en-US" altLang="zh-CN" sz="1600">
                        <a:solidFill>
                          <a:schemeClr val="tx2"/>
                        </a:solidFill>
                        <a:cs typeface="Nimbus Roman No9 L" charset="0"/>
                        <a:sym typeface="+mn-ea"/>
                      </a:endParaRPr>
                    </a:p>
                  </a:txBody>
                  <a:tcPr marL="91438" marR="91438"/>
                </a:tc>
                <a:tc>
                  <a:txBody>
                    <a:bodyPr/>
                    <a:lstStyle/>
                    <a:p>
                      <a:pPr algn="ctr">
                        <a:buNone/>
                      </a:pPr>
                      <a:r>
                        <a:rPr lang="en-US" altLang="zh-CN" sz="1600">
                          <a:solidFill>
                            <a:schemeClr val="tx2"/>
                          </a:solidFill>
                          <a:cs typeface="Nimbus Roman No9 L" charset="0"/>
                        </a:rPr>
                        <a:t>1.26*3900=4912</a:t>
                      </a:r>
                      <a:endParaRPr lang="en-US" altLang="zh-CN" sz="1600">
                        <a:solidFill>
                          <a:schemeClr val="tx2"/>
                        </a:solidFill>
                        <a:cs typeface="Nimbus Roman No9 L" charset="0"/>
                      </a:endParaRPr>
                    </a:p>
                  </a:txBody>
                  <a:tcPr marL="91438" marR="91438"/>
                </a:tc>
              </a:tr>
              <a:tr h="215265">
                <a:tc>
                  <a:txBody>
                    <a:bodyPr/>
                    <a:lstStyle/>
                    <a:p>
                      <a:pPr algn="ctr">
                        <a:buNone/>
                      </a:pPr>
                      <a:r>
                        <a:rPr lang="zh-CN" altLang="en-US" sz="1600">
                          <a:solidFill>
                            <a:schemeClr val="tx2"/>
                          </a:solidFill>
                          <a:cs typeface="Nimbus Roman No9 L" charset="0"/>
                          <a:sym typeface="+mn-ea"/>
                        </a:rPr>
                        <a:t>合计</a:t>
                      </a:r>
                      <a:endParaRPr lang="zh-CN" altLang="en-US" sz="1600">
                        <a:solidFill>
                          <a:schemeClr val="tx2"/>
                        </a:solidFill>
                        <a:cs typeface="Nimbus Roman No9 L" charset="0"/>
                        <a:sym typeface="+mn-ea"/>
                      </a:endParaRPr>
                    </a:p>
                  </a:txBody>
                  <a:tcPr marL="91438" marR="91438"/>
                </a:tc>
                <a:tc>
                  <a:txBody>
                    <a:bodyPr/>
                    <a:lstStyle/>
                    <a:p>
                      <a:pPr algn="ctr">
                        <a:buNone/>
                      </a:pPr>
                      <a:r>
                        <a:rPr lang="en-US" altLang="zh-CN" sz="1600">
                          <a:solidFill>
                            <a:schemeClr val="tx2"/>
                          </a:solidFill>
                          <a:cs typeface="Nimbus Roman No9 L" charset="0"/>
                        </a:rPr>
                        <a:t>10000</a:t>
                      </a:r>
                      <a:endParaRPr lang="en-US" altLang="zh-CN" sz="1600">
                        <a:solidFill>
                          <a:schemeClr val="tx2"/>
                        </a:solidFill>
                        <a:latin typeface="仿宋" panose="02010609060101010101" charset="-122"/>
                        <a:ea typeface="仿宋" panose="02010609060101010101" charset="-122"/>
                        <a:cs typeface="Nimbus Roman No9 L" charset="0"/>
                      </a:endParaRPr>
                    </a:p>
                  </a:txBody>
                  <a:tcPr marL="91438" marR="91438"/>
                </a:tc>
                <a:tc>
                  <a:txBody>
                    <a:bodyPr/>
                    <a:lstStyle/>
                    <a:p>
                      <a:pPr algn="ctr">
                        <a:buNone/>
                      </a:pPr>
                      <a:endParaRPr lang="en-US" altLang="zh-CN" sz="1600">
                        <a:solidFill>
                          <a:schemeClr val="tx2"/>
                        </a:solidFill>
                        <a:cs typeface="Nimbus Roman No9 L" charset="0"/>
                      </a:endParaRPr>
                    </a:p>
                  </a:txBody>
                  <a:tcPr marL="91438" marR="91438"/>
                </a:tc>
                <a:tc>
                  <a:txBody>
                    <a:bodyPr/>
                    <a:lstStyle/>
                    <a:p>
                      <a:pPr algn="ctr">
                        <a:buNone/>
                      </a:pPr>
                      <a:r>
                        <a:rPr lang="en-US" altLang="zh-CN" sz="1600">
                          <a:solidFill>
                            <a:schemeClr val="tx2"/>
                          </a:solidFill>
                          <a:cs typeface="Nimbus Roman No9 L" charset="0"/>
                        </a:rPr>
                        <a:t>5920</a:t>
                      </a:r>
                      <a:endParaRPr lang="en-US" altLang="zh-CN" sz="1600">
                        <a:solidFill>
                          <a:schemeClr val="tx2"/>
                        </a:solidFill>
                        <a:cs typeface="Nimbus Roman No9 L" charset="0"/>
                      </a:endParaRPr>
                    </a:p>
                  </a:txBody>
                  <a:tcPr marL="91438" marR="91438"/>
                </a:tc>
                <a:tc>
                  <a:txBody>
                    <a:bodyPr/>
                    <a:lstStyle/>
                    <a:p>
                      <a:pPr algn="ctr">
                        <a:buNone/>
                      </a:pPr>
                      <a:r>
                        <a:rPr lang="en-US" altLang="zh-CN" sz="1600">
                          <a:solidFill>
                            <a:schemeClr val="tx2"/>
                          </a:solidFill>
                          <a:cs typeface="Nimbus Roman No9 L" charset="0"/>
                          <a:sym typeface="+mn-ea"/>
                        </a:rPr>
                        <a:t>9925</a:t>
                      </a:r>
                      <a:endParaRPr lang="en-US" altLang="zh-CN" sz="1600">
                        <a:solidFill>
                          <a:schemeClr val="tx2"/>
                        </a:solidFill>
                        <a:cs typeface="Nimbus Roman No9 L" charset="0"/>
                        <a:sym typeface="+mn-ea"/>
                      </a:endParaRPr>
                    </a:p>
                  </a:txBody>
                  <a:tcPr marL="91438" marR="91438"/>
                </a:tc>
                <a:tc>
                  <a:txBody>
                    <a:bodyPr/>
                    <a:lstStyle/>
                    <a:p>
                      <a:pPr algn="ctr">
                        <a:buNone/>
                      </a:pPr>
                      <a:endParaRPr lang="en-US" altLang="zh-CN" sz="1600">
                        <a:solidFill>
                          <a:schemeClr val="tx2"/>
                        </a:solidFill>
                        <a:cs typeface="Nimbus Roman No9 L" charset="0"/>
                      </a:endParaRPr>
                    </a:p>
                  </a:txBody>
                  <a:tcPr marL="91438" marR="91438"/>
                </a:tc>
                <a:tc>
                  <a:txBody>
                    <a:bodyPr/>
                    <a:lstStyle/>
                    <a:p>
                      <a:pPr algn="ctr">
                        <a:buNone/>
                      </a:pPr>
                      <a:r>
                        <a:rPr lang="en-US" altLang="zh-CN" sz="1600">
                          <a:solidFill>
                            <a:schemeClr val="tx2"/>
                          </a:solidFill>
                          <a:cs typeface="Nimbus Roman No9 L" charset="0"/>
                        </a:rPr>
                        <a:t>10000</a:t>
                      </a:r>
                      <a:endParaRPr lang="en-US" altLang="zh-CN" sz="1600">
                        <a:solidFill>
                          <a:schemeClr val="tx2"/>
                        </a:solidFill>
                        <a:cs typeface="Nimbus Roman No9 L" charset="0"/>
                      </a:endParaRPr>
                    </a:p>
                  </a:txBody>
                  <a:tcPr marL="91438" marR="91438"/>
                </a:tc>
              </a:tr>
            </a:tbl>
          </a:graphicData>
        </a:graphic>
      </p:graphicFrame>
      <p:pic>
        <p:nvPicPr>
          <p:cNvPr id="7" name="图片 6" descr="五经普LOGO透明底（长）"/>
          <p:cNvPicPr>
            <a:picLocks noChangeAspect="1"/>
          </p:cNvPicPr>
          <p:nvPr/>
        </p:nvPicPr>
        <p:blipFill>
          <a:blip r:embed="rId2"/>
          <a:stretch>
            <a:fillRect/>
          </a:stretch>
        </p:blipFill>
        <p:spPr>
          <a:xfrm>
            <a:off x="-66675" y="-215265"/>
            <a:ext cx="3695065" cy="1155065"/>
          </a:xfrm>
          <a:prstGeom prst="rect">
            <a:avLst/>
          </a:prstGeom>
        </p:spPr>
      </p:pic>
      <p:cxnSp>
        <p:nvCxnSpPr>
          <p:cNvPr id="4" name="直接连接符 3"/>
          <p:cNvCxnSpPr/>
          <p:nvPr/>
        </p:nvCxnSpPr>
        <p:spPr>
          <a:xfrm flipV="1">
            <a:off x="2371725" y="5520055"/>
            <a:ext cx="1045210" cy="302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6611620" y="5520055"/>
            <a:ext cx="3497580" cy="31242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1"/>
          <p:nvPr/>
        </p:nvSpPr>
        <p:spPr>
          <a:xfrm>
            <a:off x="584200" y="920750"/>
            <a:ext cx="10669588" cy="5518150"/>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权数调整：</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对各专业分别进行样本权数调整。</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（三）最终权数。</a:t>
            </a:r>
            <a:endParaRPr lang="zh-CN" altLang="en-US" sz="2800" noProof="1">
              <a:solidFill>
                <a:srgbClr val="336699"/>
              </a:solidFill>
              <a:latin typeface="黑体" panose="02010609060101010101" charset="-122"/>
              <a:ea typeface="黑体" panose="02010609060101010101" charset="-122"/>
              <a:cs typeface="Nimbus Roman No9 L" charset="0"/>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a:t>
            </a:r>
            <a:r>
              <a:rPr lang="en-US" altLang="zh-CN" sz="2800" noProof="1">
                <a:solidFill>
                  <a:srgbClr val="336699"/>
                </a:solidFill>
                <a:latin typeface="黑体" panose="02010609060101010101" charset="-122"/>
                <a:ea typeface="黑体" panose="02010609060101010101" charset="-122"/>
                <a:cs typeface="Nimbus Roman No9 L" charset="0"/>
                <a:sym typeface="+mn-ea"/>
              </a:rPr>
              <a:t>2</a:t>
            </a:r>
            <a:r>
              <a:rPr lang="zh-CN" altLang="en-US" sz="2800" noProof="1">
                <a:solidFill>
                  <a:srgbClr val="336699"/>
                </a:solidFill>
                <a:latin typeface="黑体" panose="02010609060101010101" charset="-122"/>
                <a:ea typeface="黑体" panose="02010609060101010101" charset="-122"/>
                <a:cs typeface="Nimbus Roman No9 L" charset="0"/>
                <a:sym typeface="+mn-ea"/>
              </a:rPr>
              <a:t>）B类权数调整。根据各专业个体经营户是否无回答进行权数调整（受访情况）。个体经营户的</a:t>
            </a:r>
            <a:r>
              <a:rPr lang="en-US" altLang="zh-CN" sz="2800" noProof="1">
                <a:solidFill>
                  <a:srgbClr val="336699"/>
                </a:solidFill>
                <a:latin typeface="黑体" panose="02010609060101010101" charset="-122"/>
                <a:ea typeface="黑体" panose="02010609060101010101" charset="-122"/>
                <a:cs typeface="Nimbus Roman No9 L" charset="0"/>
                <a:sym typeface="+mn-ea"/>
              </a:rPr>
              <a:t>B</a:t>
            </a:r>
            <a:r>
              <a:rPr lang="zh-CN" altLang="en-US" sz="2800" noProof="1">
                <a:solidFill>
                  <a:srgbClr val="336699"/>
                </a:solidFill>
                <a:latin typeface="黑体" panose="02010609060101010101" charset="-122"/>
                <a:ea typeface="黑体" panose="02010609060101010101" charset="-122"/>
                <a:cs typeface="Nimbus Roman No9 L" charset="0"/>
                <a:sym typeface="+mn-ea"/>
              </a:rPr>
              <a:t>类调整权数</a:t>
            </a:r>
            <a:r>
              <a:rPr lang="en-US" altLang="zh-CN" sz="2800" noProof="1">
                <a:solidFill>
                  <a:srgbClr val="336699"/>
                </a:solidFill>
                <a:latin typeface="黑体" panose="02010609060101010101" charset="-122"/>
                <a:ea typeface="黑体" panose="02010609060101010101" charset="-122"/>
                <a:cs typeface="Nimbus Roman No9 L" charset="0"/>
                <a:sym typeface="+mn-ea"/>
              </a:rPr>
              <a:t>=</a:t>
            </a: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A</a:t>
            </a:r>
            <a:r>
              <a:rPr lang="zh-CN" altLang="en-US" sz="2800" noProof="1">
                <a:solidFill>
                  <a:srgbClr val="336699"/>
                </a:solidFill>
                <a:latin typeface="黑体" panose="02010609060101010101" charset="-122"/>
                <a:ea typeface="黑体" panose="02010609060101010101" charset="-122"/>
                <a:cs typeface="Nimbus Roman No9 L" charset="0"/>
                <a:sym typeface="+mn-ea"/>
              </a:rPr>
              <a:t>类调整权数</a:t>
            </a:r>
            <a:r>
              <a:rPr lang="en-US" altLang="zh-CN" sz="2800" noProof="1">
                <a:solidFill>
                  <a:srgbClr val="336699"/>
                </a:solidFill>
                <a:latin typeface="黑体" panose="02010609060101010101" charset="-122"/>
                <a:ea typeface="黑体" panose="02010609060101010101" charset="-122"/>
                <a:cs typeface="Nimbus Roman No9 L" charset="0"/>
                <a:sym typeface="+mn-ea"/>
              </a:rPr>
              <a:t>*(</a:t>
            </a:r>
            <a:r>
              <a:rPr lang="zh-CN" altLang="en-US" sz="2800" noProof="1">
                <a:solidFill>
                  <a:srgbClr val="336699"/>
                </a:solidFill>
                <a:latin typeface="黑体" panose="02010609060101010101" charset="-122"/>
                <a:ea typeface="黑体" panose="02010609060101010101" charset="-122"/>
                <a:cs typeface="Nimbus Roman No9 L" charset="0"/>
                <a:sym typeface="+mn-ea"/>
              </a:rPr>
              <a:t>普查小区样本单位数</a:t>
            </a:r>
            <a:r>
              <a:rPr lang="en-US" altLang="zh-CN" sz="2800" noProof="1">
                <a:solidFill>
                  <a:srgbClr val="336699"/>
                </a:solidFill>
                <a:latin typeface="黑体" panose="02010609060101010101" charset="-122"/>
                <a:ea typeface="黑体" panose="02010609060101010101" charset="-122"/>
                <a:cs typeface="Nimbus Roman No9 L" charset="0"/>
                <a:sym typeface="+mn-ea"/>
              </a:rPr>
              <a:t>/</a:t>
            </a:r>
            <a:r>
              <a:rPr lang="zh-CN" altLang="en-US" sz="2800" noProof="1">
                <a:solidFill>
                  <a:srgbClr val="336699"/>
                </a:solidFill>
                <a:latin typeface="黑体" panose="02010609060101010101" charset="-122"/>
                <a:ea typeface="黑体" panose="02010609060101010101" charset="-122"/>
                <a:cs typeface="Nimbus Roman No9 L" charset="0"/>
                <a:sym typeface="+mn-ea"/>
              </a:rPr>
              <a:t>普查小区正常受访单位数</a:t>
            </a:r>
            <a:r>
              <a:rPr lang="en-US" altLang="zh-CN" sz="2800" noProof="1">
                <a:solidFill>
                  <a:srgbClr val="336699"/>
                </a:solidFill>
                <a:latin typeface="黑体" panose="02010609060101010101" charset="-122"/>
                <a:ea typeface="黑体" panose="02010609060101010101" charset="-122"/>
                <a:cs typeface="Nimbus Roman No9 L" charset="0"/>
                <a:sym typeface="+mn-ea"/>
              </a:rPr>
              <a:t>)</a:t>
            </a: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得到全省本专业于个体经营户</a:t>
            </a:r>
            <a:r>
              <a:rPr lang="en-US" altLang="zh-CN" sz="2800" noProof="1">
                <a:solidFill>
                  <a:srgbClr val="336699"/>
                </a:solidFill>
                <a:latin typeface="黑体" panose="02010609060101010101" charset="-122"/>
                <a:ea typeface="黑体" panose="02010609060101010101" charset="-122"/>
                <a:cs typeface="Nimbus Roman No9 L" charset="0"/>
                <a:sym typeface="+mn-ea"/>
              </a:rPr>
              <a:t>B</a:t>
            </a:r>
            <a:r>
              <a:rPr lang="zh-CN" altLang="en-US" sz="2800" noProof="1">
                <a:solidFill>
                  <a:srgbClr val="336699"/>
                </a:solidFill>
                <a:latin typeface="黑体" panose="02010609060101010101" charset="-122"/>
                <a:ea typeface="黑体" panose="02010609060101010101" charset="-122"/>
                <a:cs typeface="Nimbus Roman No9 L" charset="0"/>
                <a:sym typeface="+mn-ea"/>
              </a:rPr>
              <a:t>类调整权数：</a:t>
            </a:r>
            <a:r>
              <a:rPr lang="zh-CN" altLang="en-US" sz="2800">
                <a:solidFill>
                  <a:srgbClr val="336699"/>
                </a:solidFill>
                <a:latin typeface="黑体" panose="02010609060101010101" charset="-122"/>
                <a:ea typeface="黑体" panose="02010609060101010101" charset="-122"/>
                <a:cs typeface="Nimbus Roman No9 L" charset="0"/>
                <a:sym typeface="+mn-ea"/>
              </a:rPr>
              <a:t>反映单位清查单位数。</a:t>
            </a:r>
            <a:r>
              <a:rPr lang="zh-CN" altLang="en-US" sz="2800" noProof="1">
                <a:solidFill>
                  <a:srgbClr val="336699"/>
                </a:solidFill>
                <a:latin typeface="黑体" panose="02010609060101010101" charset="-122"/>
                <a:ea typeface="黑体" panose="02010609060101010101" charset="-122"/>
                <a:cs typeface="Nimbus Roman No9 L" charset="0"/>
                <a:sym typeface="+mn-ea"/>
              </a:rPr>
              <a:t>新增或者消失对于其他指标存在不确定性。</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graphicFrame>
        <p:nvGraphicFramePr>
          <p:cNvPr id="2" name="表格 1"/>
          <p:cNvGraphicFramePr/>
          <p:nvPr/>
        </p:nvGraphicFramePr>
        <p:xfrm>
          <a:off x="42863" y="3886200"/>
          <a:ext cx="11908155" cy="1524000"/>
        </p:xfrm>
        <a:graphic>
          <a:graphicData uri="http://schemas.openxmlformats.org/drawingml/2006/table">
            <a:tbl>
              <a:tblPr firstRow="1" bandRow="1">
                <a:tableStyleId>{5C22544A-7EE6-4342-B048-85BDC9FD1C3A}</a:tableStyleId>
              </a:tblPr>
              <a:tblGrid>
                <a:gridCol w="2046605"/>
                <a:gridCol w="799278"/>
                <a:gridCol w="1573168"/>
                <a:gridCol w="1695507"/>
                <a:gridCol w="2779317"/>
                <a:gridCol w="3014191"/>
              </a:tblGrid>
              <a:tr h="381000">
                <a:tc>
                  <a:txBody>
                    <a:bodyPr/>
                    <a:lstStyle/>
                    <a:p>
                      <a:pPr algn="ctr">
                        <a:buNone/>
                      </a:pPr>
                      <a:r>
                        <a:rPr lang="zh-CN" altLang="en-US" sz="1600">
                          <a:cs typeface="Nimbus Roman No9 L" charset="0"/>
                        </a:rPr>
                        <a:t>地区</a:t>
                      </a:r>
                      <a:endParaRPr lang="en-US" altLang="zh-CN" sz="1600">
                        <a:cs typeface="Nimbus Roman No9 L" charset="0"/>
                      </a:endParaRPr>
                    </a:p>
                  </a:txBody>
                  <a:tcPr marL="91443" marR="91443"/>
                </a:tc>
                <a:tc>
                  <a:txBody>
                    <a:bodyPr/>
                    <a:lstStyle/>
                    <a:p>
                      <a:pPr algn="ctr">
                        <a:buNone/>
                      </a:pPr>
                      <a:r>
                        <a:rPr lang="en-US" altLang="zh-CN" sz="1600">
                          <a:cs typeface="Nimbus Roman No9 L" charset="0"/>
                        </a:rPr>
                        <a:t>WTA</a:t>
                      </a:r>
                      <a:endParaRPr lang="en-US" altLang="zh-CN" sz="1600">
                        <a:cs typeface="Nimbus Roman No9 L" charset="0"/>
                      </a:endParaRPr>
                    </a:p>
                  </a:txBody>
                  <a:tcPr marL="91443" marR="91443"/>
                </a:tc>
                <a:tc>
                  <a:txBody>
                    <a:bodyPr/>
                    <a:lstStyle/>
                    <a:p>
                      <a:pPr algn="ctr">
                        <a:buNone/>
                      </a:pPr>
                      <a:r>
                        <a:rPr lang="zh-CN" altLang="en-US" sz="1600">
                          <a:cs typeface="Nimbus Roman No9 L" charset="0"/>
                        </a:rPr>
                        <a:t>样本单位数</a:t>
                      </a:r>
                      <a:endParaRPr lang="zh-CN" altLang="en-US" sz="1600">
                        <a:cs typeface="Nimbus Roman No9 L" charset="0"/>
                      </a:endParaRPr>
                    </a:p>
                  </a:txBody>
                  <a:tcPr marL="91443" marR="91443"/>
                </a:tc>
                <a:tc>
                  <a:txBody>
                    <a:bodyPr/>
                    <a:lstStyle/>
                    <a:p>
                      <a:pPr algn="ctr">
                        <a:buNone/>
                      </a:pPr>
                      <a:r>
                        <a:rPr lang="zh-CN" altLang="en-US" sz="1600">
                          <a:cs typeface="Nimbus Roman No9 L" charset="0"/>
                        </a:rPr>
                        <a:t>正常受访单位数</a:t>
                      </a:r>
                      <a:endParaRPr lang="zh-CN" altLang="en-US" sz="1600">
                        <a:cs typeface="Nimbus Roman No9 L" charset="0"/>
                      </a:endParaRPr>
                    </a:p>
                  </a:txBody>
                  <a:tcPr marL="91443" marR="91443"/>
                </a:tc>
                <a:tc>
                  <a:txBody>
                    <a:bodyPr/>
                    <a:lstStyle/>
                    <a:p>
                      <a:pPr algn="ctr">
                        <a:buNone/>
                      </a:pPr>
                      <a:r>
                        <a:rPr lang="en-US" altLang="zh-CN" sz="1600">
                          <a:cs typeface="Nimbus Roman No9 L" charset="0"/>
                        </a:rPr>
                        <a:t>WTB</a:t>
                      </a:r>
                      <a:endParaRPr lang="en-US" altLang="zh-CN" sz="1600">
                        <a:cs typeface="Nimbus Roman No9 L" charset="0"/>
                      </a:endParaRPr>
                    </a:p>
                  </a:txBody>
                  <a:tcPr marL="91443" marR="91443"/>
                </a:tc>
                <a:tc>
                  <a:txBody>
                    <a:bodyPr/>
                    <a:lstStyle/>
                    <a:p>
                      <a:pPr algn="ctr">
                        <a:buNone/>
                      </a:pPr>
                      <a:r>
                        <a:rPr lang="zh-CN" altLang="en-US" sz="1600">
                          <a:cs typeface="Nimbus Roman No9 L" charset="0"/>
                        </a:rPr>
                        <a:t>估计单位数</a:t>
                      </a:r>
                      <a:endParaRPr lang="zh-CN" altLang="en-US" sz="1600">
                        <a:cs typeface="Nimbus Roman No9 L" charset="0"/>
                      </a:endParaRPr>
                    </a:p>
                  </a:txBody>
                  <a:tcPr marL="91443" marR="91443"/>
                </a:tc>
              </a:tr>
              <a:tr h="381000">
                <a:tc>
                  <a:txBody>
                    <a:bodyPr/>
                    <a:lstStyle/>
                    <a:p>
                      <a:pPr algn="ctr">
                        <a:buNone/>
                      </a:pPr>
                      <a:r>
                        <a:rPr lang="zh-CN" altLang="en-US" sz="1600">
                          <a:solidFill>
                            <a:schemeClr val="tx2"/>
                          </a:solidFill>
                          <a:cs typeface="Nimbus Roman No9 L" charset="0"/>
                          <a:sym typeface="+mn-ea"/>
                        </a:rPr>
                        <a:t>普查小区</a:t>
                      </a:r>
                      <a:r>
                        <a:rPr lang="en-US" altLang="zh-CN" sz="1600">
                          <a:solidFill>
                            <a:schemeClr val="tx2"/>
                          </a:solidFill>
                          <a:cs typeface="Nimbus Roman No9 L" charset="0"/>
                          <a:sym typeface="+mn-ea"/>
                        </a:rPr>
                        <a:t>2</a:t>
                      </a:r>
                      <a:endParaRPr lang="en-US" altLang="zh-CN" sz="1600">
                        <a:solidFill>
                          <a:schemeClr val="tx2"/>
                        </a:solidFill>
                        <a:cs typeface="Nimbus Roman No9 L" charset="0"/>
                        <a:sym typeface="+mn-ea"/>
                      </a:endParaRPr>
                    </a:p>
                  </a:txBody>
                  <a:tcPr marL="91443" marR="91443"/>
                </a:tc>
                <a:tc>
                  <a:txBody>
                    <a:bodyPr/>
                    <a:lstStyle/>
                    <a:p>
                      <a:pPr algn="ctr">
                        <a:buNone/>
                      </a:pPr>
                      <a:r>
                        <a:rPr lang="en-US" altLang="zh-CN" sz="1600">
                          <a:solidFill>
                            <a:schemeClr val="tx2"/>
                          </a:solidFill>
                          <a:cs typeface="Nimbus Roman No9 L" charset="0"/>
                          <a:sym typeface="+mn-ea"/>
                        </a:rPr>
                        <a:t>2.52</a:t>
                      </a:r>
                      <a:endParaRPr lang="en-US" altLang="zh-CN" sz="1600">
                        <a:solidFill>
                          <a:schemeClr val="tx2"/>
                        </a:solidFill>
                        <a:cs typeface="Nimbus Roman No9 L" charset="0"/>
                        <a:sym typeface="+mn-ea"/>
                      </a:endParaRPr>
                    </a:p>
                  </a:txBody>
                  <a:tcPr marL="91443" marR="91443"/>
                </a:tc>
                <a:tc>
                  <a:txBody>
                    <a:bodyPr/>
                    <a:lstStyle/>
                    <a:p>
                      <a:pPr algn="ctr">
                        <a:buNone/>
                      </a:pPr>
                      <a:r>
                        <a:rPr lang="en-US" altLang="zh-CN" sz="1600">
                          <a:solidFill>
                            <a:schemeClr val="tx2"/>
                          </a:solidFill>
                          <a:cs typeface="Nimbus Roman No9 L" charset="0"/>
                        </a:rPr>
                        <a:t>2020</a:t>
                      </a:r>
                      <a:endParaRPr lang="en-US" altLang="zh-CN" sz="1600">
                        <a:solidFill>
                          <a:schemeClr val="tx2"/>
                        </a:solidFill>
                        <a:cs typeface="Nimbus Roman No9 L" charset="0"/>
                      </a:endParaRPr>
                    </a:p>
                  </a:txBody>
                  <a:tcPr marL="91443" marR="91443"/>
                </a:tc>
                <a:tc>
                  <a:txBody>
                    <a:bodyPr/>
                    <a:lstStyle/>
                    <a:p>
                      <a:pPr algn="ctr">
                        <a:buNone/>
                      </a:pPr>
                      <a:r>
                        <a:rPr lang="en-US" altLang="zh-CN" sz="1600">
                          <a:solidFill>
                            <a:schemeClr val="tx2"/>
                          </a:solidFill>
                          <a:cs typeface="Nimbus Roman No9 L" charset="0"/>
                        </a:rPr>
                        <a:t>2000</a:t>
                      </a:r>
                      <a:endParaRPr lang="en-US" altLang="zh-CN" sz="1600">
                        <a:solidFill>
                          <a:schemeClr val="tx2"/>
                        </a:solidFill>
                        <a:cs typeface="Nimbus Roman No9 L" charset="0"/>
                      </a:endParaRPr>
                    </a:p>
                  </a:txBody>
                  <a:tcPr marL="91443" marR="91443"/>
                </a:tc>
                <a:tc>
                  <a:txBody>
                    <a:bodyPr/>
                    <a:lstStyle/>
                    <a:p>
                      <a:pPr algn="ctr">
                        <a:buNone/>
                      </a:pPr>
                      <a:r>
                        <a:rPr lang="en-US" altLang="zh-CN" sz="1600">
                          <a:solidFill>
                            <a:schemeClr val="tx2"/>
                          </a:solidFill>
                          <a:cs typeface="Nimbus Roman No9 L" charset="0"/>
                        </a:rPr>
                        <a:t>2.52*2020/2000=2.545</a:t>
                      </a:r>
                      <a:endParaRPr lang="en-US" altLang="zh-CN" sz="1600">
                        <a:solidFill>
                          <a:schemeClr val="tx2"/>
                        </a:solidFill>
                        <a:cs typeface="Nimbus Roman No9 L" charset="0"/>
                      </a:endParaRPr>
                    </a:p>
                  </a:txBody>
                  <a:tcPr marL="91443" marR="91443"/>
                </a:tc>
                <a:tc>
                  <a:txBody>
                    <a:bodyPr/>
                    <a:lstStyle/>
                    <a:p>
                      <a:pPr algn="ctr">
                        <a:buNone/>
                      </a:pPr>
                      <a:r>
                        <a:rPr lang="en-US" altLang="zh-CN" sz="1600">
                          <a:solidFill>
                            <a:schemeClr val="tx2"/>
                          </a:solidFill>
                          <a:cs typeface="Nimbus Roman No9 L" charset="0"/>
                        </a:rPr>
                        <a:t>2.545*2000=5088</a:t>
                      </a:r>
                      <a:endParaRPr lang="en-US" altLang="zh-CN" sz="1600">
                        <a:solidFill>
                          <a:schemeClr val="tx2"/>
                        </a:solidFill>
                        <a:cs typeface="Nimbus Roman No9 L" charset="0"/>
                      </a:endParaRPr>
                    </a:p>
                  </a:txBody>
                  <a:tcPr marL="91443" marR="91443"/>
                </a:tc>
              </a:tr>
              <a:tr h="381000">
                <a:tc>
                  <a:txBody>
                    <a:bodyPr/>
                    <a:lstStyle/>
                    <a:p>
                      <a:pPr algn="ctr">
                        <a:buNone/>
                      </a:pPr>
                      <a:r>
                        <a:rPr lang="zh-CN" altLang="en-US" sz="1600">
                          <a:solidFill>
                            <a:schemeClr val="tx2"/>
                          </a:solidFill>
                          <a:cs typeface="Nimbus Roman No9 L" charset="0"/>
                          <a:sym typeface="+mn-ea"/>
                        </a:rPr>
                        <a:t>普查小区</a:t>
                      </a:r>
                      <a:r>
                        <a:rPr lang="en-US" altLang="zh-CN" sz="1600">
                          <a:solidFill>
                            <a:schemeClr val="tx2"/>
                          </a:solidFill>
                          <a:cs typeface="Nimbus Roman No9 L" charset="0"/>
                          <a:sym typeface="+mn-ea"/>
                        </a:rPr>
                        <a:t>4</a:t>
                      </a:r>
                      <a:endParaRPr lang="en-US" altLang="zh-CN" sz="1600">
                        <a:solidFill>
                          <a:schemeClr val="tx2"/>
                        </a:solidFill>
                        <a:cs typeface="Nimbus Roman No9 L" charset="0"/>
                        <a:sym typeface="+mn-ea"/>
                      </a:endParaRPr>
                    </a:p>
                  </a:txBody>
                  <a:tcPr marL="91443" marR="91443"/>
                </a:tc>
                <a:tc>
                  <a:txBody>
                    <a:bodyPr/>
                    <a:lstStyle/>
                    <a:p>
                      <a:pPr algn="ctr">
                        <a:buNone/>
                      </a:pPr>
                      <a:r>
                        <a:rPr lang="en-US" altLang="zh-CN" sz="1600">
                          <a:solidFill>
                            <a:schemeClr val="tx2"/>
                          </a:solidFill>
                          <a:cs typeface="Nimbus Roman No9 L" charset="0"/>
                        </a:rPr>
                        <a:t>1.26</a:t>
                      </a:r>
                      <a:endParaRPr lang="en-US" altLang="zh-CN" sz="1600">
                        <a:solidFill>
                          <a:schemeClr val="tx2"/>
                        </a:solidFill>
                        <a:cs typeface="Nimbus Roman No9 L" charset="0"/>
                      </a:endParaRPr>
                    </a:p>
                  </a:txBody>
                  <a:tcPr marL="91443" marR="91443"/>
                </a:tc>
                <a:tc>
                  <a:txBody>
                    <a:bodyPr/>
                    <a:lstStyle/>
                    <a:p>
                      <a:pPr algn="ctr">
                        <a:buNone/>
                      </a:pPr>
                      <a:r>
                        <a:rPr lang="en-US" altLang="zh-CN" sz="1600">
                          <a:solidFill>
                            <a:schemeClr val="tx2"/>
                          </a:solidFill>
                          <a:cs typeface="Nimbus Roman No9 L" charset="0"/>
                        </a:rPr>
                        <a:t>3900</a:t>
                      </a:r>
                      <a:endParaRPr lang="en-US" altLang="zh-CN" sz="1600">
                        <a:solidFill>
                          <a:schemeClr val="tx2"/>
                        </a:solidFill>
                        <a:cs typeface="Nimbus Roman No9 L" charset="0"/>
                      </a:endParaRPr>
                    </a:p>
                  </a:txBody>
                  <a:tcPr marL="91443" marR="91443"/>
                </a:tc>
                <a:tc>
                  <a:txBody>
                    <a:bodyPr/>
                    <a:lstStyle/>
                    <a:p>
                      <a:pPr algn="ctr">
                        <a:buNone/>
                      </a:pPr>
                      <a:r>
                        <a:rPr lang="en-US" altLang="zh-CN" sz="1600">
                          <a:solidFill>
                            <a:schemeClr val="tx2"/>
                          </a:solidFill>
                          <a:cs typeface="Nimbus Roman No9 L" charset="0"/>
                          <a:sym typeface="+mn-ea"/>
                        </a:rPr>
                        <a:t>3850</a:t>
                      </a:r>
                      <a:endParaRPr lang="en-US" altLang="zh-CN" sz="1600">
                        <a:solidFill>
                          <a:schemeClr val="tx2"/>
                        </a:solidFill>
                        <a:cs typeface="Nimbus Roman No9 L" charset="0"/>
                        <a:sym typeface="+mn-ea"/>
                      </a:endParaRPr>
                    </a:p>
                  </a:txBody>
                  <a:tcPr marL="91443" marR="91443"/>
                </a:tc>
                <a:tc>
                  <a:txBody>
                    <a:bodyPr/>
                    <a:lstStyle/>
                    <a:p>
                      <a:pPr algn="ctr">
                        <a:buNone/>
                      </a:pPr>
                      <a:r>
                        <a:rPr lang="en-US" altLang="zh-CN" sz="1600">
                          <a:solidFill>
                            <a:schemeClr val="tx2"/>
                          </a:solidFill>
                          <a:cs typeface="Nimbus Roman No9 L" charset="0"/>
                          <a:sym typeface="+mn-ea"/>
                        </a:rPr>
                        <a:t>1.26*3900/3850=1.276</a:t>
                      </a:r>
                      <a:endParaRPr lang="en-US" altLang="zh-CN" sz="1600">
                        <a:solidFill>
                          <a:schemeClr val="tx2"/>
                        </a:solidFill>
                        <a:cs typeface="Nimbus Roman No9 L" charset="0"/>
                        <a:sym typeface="+mn-ea"/>
                      </a:endParaRPr>
                    </a:p>
                  </a:txBody>
                  <a:tcPr marL="91443" marR="91443"/>
                </a:tc>
                <a:tc>
                  <a:txBody>
                    <a:bodyPr/>
                    <a:lstStyle/>
                    <a:p>
                      <a:pPr algn="ctr">
                        <a:buNone/>
                      </a:pPr>
                      <a:r>
                        <a:rPr lang="en-US" altLang="zh-CN" sz="1600">
                          <a:solidFill>
                            <a:schemeClr val="tx2"/>
                          </a:solidFill>
                          <a:cs typeface="Nimbus Roman No9 L" charset="0"/>
                        </a:rPr>
                        <a:t>1.276*3850=4912</a:t>
                      </a:r>
                      <a:endParaRPr lang="en-US" altLang="zh-CN" sz="1600">
                        <a:solidFill>
                          <a:schemeClr val="tx2"/>
                        </a:solidFill>
                        <a:cs typeface="Nimbus Roman No9 L" charset="0"/>
                      </a:endParaRPr>
                    </a:p>
                  </a:txBody>
                  <a:tcPr marL="91443" marR="91443"/>
                </a:tc>
              </a:tr>
              <a:tr h="381000">
                <a:tc>
                  <a:txBody>
                    <a:bodyPr/>
                    <a:lstStyle/>
                    <a:p>
                      <a:pPr algn="ctr">
                        <a:buNone/>
                      </a:pPr>
                      <a:r>
                        <a:rPr lang="zh-CN" altLang="en-US" sz="1600">
                          <a:solidFill>
                            <a:schemeClr val="tx2"/>
                          </a:solidFill>
                          <a:cs typeface="Nimbus Roman No9 L" charset="0"/>
                          <a:sym typeface="+mn-ea"/>
                        </a:rPr>
                        <a:t>合计</a:t>
                      </a:r>
                      <a:endParaRPr lang="zh-CN" altLang="en-US" sz="1600">
                        <a:solidFill>
                          <a:schemeClr val="tx2"/>
                        </a:solidFill>
                        <a:cs typeface="Nimbus Roman No9 L" charset="0"/>
                        <a:sym typeface="+mn-ea"/>
                      </a:endParaRPr>
                    </a:p>
                  </a:txBody>
                  <a:tcPr marL="91443" marR="91443"/>
                </a:tc>
                <a:tc>
                  <a:txBody>
                    <a:bodyPr/>
                    <a:lstStyle/>
                    <a:p>
                      <a:pPr algn="ctr">
                        <a:buNone/>
                      </a:pPr>
                      <a:endParaRPr lang="en-US" altLang="zh-CN" sz="1600">
                        <a:solidFill>
                          <a:schemeClr val="tx2"/>
                        </a:solidFill>
                        <a:latin typeface="仿宋" panose="02010609060101010101" charset="-122"/>
                        <a:ea typeface="仿宋" panose="02010609060101010101" charset="-122"/>
                        <a:cs typeface="Nimbus Roman No9 L" charset="0"/>
                      </a:endParaRPr>
                    </a:p>
                  </a:txBody>
                  <a:tcPr marL="91443" marR="91443"/>
                </a:tc>
                <a:tc>
                  <a:txBody>
                    <a:bodyPr/>
                    <a:lstStyle/>
                    <a:p>
                      <a:pPr algn="ctr">
                        <a:buNone/>
                      </a:pPr>
                      <a:r>
                        <a:rPr lang="en-US" altLang="zh-CN" sz="1600">
                          <a:solidFill>
                            <a:schemeClr val="tx2"/>
                          </a:solidFill>
                          <a:cs typeface="Nimbus Roman No9 L" charset="0"/>
                          <a:sym typeface="+mn-ea"/>
                        </a:rPr>
                        <a:t>5920</a:t>
                      </a:r>
                      <a:endParaRPr lang="en-US" altLang="zh-CN" sz="1600">
                        <a:solidFill>
                          <a:schemeClr val="tx2"/>
                        </a:solidFill>
                        <a:cs typeface="Nimbus Roman No9 L" charset="0"/>
                        <a:sym typeface="+mn-ea"/>
                      </a:endParaRPr>
                    </a:p>
                  </a:txBody>
                  <a:tcPr marL="91443" marR="91443"/>
                </a:tc>
                <a:tc>
                  <a:txBody>
                    <a:bodyPr/>
                    <a:lstStyle/>
                    <a:p>
                      <a:pPr algn="ctr">
                        <a:buNone/>
                      </a:pPr>
                      <a:r>
                        <a:rPr lang="en-US" altLang="zh-CN" sz="1600">
                          <a:solidFill>
                            <a:schemeClr val="tx2"/>
                          </a:solidFill>
                          <a:cs typeface="Nimbus Roman No9 L" charset="0"/>
                        </a:rPr>
                        <a:t>5850</a:t>
                      </a:r>
                      <a:endParaRPr lang="en-US" altLang="zh-CN" sz="1600">
                        <a:solidFill>
                          <a:schemeClr val="tx2"/>
                        </a:solidFill>
                        <a:cs typeface="Nimbus Roman No9 L" charset="0"/>
                      </a:endParaRPr>
                    </a:p>
                  </a:txBody>
                  <a:tcPr marL="91443" marR="91443"/>
                </a:tc>
                <a:tc>
                  <a:txBody>
                    <a:bodyPr/>
                    <a:lstStyle/>
                    <a:p>
                      <a:pPr algn="ctr">
                        <a:buNone/>
                      </a:pPr>
                      <a:endParaRPr lang="en-US" altLang="zh-CN" sz="1600">
                        <a:solidFill>
                          <a:schemeClr val="tx2"/>
                        </a:solidFill>
                        <a:cs typeface="Nimbus Roman No9 L" charset="0"/>
                      </a:endParaRPr>
                    </a:p>
                  </a:txBody>
                  <a:tcPr marL="91443" marR="91443"/>
                </a:tc>
                <a:tc>
                  <a:txBody>
                    <a:bodyPr/>
                    <a:lstStyle/>
                    <a:p>
                      <a:pPr algn="ctr">
                        <a:buNone/>
                      </a:pPr>
                      <a:r>
                        <a:rPr lang="en-US" altLang="zh-CN" sz="1600">
                          <a:solidFill>
                            <a:schemeClr val="tx2"/>
                          </a:solidFill>
                          <a:cs typeface="Nimbus Roman No9 L" charset="0"/>
                        </a:rPr>
                        <a:t>10000</a:t>
                      </a:r>
                      <a:endParaRPr lang="en-US" altLang="zh-CN" sz="1600">
                        <a:solidFill>
                          <a:schemeClr val="tx2"/>
                        </a:solidFill>
                        <a:cs typeface="Nimbus Roman No9 L" charset="0"/>
                      </a:endParaRPr>
                    </a:p>
                  </a:txBody>
                  <a:tcPr marL="91443" marR="91443"/>
                </a:tc>
              </a:tr>
            </a:tbl>
          </a:graphicData>
        </a:graphic>
      </p:graphicFrame>
      <p:pic>
        <p:nvPicPr>
          <p:cNvPr id="4" name="图片 3" descr="截图-2023年3月13日 16时38分40秒"/>
          <p:cNvPicPr>
            <a:picLocks noChangeAspect="1"/>
          </p:cNvPicPr>
          <p:nvPr/>
        </p:nvPicPr>
        <p:blipFill>
          <a:blip r:embed="rId2"/>
          <a:stretch>
            <a:fillRect/>
          </a:stretch>
        </p:blipFill>
        <p:spPr>
          <a:xfrm>
            <a:off x="5879465" y="1838960"/>
            <a:ext cx="2171700" cy="581025"/>
          </a:xfrm>
          <a:prstGeom prst="rect">
            <a:avLst/>
          </a:prstGeom>
        </p:spPr>
      </p:pic>
      <p:pic>
        <p:nvPicPr>
          <p:cNvPr id="7" name="图片 6" descr="五经普LOGO透明底（长）"/>
          <p:cNvPicPr>
            <a:picLocks noChangeAspect="1"/>
          </p:cNvPicPr>
          <p:nvPr/>
        </p:nvPicPr>
        <p:blipFill>
          <a:blip r:embed="rId3"/>
          <a:stretch>
            <a:fillRect/>
          </a:stretch>
        </p:blipFill>
        <p:spPr>
          <a:xfrm>
            <a:off x="-76200" y="-215265"/>
            <a:ext cx="3695065" cy="1155065"/>
          </a:xfrm>
          <a:prstGeom prst="rect">
            <a:avLst/>
          </a:prstGeom>
        </p:spPr>
      </p:pic>
      <p:cxnSp>
        <p:nvCxnSpPr>
          <p:cNvPr id="5" name="直接连接符 4"/>
          <p:cNvCxnSpPr/>
          <p:nvPr/>
        </p:nvCxnSpPr>
        <p:spPr>
          <a:xfrm flipV="1">
            <a:off x="2120900" y="5050790"/>
            <a:ext cx="791210" cy="322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6184900" y="5060950"/>
            <a:ext cx="2735580" cy="33210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5400000">
            <a:off x="2283619" y="-1826419"/>
            <a:ext cx="914400" cy="548163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8195"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35713" y="5210175"/>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文本框 39"/>
          <p:cNvSpPr txBox="1">
            <a:spLocks noChangeArrowheads="1"/>
          </p:cNvSpPr>
          <p:nvPr/>
        </p:nvSpPr>
        <p:spPr bwMode="auto">
          <a:xfrm>
            <a:off x="3584575" y="1671638"/>
            <a:ext cx="554196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b="1">
                <a:solidFill>
                  <a:srgbClr val="4B649F"/>
                </a:solidFill>
              </a:rPr>
              <a:t>第一部分</a:t>
            </a:r>
            <a:r>
              <a:rPr lang="en-US" altLang="zh-CN" sz="4000" b="1">
                <a:solidFill>
                  <a:srgbClr val="4B649F"/>
                </a:solidFill>
              </a:rPr>
              <a:t>  </a:t>
            </a:r>
            <a:r>
              <a:rPr lang="zh-CN" altLang="en-US" sz="4000" b="1">
                <a:solidFill>
                  <a:srgbClr val="4B649F"/>
                </a:solidFill>
              </a:rPr>
              <a:t>抽样调查方案</a:t>
            </a:r>
            <a:endParaRPr lang="zh-CN" altLang="en-US" sz="4000" b="1">
              <a:solidFill>
                <a:srgbClr val="4B649F"/>
              </a:solidFill>
            </a:endParaRPr>
          </a:p>
          <a:p>
            <a:endParaRPr lang="en-US" altLang="zh-CN" sz="4000" b="1">
              <a:solidFill>
                <a:srgbClr val="4B649F"/>
              </a:solidFill>
            </a:endParaRPr>
          </a:p>
          <a:p>
            <a:r>
              <a:rPr lang="zh-CN" altLang="en-US" sz="4000" b="1">
                <a:solidFill>
                  <a:srgbClr val="4B649F"/>
                </a:solidFill>
              </a:rPr>
              <a:t>第二部分</a:t>
            </a:r>
            <a:r>
              <a:rPr lang="en-US" altLang="zh-CN" sz="4000" b="1">
                <a:solidFill>
                  <a:srgbClr val="4B649F"/>
                </a:solidFill>
              </a:rPr>
              <a:t>  </a:t>
            </a:r>
            <a:r>
              <a:rPr lang="zh-CN" altLang="en-US" sz="4000" b="1">
                <a:solidFill>
                  <a:srgbClr val="4B649F"/>
                </a:solidFill>
                <a:sym typeface="微软雅黑" panose="020B0503020204020204" pitchFamily="34" charset="-122"/>
              </a:rPr>
              <a:t>表式相关内容</a:t>
            </a:r>
            <a:endParaRPr lang="zh-CN" altLang="en-US" sz="4000" b="1">
              <a:solidFill>
                <a:srgbClr val="4B649F"/>
              </a:solidFill>
              <a:sym typeface="微软雅黑" panose="020B0503020204020204" pitchFamily="34" charset="-122"/>
            </a:endParaRPr>
          </a:p>
          <a:p>
            <a:endParaRPr lang="en-US" altLang="zh-CN" sz="4000" b="1">
              <a:solidFill>
                <a:srgbClr val="4B649F"/>
              </a:solidFill>
            </a:endParaRPr>
          </a:p>
          <a:p>
            <a:r>
              <a:rPr lang="zh-CN" altLang="en-US" sz="4000" b="1">
                <a:solidFill>
                  <a:srgbClr val="4B649F"/>
                </a:solidFill>
              </a:rPr>
              <a:t>第三部分</a:t>
            </a:r>
            <a:r>
              <a:rPr lang="en-US" altLang="zh-CN" sz="4000" b="1">
                <a:solidFill>
                  <a:srgbClr val="4B649F"/>
                </a:solidFill>
              </a:rPr>
              <a:t>  </a:t>
            </a:r>
            <a:r>
              <a:rPr lang="zh-CN" altLang="en-US" sz="4000" b="1">
                <a:solidFill>
                  <a:srgbClr val="4B649F"/>
                </a:solidFill>
                <a:sym typeface="微软雅黑" panose="020B0503020204020204" pitchFamily="34" charset="-122"/>
              </a:rPr>
              <a:t>其他注意事项</a:t>
            </a:r>
            <a:endParaRPr lang="en-US" altLang="zh-CN" sz="4000" b="1">
              <a:solidFill>
                <a:srgbClr val="4B649F"/>
              </a:solidFill>
            </a:endParaRPr>
          </a:p>
        </p:txBody>
      </p:sp>
      <p:sp>
        <p:nvSpPr>
          <p:cNvPr id="8197" name="文本框 44"/>
          <p:cNvSpPr txBox="1">
            <a:spLocks noChangeArrowheads="1"/>
          </p:cNvSpPr>
          <p:nvPr/>
        </p:nvSpPr>
        <p:spPr bwMode="auto">
          <a:xfrm>
            <a:off x="1504950" y="638175"/>
            <a:ext cx="38719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000" b="1">
                <a:solidFill>
                  <a:schemeClr val="bg1"/>
                </a:solidFill>
                <a:sym typeface="微软雅黑" panose="020B0503020204020204" pitchFamily="34" charset="-122"/>
              </a:rPr>
              <a:t>个体经营户抽样调查方案说明</a:t>
            </a:r>
            <a:endParaRPr lang="zh-CN" altLang="en-US" sz="2000" b="1">
              <a:solidFill>
                <a:schemeClr val="bg1"/>
              </a:solidFill>
              <a:sym typeface="微软雅黑" panose="020B0503020204020204" pitchFamily="34" charset="-122"/>
            </a:endParaRPr>
          </a:p>
        </p:txBody>
      </p:sp>
      <p:pic>
        <p:nvPicPr>
          <p:cNvPr id="9" name="图片 8" descr="五经普LOGO透明底"/>
          <p:cNvPicPr>
            <a:picLocks noChangeAspect="1"/>
          </p:cNvPicPr>
          <p:nvPr/>
        </p:nvPicPr>
        <p:blipFill>
          <a:blip r:embed="rId2"/>
          <a:stretch>
            <a:fillRect/>
          </a:stretch>
        </p:blipFill>
        <p:spPr>
          <a:xfrm>
            <a:off x="76835" y="93980"/>
            <a:ext cx="1577975" cy="15779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22533" name="文本框 2"/>
          <p:cNvSpPr txBox="1">
            <a:spLocks noChangeArrowheads="1"/>
          </p:cNvSpPr>
          <p:nvPr/>
        </p:nvSpPr>
        <p:spPr bwMode="auto">
          <a:xfrm>
            <a:off x="625475" y="879475"/>
            <a:ext cx="10669588" cy="569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83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just">
              <a:spcBef>
                <a:spcPct val="20000"/>
              </a:spcBef>
              <a:buSzPct val="85000"/>
              <a:buFont typeface="Wingdings" panose="05000000000000000000" pitchFamily="2" charset="2"/>
              <a:buNone/>
            </a:pPr>
            <a:r>
              <a:rPr lang="zh-CN" altLang="en-US" sz="2800" b="1">
                <a:solidFill>
                  <a:srgbClr val="336699"/>
                </a:solidFill>
                <a:latin typeface="黑体" panose="02010609060101010101" charset="-122"/>
                <a:ea typeface="黑体" panose="02010609060101010101" charset="-122"/>
                <a:sym typeface="微软雅黑" panose="020B0503020204020204" pitchFamily="34" charset="-122"/>
              </a:rPr>
              <a:t>权数调整：</a:t>
            </a:r>
            <a:endParaRPr lang="zh-CN" altLang="en-US" sz="2800" b="1">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对各专业分别进行样本权数调整。</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  </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（三）最终权数。</a:t>
            </a:r>
            <a:endParaRPr lang="zh-CN" altLang="en-US" sz="1600">
              <a:solidFill>
                <a:schemeClr val="tx2"/>
              </a:solidFill>
              <a:latin typeface="+mn-lt"/>
              <a:ea typeface="+mn-ea"/>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  </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3</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C</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类权数调整：根据个体经营户在各地市的结构进行调整。</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rPr>
              <a:t>    </a:t>
            </a:r>
            <a:endParaRPr lang="en-US" altLang="zh-CN" sz="2800">
              <a:solidFill>
                <a:srgbClr val="336699"/>
              </a:solidFill>
              <a:latin typeface="黑体" panose="02010609060101010101" charset="-122"/>
              <a:ea typeface="黑体" panose="02010609060101010101" charset="-122"/>
            </a:endParaRPr>
          </a:p>
          <a:p>
            <a:pPr algn="just">
              <a:spcBef>
                <a:spcPct val="20000"/>
              </a:spcBef>
              <a:buSzPct val="85000"/>
              <a:buFont typeface="Wingdings" panose="05000000000000000000" pitchFamily="2" charset="2"/>
              <a:buNone/>
            </a:pPr>
            <a:endParaRPr lang="en-US" altLang="zh-CN" sz="2800">
              <a:solidFill>
                <a:srgbClr val="336699"/>
              </a:solidFill>
              <a:latin typeface="黑体" panose="02010609060101010101" charset="-122"/>
              <a:ea typeface="黑体" panose="02010609060101010101"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    </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综合试点中由于每个省只有一个县进行试点，不进行</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C</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类调整。</a:t>
            </a:r>
            <a:endParaRPr lang="zh-CN" altLang="en-US" sz="2800">
              <a:solidFill>
                <a:srgbClr val="336699"/>
              </a:solidFill>
              <a:latin typeface="黑体" panose="02010609060101010101" charset="-122"/>
              <a:ea typeface="黑体" panose="02010609060101010101" charset="-122"/>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 </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   </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经过</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2步权数调整</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得到</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的权数</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即为个体经营户的最终权数。</a:t>
            </a:r>
            <a:r>
              <a:rPr lang="en-US" altLang="zh-CN" sz="2800">
                <a:solidFill>
                  <a:srgbClr val="336699"/>
                </a:solidFill>
                <a:latin typeface="黑体" panose="02010609060101010101" charset="-122"/>
                <a:ea typeface="黑体" panose="02010609060101010101" charset="-122"/>
              </a:rPr>
              <a:t> </a:t>
            </a:r>
            <a:r>
              <a:rPr lang="en-US" altLang="en-US" sz="2800">
                <a:solidFill>
                  <a:srgbClr val="336699"/>
                </a:solidFill>
                <a:latin typeface="黑体" panose="02010609060101010101" charset="-122"/>
                <a:ea typeface="黑体" panose="02010609060101010101" charset="-122"/>
              </a:rPr>
              <a:t> </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p:txBody>
      </p:sp>
      <p:graphicFrame>
        <p:nvGraphicFramePr>
          <p:cNvPr id="2" name="表格 1"/>
          <p:cNvGraphicFramePr/>
          <p:nvPr/>
        </p:nvGraphicFramePr>
        <p:xfrm>
          <a:off x="101600" y="2882900"/>
          <a:ext cx="5535930" cy="1383665"/>
        </p:xfrm>
        <a:graphic>
          <a:graphicData uri="http://schemas.openxmlformats.org/drawingml/2006/table">
            <a:tbl>
              <a:tblPr firstRow="1" bandRow="1">
                <a:tableStyleId>{5C22544A-7EE6-4342-B048-85BDC9FD1C3A}</a:tableStyleId>
              </a:tblPr>
              <a:tblGrid>
                <a:gridCol w="970280"/>
                <a:gridCol w="542925"/>
                <a:gridCol w="738505"/>
                <a:gridCol w="1263015"/>
                <a:gridCol w="1284605"/>
                <a:gridCol w="736600"/>
              </a:tblGrid>
              <a:tr h="219710">
                <a:tc>
                  <a:txBody>
                    <a:bodyPr/>
                    <a:lstStyle/>
                    <a:p>
                      <a:pPr algn="ctr">
                        <a:buNone/>
                      </a:pPr>
                      <a:r>
                        <a:rPr lang="zh-CN" sz="1200">
                          <a:latin typeface="+mn-ea"/>
                        </a:rPr>
                        <a:t>样本分布</a:t>
                      </a:r>
                      <a:endParaRPr lang="zh-CN" altLang="en-US" sz="1200">
                        <a:solidFill>
                          <a:srgbClr val="FF0000"/>
                        </a:solidFill>
                        <a:latin typeface="+mn-ea"/>
                      </a:endParaRPr>
                    </a:p>
                  </a:txBody>
                  <a:tcPr marL="91456" marR="91456" marT="28575" marB="28575"/>
                </a:tc>
                <a:tc>
                  <a:txBody>
                    <a:bodyPr/>
                    <a:lstStyle/>
                    <a:p>
                      <a:pPr algn="ctr">
                        <a:buNone/>
                      </a:pPr>
                      <a:r>
                        <a:rPr lang="zh-CN" sz="1200">
                          <a:latin typeface="+mn-ea"/>
                        </a:rPr>
                        <a:t>工业</a:t>
                      </a:r>
                      <a:endParaRPr lang="zh-CN" sz="1200">
                        <a:latin typeface="+mn-ea"/>
                      </a:endParaRPr>
                    </a:p>
                  </a:txBody>
                  <a:tcPr marL="91456" marR="91456" marT="28575" marB="28575"/>
                </a:tc>
                <a:tc>
                  <a:txBody>
                    <a:bodyPr/>
                    <a:lstStyle/>
                    <a:p>
                      <a:pPr algn="ctr">
                        <a:buNone/>
                      </a:pPr>
                      <a:r>
                        <a:rPr lang="zh-CN" altLang="en-US" sz="1200">
                          <a:latin typeface="+mn-ea"/>
                        </a:rPr>
                        <a:t>建筑业</a:t>
                      </a:r>
                      <a:endParaRPr lang="zh-CN" altLang="en-US" sz="1200">
                        <a:latin typeface="+mn-ea"/>
                      </a:endParaRPr>
                    </a:p>
                  </a:txBody>
                  <a:tcPr marL="91456" marR="91456" marT="28575" marB="28575"/>
                </a:tc>
                <a:tc>
                  <a:txBody>
                    <a:bodyPr/>
                    <a:lstStyle/>
                    <a:p>
                      <a:pPr algn="ctr">
                        <a:buNone/>
                      </a:pPr>
                      <a:r>
                        <a:rPr lang="zh-CN" altLang="en-US" sz="1200">
                          <a:latin typeface="+mn-ea"/>
                        </a:rPr>
                        <a:t>批发和零售业</a:t>
                      </a:r>
                      <a:endParaRPr lang="zh-CN" altLang="en-US" sz="1200">
                        <a:latin typeface="+mn-ea"/>
                      </a:endParaRPr>
                    </a:p>
                  </a:txBody>
                  <a:tcPr marL="91456" marR="91456" marT="28575" marB="28575"/>
                </a:tc>
                <a:tc>
                  <a:txBody>
                    <a:bodyPr/>
                    <a:lstStyle/>
                    <a:p>
                      <a:pPr algn="ctr">
                        <a:buNone/>
                      </a:pPr>
                      <a:r>
                        <a:rPr lang="zh-CN" altLang="en-US" sz="1200">
                          <a:latin typeface="+mn-ea"/>
                        </a:rPr>
                        <a:t>住宿和餐饮业</a:t>
                      </a:r>
                      <a:endParaRPr lang="zh-CN" altLang="en-US" sz="1200">
                        <a:latin typeface="+mn-ea"/>
                      </a:endParaRPr>
                    </a:p>
                  </a:txBody>
                  <a:tcPr marL="91456" marR="91456" marT="28575" marB="28575"/>
                </a:tc>
                <a:tc>
                  <a:txBody>
                    <a:bodyPr/>
                    <a:lstStyle/>
                    <a:p>
                      <a:pPr algn="ctr">
                        <a:buNone/>
                      </a:pPr>
                      <a:r>
                        <a:rPr lang="zh-CN" altLang="en-US" sz="1200">
                          <a:latin typeface="+mn-ea"/>
                        </a:rPr>
                        <a:t>服务业</a:t>
                      </a:r>
                      <a:endParaRPr lang="zh-CN" altLang="en-US" sz="1200">
                        <a:latin typeface="+mn-ea"/>
                      </a:endParaRPr>
                    </a:p>
                  </a:txBody>
                  <a:tcPr marL="91456" marR="91456" marT="28575" marB="28575"/>
                </a:tc>
              </a:tr>
              <a:tr h="452755">
                <a:tc>
                  <a:txBody>
                    <a:bodyPr/>
                    <a:lstStyle/>
                    <a:p>
                      <a:pPr algn="ctr">
                        <a:buClrTx/>
                        <a:buSzTx/>
                        <a:buFontTx/>
                        <a:buNone/>
                      </a:pPr>
                      <a:r>
                        <a:rPr lang="zh-CN" altLang="en-US" sz="1600">
                          <a:solidFill>
                            <a:schemeClr val="tx2"/>
                          </a:solidFill>
                        </a:rPr>
                        <a:t>地市1</a:t>
                      </a:r>
                      <a:endParaRPr lang="zh-CN" altLang="en-US" sz="1600">
                        <a:solidFill>
                          <a:schemeClr val="tx2"/>
                        </a:solidFill>
                      </a:endParaRPr>
                    </a:p>
                  </a:txBody>
                  <a:tcPr marL="91456" marR="91456" marT="28575" marB="28575"/>
                </a:tc>
                <a:tc>
                  <a:txBody>
                    <a:bodyPr/>
                    <a:lstStyle/>
                    <a:p>
                      <a:pPr algn="ctr">
                        <a:buClrTx/>
                        <a:buSzTx/>
                        <a:buFontTx/>
                        <a:buNone/>
                      </a:pPr>
                      <a:r>
                        <a:rPr lang="zh-CN" altLang="en-US" sz="1600">
                          <a:solidFill>
                            <a:schemeClr val="tx2"/>
                          </a:solidFill>
                        </a:rPr>
                        <a:t>n11</a:t>
                      </a:r>
                      <a:endParaRPr lang="zh-CN" altLang="en-US" sz="1600">
                        <a:solidFill>
                          <a:schemeClr val="tx2"/>
                        </a:solidFill>
                      </a:endParaRPr>
                    </a:p>
                  </a:txBody>
                  <a:tcPr marL="91456" marR="91456" marT="28575" marB="28575"/>
                </a:tc>
                <a:tc>
                  <a:txBody>
                    <a:bodyPr/>
                    <a:lstStyle/>
                    <a:p>
                      <a:pPr algn="ctr">
                        <a:buClrTx/>
                        <a:buSzTx/>
                        <a:buFontTx/>
                        <a:buNone/>
                      </a:pPr>
                      <a:r>
                        <a:rPr lang="zh-CN" altLang="en-US" sz="1600">
                          <a:solidFill>
                            <a:schemeClr val="tx2"/>
                          </a:solidFill>
                        </a:rPr>
                        <a:t>n12</a:t>
                      </a:r>
                      <a:endParaRPr lang="zh-CN" altLang="en-US" sz="1600">
                        <a:solidFill>
                          <a:schemeClr val="tx2"/>
                        </a:solidFill>
                      </a:endParaRPr>
                    </a:p>
                  </a:txBody>
                  <a:tcPr marL="91456" marR="91456" marT="28575" marB="28575"/>
                </a:tc>
                <a:tc>
                  <a:txBody>
                    <a:bodyPr/>
                    <a:lstStyle/>
                    <a:p>
                      <a:pPr algn="ctr">
                        <a:buClrTx/>
                        <a:buSzTx/>
                        <a:buFontTx/>
                        <a:buNone/>
                      </a:pPr>
                      <a:r>
                        <a:rPr lang="zh-CN" altLang="en-US" sz="1600">
                          <a:solidFill>
                            <a:schemeClr val="tx2"/>
                          </a:solidFill>
                        </a:rPr>
                        <a:t>n13</a:t>
                      </a:r>
                      <a:endParaRPr lang="zh-CN" altLang="en-US" sz="1600">
                        <a:solidFill>
                          <a:schemeClr val="tx2"/>
                        </a:solidFill>
                      </a:endParaRPr>
                    </a:p>
                  </a:txBody>
                  <a:tcPr marL="91456" marR="91456" marT="28575" marB="28575"/>
                </a:tc>
                <a:tc>
                  <a:txBody>
                    <a:bodyPr/>
                    <a:lstStyle/>
                    <a:p>
                      <a:pPr algn="ctr">
                        <a:buClrTx/>
                        <a:buSzTx/>
                        <a:buFontTx/>
                        <a:buNone/>
                      </a:pPr>
                      <a:r>
                        <a:rPr lang="zh-CN" altLang="en-US" sz="1600">
                          <a:solidFill>
                            <a:schemeClr val="tx2"/>
                          </a:solidFill>
                        </a:rPr>
                        <a:t>n14</a:t>
                      </a:r>
                      <a:endParaRPr lang="zh-CN" altLang="en-US" sz="1600">
                        <a:solidFill>
                          <a:schemeClr val="tx2"/>
                        </a:solidFill>
                      </a:endParaRPr>
                    </a:p>
                  </a:txBody>
                  <a:tcPr marL="91456" marR="91456" marT="28575" marB="28575"/>
                </a:tc>
                <a:tc>
                  <a:txBody>
                    <a:bodyPr/>
                    <a:lstStyle/>
                    <a:p>
                      <a:pPr algn="ctr">
                        <a:buClrTx/>
                        <a:buSzTx/>
                        <a:buFontTx/>
                        <a:buNone/>
                      </a:pPr>
                      <a:r>
                        <a:rPr lang="zh-CN" altLang="en-US" sz="1600">
                          <a:solidFill>
                            <a:schemeClr val="tx2"/>
                          </a:solidFill>
                        </a:rPr>
                        <a:t>n15</a:t>
                      </a:r>
                      <a:endParaRPr lang="zh-CN" altLang="en-US" sz="1600">
                        <a:solidFill>
                          <a:schemeClr val="tx2"/>
                        </a:solidFill>
                      </a:endParaRPr>
                    </a:p>
                  </a:txBody>
                  <a:tcPr marL="91456" marR="91456" marT="28575" marB="28575"/>
                </a:tc>
              </a:tr>
              <a:tr h="452755">
                <a:tc>
                  <a:txBody>
                    <a:bodyPr/>
                    <a:lstStyle/>
                    <a:p>
                      <a:pPr algn="ctr">
                        <a:buClrTx/>
                        <a:buSzTx/>
                        <a:buFontTx/>
                        <a:buNone/>
                      </a:pPr>
                      <a:r>
                        <a:rPr lang="zh-CN" altLang="en-US" sz="1600">
                          <a:solidFill>
                            <a:schemeClr val="tx2"/>
                          </a:solidFill>
                        </a:rPr>
                        <a:t>地市2</a:t>
                      </a:r>
                      <a:endParaRPr lang="zh-CN" altLang="en-US" sz="1600">
                        <a:solidFill>
                          <a:schemeClr val="tx2"/>
                        </a:solidFill>
                      </a:endParaRPr>
                    </a:p>
                  </a:txBody>
                  <a:tcPr marL="91456" marR="91456" marT="28575" marB="28575"/>
                </a:tc>
                <a:tc>
                  <a:txBody>
                    <a:bodyPr/>
                    <a:lstStyle/>
                    <a:p>
                      <a:pPr algn="ctr">
                        <a:buClrTx/>
                        <a:buSzTx/>
                        <a:buFontTx/>
                        <a:buNone/>
                      </a:pPr>
                      <a:r>
                        <a:rPr lang="zh-CN" altLang="en-US" sz="1600">
                          <a:solidFill>
                            <a:schemeClr val="tx2"/>
                          </a:solidFill>
                        </a:rPr>
                        <a:t>n21</a:t>
                      </a:r>
                      <a:endParaRPr lang="zh-CN" altLang="en-US" sz="1600">
                        <a:solidFill>
                          <a:schemeClr val="tx2"/>
                        </a:solidFill>
                      </a:endParaRPr>
                    </a:p>
                  </a:txBody>
                  <a:tcPr marL="91456" marR="91456" marT="28575" marB="28575"/>
                </a:tc>
                <a:tc>
                  <a:txBody>
                    <a:bodyPr/>
                    <a:lstStyle/>
                    <a:p>
                      <a:pPr algn="ctr">
                        <a:buClrTx/>
                        <a:buSzTx/>
                        <a:buFontTx/>
                        <a:buNone/>
                      </a:pPr>
                      <a:r>
                        <a:rPr lang="zh-CN" altLang="en-US" sz="1600">
                          <a:solidFill>
                            <a:schemeClr val="tx2"/>
                          </a:solidFill>
                        </a:rPr>
                        <a:t>n22</a:t>
                      </a:r>
                      <a:endParaRPr lang="zh-CN" altLang="en-US" sz="1600">
                        <a:solidFill>
                          <a:schemeClr val="tx2"/>
                        </a:solidFill>
                      </a:endParaRPr>
                    </a:p>
                  </a:txBody>
                  <a:tcPr marL="91456" marR="91456" marT="28575" marB="28575"/>
                </a:tc>
                <a:tc>
                  <a:txBody>
                    <a:bodyPr/>
                    <a:lstStyle/>
                    <a:p>
                      <a:pPr algn="ctr">
                        <a:buClrTx/>
                        <a:buSzTx/>
                        <a:buFontTx/>
                        <a:buNone/>
                      </a:pPr>
                      <a:r>
                        <a:rPr lang="zh-CN" altLang="en-US" sz="1600">
                          <a:solidFill>
                            <a:schemeClr val="tx2"/>
                          </a:solidFill>
                        </a:rPr>
                        <a:t>n23</a:t>
                      </a:r>
                      <a:endParaRPr lang="zh-CN" altLang="en-US" sz="1600">
                        <a:solidFill>
                          <a:schemeClr val="tx2"/>
                        </a:solidFill>
                      </a:endParaRPr>
                    </a:p>
                  </a:txBody>
                  <a:tcPr marL="91456" marR="91456" marT="28575" marB="28575"/>
                </a:tc>
                <a:tc>
                  <a:txBody>
                    <a:bodyPr/>
                    <a:lstStyle/>
                    <a:p>
                      <a:pPr algn="ctr">
                        <a:buClrTx/>
                        <a:buSzTx/>
                        <a:buFontTx/>
                        <a:buNone/>
                      </a:pPr>
                      <a:r>
                        <a:rPr lang="zh-CN" altLang="en-US" sz="1600">
                          <a:solidFill>
                            <a:schemeClr val="tx2"/>
                          </a:solidFill>
                        </a:rPr>
                        <a:t>n24</a:t>
                      </a:r>
                      <a:endParaRPr lang="zh-CN" altLang="en-US" sz="1600">
                        <a:solidFill>
                          <a:schemeClr val="tx2"/>
                        </a:solidFill>
                      </a:endParaRPr>
                    </a:p>
                  </a:txBody>
                  <a:tcPr marL="91456" marR="91456" marT="28575" marB="28575"/>
                </a:tc>
                <a:tc>
                  <a:txBody>
                    <a:bodyPr/>
                    <a:lstStyle/>
                    <a:p>
                      <a:pPr algn="ctr">
                        <a:buClrTx/>
                        <a:buSzTx/>
                        <a:buFontTx/>
                        <a:buNone/>
                      </a:pPr>
                      <a:r>
                        <a:rPr lang="zh-CN" altLang="en-US" sz="1600">
                          <a:solidFill>
                            <a:schemeClr val="tx2"/>
                          </a:solidFill>
                        </a:rPr>
                        <a:t>n25</a:t>
                      </a:r>
                      <a:endParaRPr lang="zh-CN" altLang="en-US" sz="1600">
                        <a:solidFill>
                          <a:schemeClr val="tx2"/>
                        </a:solidFill>
                      </a:endParaRPr>
                    </a:p>
                  </a:txBody>
                  <a:tcPr marL="91456" marR="91456" marT="28575" marB="28575"/>
                </a:tc>
              </a:tr>
              <a:tr h="258445">
                <a:tc>
                  <a:txBody>
                    <a:bodyPr/>
                    <a:lstStyle/>
                    <a:p>
                      <a:pPr algn="ctr">
                        <a:buClrTx/>
                        <a:buSzTx/>
                        <a:buFontTx/>
                        <a:buNone/>
                      </a:pPr>
                      <a:r>
                        <a:rPr lang="zh-CN" altLang="en-US" sz="1600">
                          <a:solidFill>
                            <a:schemeClr val="tx2"/>
                          </a:solidFill>
                          <a:sym typeface="+mn-ea"/>
                        </a:rPr>
                        <a:t>…</a:t>
                      </a:r>
                      <a:endParaRPr lang="zh-CN" altLang="en-US" sz="1600">
                        <a:solidFill>
                          <a:schemeClr val="tx2"/>
                        </a:solidFill>
                        <a:sym typeface="+mn-ea"/>
                      </a:endParaRPr>
                    </a:p>
                  </a:txBody>
                  <a:tcPr marL="91456" marR="91456" marT="28575" marB="28575"/>
                </a:tc>
                <a:tc>
                  <a:txBody>
                    <a:bodyPr/>
                    <a:lstStyle/>
                    <a:p>
                      <a:pPr algn="ctr">
                        <a:buClrTx/>
                        <a:buSzTx/>
                        <a:buFontTx/>
                        <a:buNone/>
                      </a:pPr>
                      <a:r>
                        <a:rPr lang="zh-CN" altLang="en-US" sz="1600">
                          <a:solidFill>
                            <a:schemeClr val="tx2"/>
                          </a:solidFill>
                          <a:sym typeface="+mn-ea"/>
                        </a:rPr>
                        <a:t>…</a:t>
                      </a:r>
                      <a:endParaRPr lang="zh-CN" altLang="en-US" sz="1600">
                        <a:solidFill>
                          <a:schemeClr val="tx2"/>
                        </a:solidFill>
                        <a:sym typeface="+mn-ea"/>
                      </a:endParaRPr>
                    </a:p>
                  </a:txBody>
                  <a:tcPr marL="91456" marR="91456" marT="28575" marB="28575"/>
                </a:tc>
                <a:tc>
                  <a:txBody>
                    <a:bodyPr/>
                    <a:lstStyle/>
                    <a:p>
                      <a:pPr algn="ctr">
                        <a:buClrTx/>
                        <a:buSzTx/>
                        <a:buFontTx/>
                        <a:buNone/>
                      </a:pPr>
                      <a:r>
                        <a:rPr lang="zh-CN" altLang="en-US" sz="1600">
                          <a:solidFill>
                            <a:schemeClr val="tx2"/>
                          </a:solidFill>
                          <a:sym typeface="+mn-ea"/>
                        </a:rPr>
                        <a:t>…</a:t>
                      </a:r>
                      <a:endParaRPr lang="zh-CN" altLang="en-US" sz="1600">
                        <a:solidFill>
                          <a:schemeClr val="tx2"/>
                        </a:solidFill>
                        <a:sym typeface="+mn-ea"/>
                      </a:endParaRPr>
                    </a:p>
                  </a:txBody>
                  <a:tcPr marL="91456" marR="91456" marT="28575" marB="28575"/>
                </a:tc>
                <a:tc>
                  <a:txBody>
                    <a:bodyPr/>
                    <a:lstStyle/>
                    <a:p>
                      <a:pPr algn="ctr">
                        <a:buClrTx/>
                        <a:buSzTx/>
                        <a:buFontTx/>
                        <a:buNone/>
                      </a:pPr>
                      <a:r>
                        <a:rPr lang="zh-CN" altLang="en-US" sz="1600">
                          <a:solidFill>
                            <a:schemeClr val="tx2"/>
                          </a:solidFill>
                          <a:sym typeface="+mn-ea"/>
                        </a:rPr>
                        <a:t>…</a:t>
                      </a:r>
                      <a:endParaRPr lang="zh-CN" altLang="en-US" sz="1600">
                        <a:solidFill>
                          <a:schemeClr val="tx2"/>
                        </a:solidFill>
                        <a:sym typeface="+mn-ea"/>
                      </a:endParaRPr>
                    </a:p>
                  </a:txBody>
                  <a:tcPr marL="91456" marR="91456" marT="28575" marB="28575"/>
                </a:tc>
                <a:tc>
                  <a:txBody>
                    <a:bodyPr/>
                    <a:lstStyle/>
                    <a:p>
                      <a:pPr algn="ctr">
                        <a:buClrTx/>
                        <a:buSzTx/>
                        <a:buFontTx/>
                        <a:buNone/>
                      </a:pPr>
                      <a:r>
                        <a:rPr lang="zh-CN" altLang="en-US" sz="1600">
                          <a:solidFill>
                            <a:schemeClr val="tx2"/>
                          </a:solidFill>
                          <a:sym typeface="+mn-ea"/>
                        </a:rPr>
                        <a:t>…</a:t>
                      </a:r>
                      <a:endParaRPr lang="zh-CN" altLang="en-US" sz="1600">
                        <a:solidFill>
                          <a:schemeClr val="tx2"/>
                        </a:solidFill>
                        <a:sym typeface="+mn-ea"/>
                      </a:endParaRPr>
                    </a:p>
                  </a:txBody>
                  <a:tcPr marL="91456" marR="91456" marT="28575" marB="28575"/>
                </a:tc>
                <a:tc>
                  <a:txBody>
                    <a:bodyPr/>
                    <a:lstStyle/>
                    <a:p>
                      <a:pPr algn="ctr">
                        <a:buClrTx/>
                        <a:buSzTx/>
                        <a:buFontTx/>
                        <a:buNone/>
                      </a:pPr>
                      <a:r>
                        <a:rPr lang="zh-CN" altLang="en-US" sz="1600">
                          <a:solidFill>
                            <a:schemeClr val="tx2"/>
                          </a:solidFill>
                          <a:sym typeface="+mn-ea"/>
                        </a:rPr>
                        <a:t>…</a:t>
                      </a:r>
                      <a:endParaRPr lang="zh-CN" altLang="en-US" sz="1600">
                        <a:solidFill>
                          <a:schemeClr val="tx2"/>
                        </a:solidFill>
                        <a:sym typeface="+mn-ea"/>
                      </a:endParaRPr>
                    </a:p>
                  </a:txBody>
                  <a:tcPr marL="91456" marR="91456" marT="28575" marB="28575"/>
                </a:tc>
              </a:tr>
            </a:tbl>
          </a:graphicData>
        </a:graphic>
      </p:graphicFrame>
      <p:graphicFrame>
        <p:nvGraphicFramePr>
          <p:cNvPr id="6" name="表格 5"/>
          <p:cNvGraphicFramePr/>
          <p:nvPr/>
        </p:nvGraphicFramePr>
        <p:xfrm>
          <a:off x="6137275" y="2882900"/>
          <a:ext cx="5682256" cy="1434465"/>
        </p:xfrm>
        <a:graphic>
          <a:graphicData uri="http://schemas.openxmlformats.org/drawingml/2006/table">
            <a:tbl>
              <a:tblPr firstRow="1" bandRow="1">
                <a:tableStyleId>{5C22544A-7EE6-4342-B048-85BDC9FD1C3A}</a:tableStyleId>
              </a:tblPr>
              <a:tblGrid>
                <a:gridCol w="865553"/>
                <a:gridCol w="591853"/>
                <a:gridCol w="777919"/>
                <a:gridCol w="1373582"/>
                <a:gridCol w="1325319"/>
                <a:gridCol w="748030"/>
              </a:tblGrid>
              <a:tr h="254866">
                <a:tc>
                  <a:txBody>
                    <a:bodyPr/>
                    <a:lstStyle/>
                    <a:p>
                      <a:pPr algn="ctr">
                        <a:buClrTx/>
                        <a:buSzTx/>
                        <a:buFontTx/>
                        <a:buNone/>
                      </a:pPr>
                      <a:r>
                        <a:rPr lang="zh-CN" sz="1200">
                          <a:latin typeface="+mn-ea"/>
                          <a:sym typeface="+mn-ea"/>
                        </a:rPr>
                        <a:t>总体分布</a:t>
                      </a:r>
                      <a:endParaRPr lang="zh-CN" sz="1200">
                        <a:latin typeface="+mn-ea"/>
                        <a:sym typeface="+mn-ea"/>
                      </a:endParaRPr>
                    </a:p>
                  </a:txBody>
                  <a:tcPr marL="91445" marR="91445" marT="38230" marB="38230"/>
                </a:tc>
                <a:tc>
                  <a:txBody>
                    <a:bodyPr/>
                    <a:lstStyle/>
                    <a:p>
                      <a:pPr algn="ctr">
                        <a:buNone/>
                      </a:pPr>
                      <a:r>
                        <a:rPr lang="zh-CN" sz="1200"/>
                        <a:t>工业</a:t>
                      </a:r>
                      <a:endParaRPr lang="zh-CN" sz="1200"/>
                    </a:p>
                  </a:txBody>
                  <a:tcPr marL="91445" marR="91445" marT="38230" marB="38230"/>
                </a:tc>
                <a:tc>
                  <a:txBody>
                    <a:bodyPr/>
                    <a:lstStyle/>
                    <a:p>
                      <a:pPr algn="ctr">
                        <a:buNone/>
                      </a:pPr>
                      <a:r>
                        <a:rPr lang="zh-CN" altLang="en-US" sz="1200"/>
                        <a:t>建筑业</a:t>
                      </a:r>
                      <a:endParaRPr lang="zh-CN" altLang="en-US" sz="1200"/>
                    </a:p>
                  </a:txBody>
                  <a:tcPr marL="91445" marR="91445" marT="38230" marB="38230"/>
                </a:tc>
                <a:tc>
                  <a:txBody>
                    <a:bodyPr/>
                    <a:lstStyle/>
                    <a:p>
                      <a:pPr algn="ctr">
                        <a:buNone/>
                      </a:pPr>
                      <a:r>
                        <a:rPr lang="zh-CN" altLang="en-US" sz="1200"/>
                        <a:t>批发和零售业</a:t>
                      </a:r>
                      <a:endParaRPr lang="zh-CN" altLang="en-US" sz="1200"/>
                    </a:p>
                  </a:txBody>
                  <a:tcPr marL="91445" marR="91445" marT="38230" marB="38230"/>
                </a:tc>
                <a:tc>
                  <a:txBody>
                    <a:bodyPr/>
                    <a:lstStyle/>
                    <a:p>
                      <a:pPr algn="ctr">
                        <a:buNone/>
                      </a:pPr>
                      <a:r>
                        <a:rPr lang="zh-CN" altLang="en-US" sz="1200"/>
                        <a:t>住宿和餐饮业</a:t>
                      </a:r>
                      <a:endParaRPr lang="zh-CN" altLang="en-US" sz="1200"/>
                    </a:p>
                  </a:txBody>
                  <a:tcPr marL="91445" marR="91445" marT="38230" marB="38230"/>
                </a:tc>
                <a:tc>
                  <a:txBody>
                    <a:bodyPr/>
                    <a:lstStyle/>
                    <a:p>
                      <a:pPr algn="ctr">
                        <a:buNone/>
                      </a:pPr>
                      <a:r>
                        <a:rPr lang="zh-CN" altLang="en-US" sz="1200"/>
                        <a:t>服务业</a:t>
                      </a:r>
                      <a:endParaRPr lang="zh-CN" altLang="en-US" sz="1200"/>
                    </a:p>
                  </a:txBody>
                  <a:tcPr marL="91445" marR="91445" marT="38230" marB="38230"/>
                </a:tc>
              </a:tr>
              <a:tr h="305839">
                <a:tc>
                  <a:txBody>
                    <a:bodyPr/>
                    <a:lstStyle/>
                    <a:p>
                      <a:pPr algn="ctr">
                        <a:buNone/>
                      </a:pPr>
                      <a:r>
                        <a:rPr lang="zh-CN" altLang="en-US" sz="1600">
                          <a:solidFill>
                            <a:schemeClr val="tx2"/>
                          </a:solidFill>
                        </a:rPr>
                        <a:t>地市</a:t>
                      </a:r>
                      <a:r>
                        <a:rPr lang="en-US" altLang="zh-CN" sz="1600">
                          <a:solidFill>
                            <a:schemeClr val="tx2"/>
                          </a:solidFill>
                        </a:rPr>
                        <a:t>1</a:t>
                      </a:r>
                      <a:endParaRPr lang="en-US" altLang="zh-CN" sz="1600">
                        <a:solidFill>
                          <a:schemeClr val="tx2"/>
                        </a:solidFill>
                      </a:endParaRPr>
                    </a:p>
                  </a:txBody>
                  <a:tcPr marL="91445" marR="91445" marT="38230" marB="38230"/>
                </a:tc>
                <a:tc>
                  <a:txBody>
                    <a:bodyPr/>
                    <a:lstStyle/>
                    <a:p>
                      <a:pPr algn="ctr">
                        <a:buNone/>
                      </a:pPr>
                      <a:r>
                        <a:rPr lang="en-US" altLang="zh-CN" sz="1600">
                          <a:solidFill>
                            <a:schemeClr val="tx2"/>
                          </a:solidFill>
                        </a:rPr>
                        <a:t>N11</a:t>
                      </a:r>
                      <a:endParaRPr lang="en-US" altLang="zh-CN" sz="1600">
                        <a:solidFill>
                          <a:schemeClr val="tx2"/>
                        </a:solidFill>
                      </a:endParaRPr>
                    </a:p>
                  </a:txBody>
                  <a:tcPr marL="91445" marR="91445" marT="38230" marB="38230"/>
                </a:tc>
                <a:tc>
                  <a:txBody>
                    <a:bodyPr/>
                    <a:lstStyle/>
                    <a:p>
                      <a:pPr algn="ctr">
                        <a:buNone/>
                      </a:pPr>
                      <a:r>
                        <a:rPr lang="en-US" altLang="zh-CN" sz="1600">
                          <a:solidFill>
                            <a:schemeClr val="tx2"/>
                          </a:solidFill>
                        </a:rPr>
                        <a:t>N12</a:t>
                      </a:r>
                      <a:endParaRPr lang="en-US" altLang="zh-CN" sz="1600">
                        <a:solidFill>
                          <a:schemeClr val="tx2"/>
                        </a:solidFill>
                      </a:endParaRPr>
                    </a:p>
                  </a:txBody>
                  <a:tcPr marL="91445" marR="91445" marT="38230" marB="38230"/>
                </a:tc>
                <a:tc>
                  <a:txBody>
                    <a:bodyPr/>
                    <a:lstStyle/>
                    <a:p>
                      <a:pPr algn="ctr">
                        <a:buNone/>
                      </a:pPr>
                      <a:r>
                        <a:rPr lang="en-US" altLang="zh-CN" sz="1600">
                          <a:solidFill>
                            <a:schemeClr val="tx2"/>
                          </a:solidFill>
                          <a:sym typeface="+mn-ea"/>
                        </a:rPr>
                        <a:t>N</a:t>
                      </a:r>
                      <a:r>
                        <a:rPr lang="en-US" altLang="zh-CN" sz="1600">
                          <a:solidFill>
                            <a:schemeClr val="tx2"/>
                          </a:solidFill>
                        </a:rPr>
                        <a:t>13</a:t>
                      </a:r>
                      <a:endParaRPr lang="en-US" altLang="zh-CN" sz="1600">
                        <a:solidFill>
                          <a:schemeClr val="tx2"/>
                        </a:solidFill>
                      </a:endParaRPr>
                    </a:p>
                  </a:txBody>
                  <a:tcPr marL="91445" marR="91445" marT="38230" marB="38230"/>
                </a:tc>
                <a:tc>
                  <a:txBody>
                    <a:bodyPr/>
                    <a:lstStyle/>
                    <a:p>
                      <a:pPr algn="ctr">
                        <a:buNone/>
                      </a:pPr>
                      <a:r>
                        <a:rPr lang="en-US" altLang="zh-CN" sz="1600">
                          <a:solidFill>
                            <a:schemeClr val="tx2"/>
                          </a:solidFill>
                          <a:sym typeface="+mn-ea"/>
                        </a:rPr>
                        <a:t>N</a:t>
                      </a:r>
                      <a:r>
                        <a:rPr lang="en-US" altLang="zh-CN" sz="1600">
                          <a:solidFill>
                            <a:schemeClr val="tx2"/>
                          </a:solidFill>
                        </a:rPr>
                        <a:t>14</a:t>
                      </a:r>
                      <a:endParaRPr lang="en-US" altLang="zh-CN" sz="1600">
                        <a:solidFill>
                          <a:schemeClr val="tx2"/>
                        </a:solidFill>
                      </a:endParaRPr>
                    </a:p>
                  </a:txBody>
                  <a:tcPr marL="91445" marR="91445" marT="38230" marB="38230"/>
                </a:tc>
                <a:tc>
                  <a:txBody>
                    <a:bodyPr/>
                    <a:lstStyle/>
                    <a:p>
                      <a:pPr algn="ctr">
                        <a:buNone/>
                      </a:pPr>
                      <a:r>
                        <a:rPr lang="en-US" altLang="zh-CN" sz="1600">
                          <a:solidFill>
                            <a:schemeClr val="tx2"/>
                          </a:solidFill>
                          <a:sym typeface="+mn-ea"/>
                        </a:rPr>
                        <a:t>N</a:t>
                      </a:r>
                      <a:r>
                        <a:rPr lang="en-US" altLang="zh-CN" sz="1600">
                          <a:solidFill>
                            <a:schemeClr val="tx2"/>
                          </a:solidFill>
                        </a:rPr>
                        <a:t>15</a:t>
                      </a:r>
                      <a:endParaRPr lang="en-US" altLang="zh-CN" sz="1600">
                        <a:solidFill>
                          <a:schemeClr val="tx2"/>
                        </a:solidFill>
                      </a:endParaRPr>
                    </a:p>
                  </a:txBody>
                  <a:tcPr marL="91445" marR="91445" marT="38230" marB="38230"/>
                </a:tc>
              </a:tr>
              <a:tr h="535219">
                <a:tc>
                  <a:txBody>
                    <a:bodyPr/>
                    <a:lstStyle/>
                    <a:p>
                      <a:pPr algn="ctr">
                        <a:buNone/>
                      </a:pPr>
                      <a:r>
                        <a:rPr lang="zh-CN" altLang="en-US" sz="1600">
                          <a:solidFill>
                            <a:schemeClr val="tx2"/>
                          </a:solidFill>
                        </a:rPr>
                        <a:t>地市</a:t>
                      </a:r>
                      <a:r>
                        <a:rPr lang="en-US" altLang="zh-CN" sz="1600">
                          <a:solidFill>
                            <a:schemeClr val="tx2"/>
                          </a:solidFill>
                        </a:rPr>
                        <a:t>2</a:t>
                      </a:r>
                      <a:endParaRPr lang="en-US" altLang="zh-CN" sz="1600">
                        <a:solidFill>
                          <a:schemeClr val="tx2"/>
                        </a:solidFill>
                      </a:endParaRPr>
                    </a:p>
                  </a:txBody>
                  <a:tcPr marL="91445" marR="91445" marT="38230" marB="38230"/>
                </a:tc>
                <a:tc>
                  <a:txBody>
                    <a:bodyPr/>
                    <a:lstStyle/>
                    <a:p>
                      <a:pPr algn="ctr">
                        <a:buNone/>
                      </a:pPr>
                      <a:r>
                        <a:rPr lang="en-US" altLang="zh-CN" sz="1600">
                          <a:solidFill>
                            <a:schemeClr val="tx2"/>
                          </a:solidFill>
                        </a:rPr>
                        <a:t>N21</a:t>
                      </a:r>
                      <a:endParaRPr lang="en-US" altLang="zh-CN" sz="1600">
                        <a:solidFill>
                          <a:schemeClr val="tx2"/>
                        </a:solidFill>
                      </a:endParaRPr>
                    </a:p>
                  </a:txBody>
                  <a:tcPr marL="91445" marR="91445" marT="38230" marB="38230"/>
                </a:tc>
                <a:tc>
                  <a:txBody>
                    <a:bodyPr/>
                    <a:lstStyle/>
                    <a:p>
                      <a:pPr algn="ctr">
                        <a:buNone/>
                      </a:pPr>
                      <a:r>
                        <a:rPr lang="en-US" altLang="zh-CN" sz="1600">
                          <a:solidFill>
                            <a:schemeClr val="tx2"/>
                          </a:solidFill>
                        </a:rPr>
                        <a:t>N22</a:t>
                      </a:r>
                      <a:endParaRPr lang="en-US" altLang="zh-CN" sz="1600">
                        <a:solidFill>
                          <a:schemeClr val="tx2"/>
                        </a:solidFill>
                      </a:endParaRPr>
                    </a:p>
                  </a:txBody>
                  <a:tcPr marL="91445" marR="91445" marT="38230" marB="38230"/>
                </a:tc>
                <a:tc>
                  <a:txBody>
                    <a:bodyPr/>
                    <a:lstStyle/>
                    <a:p>
                      <a:pPr algn="ctr">
                        <a:buNone/>
                      </a:pPr>
                      <a:r>
                        <a:rPr lang="en-US" altLang="zh-CN" sz="1600">
                          <a:solidFill>
                            <a:schemeClr val="tx2"/>
                          </a:solidFill>
                          <a:sym typeface="+mn-ea"/>
                        </a:rPr>
                        <a:t>N</a:t>
                      </a:r>
                      <a:r>
                        <a:rPr lang="en-US" altLang="zh-CN" sz="1600">
                          <a:solidFill>
                            <a:schemeClr val="tx2"/>
                          </a:solidFill>
                        </a:rPr>
                        <a:t>23</a:t>
                      </a:r>
                      <a:endParaRPr lang="en-US" altLang="zh-CN" sz="1600">
                        <a:solidFill>
                          <a:schemeClr val="tx2"/>
                        </a:solidFill>
                      </a:endParaRPr>
                    </a:p>
                  </a:txBody>
                  <a:tcPr marL="91445" marR="91445" marT="38230" marB="38230"/>
                </a:tc>
                <a:tc>
                  <a:txBody>
                    <a:bodyPr/>
                    <a:lstStyle/>
                    <a:p>
                      <a:pPr algn="ctr">
                        <a:buNone/>
                      </a:pPr>
                      <a:r>
                        <a:rPr lang="en-US" altLang="zh-CN" sz="1600">
                          <a:solidFill>
                            <a:schemeClr val="tx2"/>
                          </a:solidFill>
                          <a:sym typeface="+mn-ea"/>
                        </a:rPr>
                        <a:t>N</a:t>
                      </a:r>
                      <a:r>
                        <a:rPr lang="en-US" altLang="zh-CN" sz="1600">
                          <a:solidFill>
                            <a:schemeClr val="tx2"/>
                          </a:solidFill>
                        </a:rPr>
                        <a:t>24</a:t>
                      </a:r>
                      <a:endParaRPr lang="en-US" altLang="zh-CN" sz="1600">
                        <a:solidFill>
                          <a:schemeClr val="tx2"/>
                        </a:solidFill>
                      </a:endParaRPr>
                    </a:p>
                  </a:txBody>
                  <a:tcPr marL="91445" marR="91445" marT="38230" marB="38230"/>
                </a:tc>
                <a:tc>
                  <a:txBody>
                    <a:bodyPr/>
                    <a:lstStyle/>
                    <a:p>
                      <a:pPr algn="ctr">
                        <a:buNone/>
                      </a:pPr>
                      <a:r>
                        <a:rPr lang="en-US" altLang="zh-CN" sz="1600">
                          <a:solidFill>
                            <a:schemeClr val="tx2"/>
                          </a:solidFill>
                          <a:sym typeface="+mn-ea"/>
                        </a:rPr>
                        <a:t>N</a:t>
                      </a:r>
                      <a:r>
                        <a:rPr lang="en-US" altLang="zh-CN" sz="1600">
                          <a:solidFill>
                            <a:schemeClr val="tx2"/>
                          </a:solidFill>
                        </a:rPr>
                        <a:t>25</a:t>
                      </a:r>
                      <a:endParaRPr lang="en-US" altLang="zh-CN" sz="1600">
                        <a:solidFill>
                          <a:schemeClr val="tx2"/>
                        </a:solidFill>
                      </a:endParaRPr>
                    </a:p>
                  </a:txBody>
                  <a:tcPr marL="91445" marR="91445" marT="38230" marB="38230"/>
                </a:tc>
              </a:tr>
              <a:tr h="305839">
                <a:tc>
                  <a:txBody>
                    <a:bodyPr/>
                    <a:lstStyle/>
                    <a:p>
                      <a:pPr algn="ctr">
                        <a:buNone/>
                      </a:pPr>
                      <a:r>
                        <a:rPr lang="en-US" altLang="zh-CN" sz="1600">
                          <a:solidFill>
                            <a:schemeClr val="tx2"/>
                          </a:solidFill>
                          <a:cs typeface="Nimbus Roman No9 L" charset="0"/>
                          <a:sym typeface="+mn-ea"/>
                        </a:rPr>
                        <a:t>…</a:t>
                      </a:r>
                      <a:endParaRPr lang="en-US" altLang="zh-CN" sz="1600">
                        <a:solidFill>
                          <a:schemeClr val="tx2"/>
                        </a:solidFill>
                        <a:cs typeface="Nimbus Roman No9 L" charset="0"/>
                        <a:sym typeface="+mn-ea"/>
                      </a:endParaRPr>
                    </a:p>
                  </a:txBody>
                  <a:tcPr marL="91445" marR="91445" marT="38230" marB="38230"/>
                </a:tc>
                <a:tc>
                  <a:txBody>
                    <a:bodyPr/>
                    <a:lstStyle/>
                    <a:p>
                      <a:pPr algn="ctr">
                        <a:buNone/>
                      </a:pPr>
                      <a:r>
                        <a:rPr lang="en-US" altLang="zh-CN" sz="1600">
                          <a:solidFill>
                            <a:schemeClr val="tx2"/>
                          </a:solidFill>
                          <a:cs typeface="Nimbus Roman No9 L" charset="0"/>
                          <a:sym typeface="+mn-ea"/>
                        </a:rPr>
                        <a:t>…</a:t>
                      </a:r>
                      <a:endParaRPr lang="en-US" altLang="zh-CN" sz="1600">
                        <a:solidFill>
                          <a:schemeClr val="tx2"/>
                        </a:solidFill>
                        <a:cs typeface="Nimbus Roman No9 L" charset="0"/>
                        <a:sym typeface="+mn-ea"/>
                      </a:endParaRPr>
                    </a:p>
                  </a:txBody>
                  <a:tcPr marL="91445" marR="91445" marT="38230" marB="38230"/>
                </a:tc>
                <a:tc>
                  <a:txBody>
                    <a:bodyPr/>
                    <a:lstStyle/>
                    <a:p>
                      <a:pPr algn="ctr">
                        <a:buNone/>
                      </a:pPr>
                      <a:r>
                        <a:rPr lang="en-US" altLang="zh-CN" sz="1600">
                          <a:solidFill>
                            <a:schemeClr val="tx2"/>
                          </a:solidFill>
                          <a:cs typeface="Nimbus Roman No9 L" charset="0"/>
                          <a:sym typeface="+mn-ea"/>
                        </a:rPr>
                        <a:t>…</a:t>
                      </a:r>
                      <a:endParaRPr lang="en-US" altLang="zh-CN" sz="1600">
                        <a:solidFill>
                          <a:schemeClr val="tx2"/>
                        </a:solidFill>
                        <a:cs typeface="Nimbus Roman No9 L" charset="0"/>
                        <a:sym typeface="+mn-ea"/>
                      </a:endParaRPr>
                    </a:p>
                  </a:txBody>
                  <a:tcPr marL="91445" marR="91445" marT="38230" marB="38230"/>
                </a:tc>
                <a:tc>
                  <a:txBody>
                    <a:bodyPr/>
                    <a:lstStyle/>
                    <a:p>
                      <a:pPr algn="ctr">
                        <a:buNone/>
                      </a:pPr>
                      <a:r>
                        <a:rPr lang="en-US" altLang="zh-CN" sz="1600">
                          <a:solidFill>
                            <a:schemeClr val="tx2"/>
                          </a:solidFill>
                          <a:cs typeface="Nimbus Roman No9 L" charset="0"/>
                          <a:sym typeface="+mn-ea"/>
                        </a:rPr>
                        <a:t>…</a:t>
                      </a:r>
                      <a:endParaRPr lang="en-US" altLang="zh-CN" sz="1600">
                        <a:solidFill>
                          <a:schemeClr val="tx2"/>
                        </a:solidFill>
                        <a:cs typeface="Nimbus Roman No9 L" charset="0"/>
                        <a:sym typeface="+mn-ea"/>
                      </a:endParaRPr>
                    </a:p>
                  </a:txBody>
                  <a:tcPr marL="91445" marR="91445" marT="38230" marB="38230"/>
                </a:tc>
                <a:tc>
                  <a:txBody>
                    <a:bodyPr/>
                    <a:lstStyle/>
                    <a:p>
                      <a:pPr algn="ctr">
                        <a:buNone/>
                      </a:pPr>
                      <a:r>
                        <a:rPr lang="en-US" altLang="zh-CN" sz="1600">
                          <a:solidFill>
                            <a:schemeClr val="tx2"/>
                          </a:solidFill>
                          <a:cs typeface="Nimbus Roman No9 L" charset="0"/>
                          <a:sym typeface="+mn-ea"/>
                        </a:rPr>
                        <a:t>…</a:t>
                      </a:r>
                      <a:endParaRPr lang="en-US" altLang="zh-CN" sz="1600">
                        <a:solidFill>
                          <a:schemeClr val="tx2"/>
                        </a:solidFill>
                        <a:cs typeface="Nimbus Roman No9 L" charset="0"/>
                        <a:sym typeface="+mn-ea"/>
                      </a:endParaRPr>
                    </a:p>
                  </a:txBody>
                  <a:tcPr marL="91445" marR="91445" marT="38230" marB="38230"/>
                </a:tc>
                <a:tc>
                  <a:txBody>
                    <a:bodyPr/>
                    <a:lstStyle/>
                    <a:p>
                      <a:pPr algn="ctr">
                        <a:buNone/>
                      </a:pPr>
                      <a:r>
                        <a:rPr lang="en-US" altLang="zh-CN" sz="1600">
                          <a:solidFill>
                            <a:schemeClr val="tx2"/>
                          </a:solidFill>
                          <a:cs typeface="Nimbus Roman No9 L" charset="0"/>
                          <a:sym typeface="+mn-ea"/>
                        </a:rPr>
                        <a:t>…</a:t>
                      </a:r>
                      <a:endParaRPr lang="en-US" altLang="zh-CN" sz="1600">
                        <a:solidFill>
                          <a:schemeClr val="tx2"/>
                        </a:solidFill>
                        <a:cs typeface="Nimbus Roman No9 L" charset="0"/>
                        <a:sym typeface="+mn-ea"/>
                      </a:endParaRPr>
                    </a:p>
                  </a:txBody>
                  <a:tcPr marL="91445" marR="91445" marT="38230" marB="38230"/>
                </a:tc>
              </a:tr>
            </a:tbl>
          </a:graphicData>
        </a:graphic>
      </p:graphicFrame>
      <p:graphicFrame>
        <p:nvGraphicFramePr>
          <p:cNvPr id="5" name="表格 4"/>
          <p:cNvGraphicFramePr/>
          <p:nvPr/>
        </p:nvGraphicFramePr>
        <p:xfrm>
          <a:off x="101600" y="4267200"/>
          <a:ext cx="11717338" cy="1219200"/>
        </p:xfrm>
        <a:graphic>
          <a:graphicData uri="http://schemas.openxmlformats.org/drawingml/2006/table">
            <a:tbl>
              <a:tblPr firstRow="1" bandRow="1">
                <a:tableStyleId>{5C22544A-7EE6-4342-B048-85BDC9FD1C3A}</a:tableStyleId>
              </a:tblPr>
              <a:tblGrid>
                <a:gridCol w="1685244"/>
                <a:gridCol w="1694134"/>
                <a:gridCol w="2010356"/>
                <a:gridCol w="1636986"/>
                <a:gridCol w="2204025"/>
                <a:gridCol w="2486593"/>
              </a:tblGrid>
              <a:tr h="283535">
                <a:tc>
                  <a:txBody>
                    <a:bodyPr/>
                    <a:lstStyle/>
                    <a:p>
                      <a:pPr algn="ctr">
                        <a:buNone/>
                      </a:pPr>
                      <a:r>
                        <a:rPr lang="zh-CN" altLang="en-US" sz="1300"/>
                        <a:t>样本</a:t>
                      </a:r>
                      <a:r>
                        <a:rPr lang="en-US" altLang="zh-CN" sz="1300"/>
                        <a:t>C</a:t>
                      </a:r>
                      <a:r>
                        <a:rPr lang="zh-CN" altLang="en-US" sz="1300"/>
                        <a:t>类权数调整</a:t>
                      </a:r>
                      <a:endParaRPr lang="zh-CN" altLang="en-US" sz="1300"/>
                    </a:p>
                  </a:txBody>
                  <a:tcPr marL="91438" marR="91438" marT="42530" marB="42530"/>
                </a:tc>
                <a:tc>
                  <a:txBody>
                    <a:bodyPr/>
                    <a:lstStyle/>
                    <a:p>
                      <a:pPr algn="ctr">
                        <a:buNone/>
                      </a:pPr>
                      <a:r>
                        <a:rPr lang="zh-CN" sz="1300"/>
                        <a:t>工业</a:t>
                      </a:r>
                      <a:endParaRPr lang="zh-CN" sz="1300"/>
                    </a:p>
                  </a:txBody>
                  <a:tcPr marL="91438" marR="91438" marT="42530" marB="42530"/>
                </a:tc>
                <a:tc>
                  <a:txBody>
                    <a:bodyPr/>
                    <a:lstStyle/>
                    <a:p>
                      <a:pPr algn="ctr">
                        <a:buNone/>
                      </a:pPr>
                      <a:r>
                        <a:rPr lang="zh-CN" altLang="en-US" sz="1300"/>
                        <a:t>建筑业</a:t>
                      </a:r>
                      <a:endParaRPr lang="zh-CN" altLang="en-US" sz="1300"/>
                    </a:p>
                  </a:txBody>
                  <a:tcPr marL="91438" marR="91438" marT="42530" marB="42530"/>
                </a:tc>
                <a:tc>
                  <a:txBody>
                    <a:bodyPr/>
                    <a:lstStyle/>
                    <a:p>
                      <a:pPr algn="ctr">
                        <a:buNone/>
                      </a:pPr>
                      <a:r>
                        <a:rPr lang="zh-CN" altLang="en-US" sz="1300"/>
                        <a:t>批发和零售业</a:t>
                      </a:r>
                      <a:endParaRPr lang="zh-CN" altLang="en-US" sz="1300"/>
                    </a:p>
                  </a:txBody>
                  <a:tcPr marL="91438" marR="91438" marT="42530" marB="42530"/>
                </a:tc>
                <a:tc>
                  <a:txBody>
                    <a:bodyPr/>
                    <a:lstStyle/>
                    <a:p>
                      <a:pPr algn="ctr">
                        <a:buNone/>
                      </a:pPr>
                      <a:r>
                        <a:rPr lang="zh-CN" altLang="en-US" sz="1300"/>
                        <a:t>住宿和餐饮业</a:t>
                      </a:r>
                      <a:endParaRPr lang="zh-CN" altLang="en-US" sz="1300"/>
                    </a:p>
                  </a:txBody>
                  <a:tcPr marL="91438" marR="91438" marT="42530" marB="42530"/>
                </a:tc>
                <a:tc>
                  <a:txBody>
                    <a:bodyPr/>
                    <a:lstStyle/>
                    <a:p>
                      <a:pPr algn="ctr">
                        <a:buNone/>
                      </a:pPr>
                      <a:r>
                        <a:rPr lang="zh-CN" altLang="en-US" sz="1300"/>
                        <a:t>服务业</a:t>
                      </a:r>
                      <a:endParaRPr lang="zh-CN" altLang="en-US" sz="1300"/>
                    </a:p>
                  </a:txBody>
                  <a:tcPr marL="91438" marR="91438" marT="42530" marB="42530"/>
                </a:tc>
              </a:tr>
              <a:tr h="311888">
                <a:tc>
                  <a:txBody>
                    <a:bodyPr/>
                    <a:lstStyle/>
                    <a:p>
                      <a:pPr algn="ctr">
                        <a:buNone/>
                      </a:pPr>
                      <a:r>
                        <a:rPr lang="zh-CN" altLang="en-US" sz="1500"/>
                        <a:t>地市</a:t>
                      </a:r>
                      <a:r>
                        <a:rPr lang="en-US" altLang="zh-CN" sz="1500"/>
                        <a:t>1</a:t>
                      </a:r>
                      <a:endParaRPr lang="en-US" altLang="zh-CN" sz="1500"/>
                    </a:p>
                  </a:txBody>
                  <a:tcPr marL="91438" marR="91438" marT="42530" marB="42530"/>
                </a:tc>
                <a:tc>
                  <a:txBody>
                    <a:bodyPr/>
                    <a:lstStyle/>
                    <a:p>
                      <a:pPr algn="ctr">
                        <a:buNone/>
                      </a:pPr>
                      <a:r>
                        <a:rPr lang="en-US" altLang="zh-CN" sz="1500"/>
                        <a:t>wtb11*N11/n11</a:t>
                      </a:r>
                      <a:endParaRPr lang="en-US" altLang="zh-CN" sz="1500"/>
                    </a:p>
                  </a:txBody>
                  <a:tcPr marL="91438" marR="91438" marT="42530" marB="42530"/>
                </a:tc>
                <a:tc>
                  <a:txBody>
                    <a:bodyPr/>
                    <a:lstStyle/>
                    <a:p>
                      <a:pPr algn="ctr">
                        <a:buNone/>
                      </a:pPr>
                      <a:r>
                        <a:rPr lang="en-US" altLang="zh-CN" sz="1500">
                          <a:sym typeface="+mn-ea"/>
                        </a:rPr>
                        <a:t>wtb12*N12/n12</a:t>
                      </a:r>
                      <a:endParaRPr lang="en-US" altLang="zh-CN" sz="1500">
                        <a:sym typeface="+mn-ea"/>
                      </a:endParaRPr>
                    </a:p>
                  </a:txBody>
                  <a:tcPr marL="91438" marR="91438" marT="42530" marB="42530"/>
                </a:tc>
                <a:tc>
                  <a:txBody>
                    <a:bodyPr/>
                    <a:lstStyle/>
                    <a:p>
                      <a:pPr algn="ctr">
                        <a:buNone/>
                      </a:pPr>
                      <a:r>
                        <a:rPr lang="en-US" altLang="zh-CN" sz="1500">
                          <a:sym typeface="+mn-ea"/>
                        </a:rPr>
                        <a:t>wtb13*N13/n13</a:t>
                      </a:r>
                      <a:endParaRPr lang="en-US" altLang="zh-CN" sz="1500">
                        <a:sym typeface="+mn-ea"/>
                      </a:endParaRPr>
                    </a:p>
                  </a:txBody>
                  <a:tcPr marL="91438" marR="91438" marT="42530" marB="42530"/>
                </a:tc>
                <a:tc>
                  <a:txBody>
                    <a:bodyPr/>
                    <a:lstStyle/>
                    <a:p>
                      <a:pPr algn="ctr">
                        <a:buNone/>
                      </a:pPr>
                      <a:r>
                        <a:rPr lang="en-US" altLang="zh-CN" sz="1500">
                          <a:sym typeface="+mn-ea"/>
                        </a:rPr>
                        <a:t>wtb14*N14/n14</a:t>
                      </a:r>
                      <a:endParaRPr lang="en-US" altLang="zh-CN" sz="1500">
                        <a:sym typeface="+mn-ea"/>
                      </a:endParaRPr>
                    </a:p>
                  </a:txBody>
                  <a:tcPr marL="91438" marR="91438" marT="42530" marB="42530"/>
                </a:tc>
                <a:tc>
                  <a:txBody>
                    <a:bodyPr/>
                    <a:lstStyle/>
                    <a:p>
                      <a:pPr algn="ctr">
                        <a:buNone/>
                      </a:pPr>
                      <a:r>
                        <a:rPr lang="en-US" altLang="zh-CN" sz="1500">
                          <a:sym typeface="+mn-ea"/>
                        </a:rPr>
                        <a:t>wtb15*N15/n15</a:t>
                      </a:r>
                      <a:endParaRPr lang="en-US" altLang="zh-CN" sz="1500">
                        <a:sym typeface="+mn-ea"/>
                      </a:endParaRPr>
                    </a:p>
                  </a:txBody>
                  <a:tcPr marL="91438" marR="91438" marT="42530" marB="42530"/>
                </a:tc>
              </a:tr>
              <a:tr h="311888">
                <a:tc>
                  <a:txBody>
                    <a:bodyPr/>
                    <a:lstStyle/>
                    <a:p>
                      <a:pPr algn="ctr">
                        <a:buNone/>
                      </a:pPr>
                      <a:r>
                        <a:rPr lang="zh-CN" altLang="en-US" sz="1500"/>
                        <a:t>地市</a:t>
                      </a:r>
                      <a:r>
                        <a:rPr lang="en-US" altLang="zh-CN" sz="1500"/>
                        <a:t>2</a:t>
                      </a:r>
                      <a:endParaRPr lang="en-US" altLang="zh-CN" sz="1500"/>
                    </a:p>
                  </a:txBody>
                  <a:tcPr marL="91438" marR="91438" marT="42530" marB="42530"/>
                </a:tc>
                <a:tc>
                  <a:txBody>
                    <a:bodyPr/>
                    <a:lstStyle/>
                    <a:p>
                      <a:pPr algn="ctr">
                        <a:buNone/>
                      </a:pPr>
                      <a:r>
                        <a:rPr lang="en-US" altLang="zh-CN" sz="1500">
                          <a:sym typeface="+mn-ea"/>
                        </a:rPr>
                        <a:t>wtb21*N21/n21</a:t>
                      </a:r>
                      <a:endParaRPr lang="en-US" altLang="zh-CN" sz="1500">
                        <a:sym typeface="+mn-ea"/>
                      </a:endParaRPr>
                    </a:p>
                  </a:txBody>
                  <a:tcPr marL="91438" marR="91438" marT="42530" marB="42530"/>
                </a:tc>
                <a:tc>
                  <a:txBody>
                    <a:bodyPr/>
                    <a:lstStyle/>
                    <a:p>
                      <a:pPr algn="ctr">
                        <a:buNone/>
                      </a:pPr>
                      <a:r>
                        <a:rPr lang="en-US" altLang="zh-CN" sz="1500">
                          <a:sym typeface="+mn-ea"/>
                        </a:rPr>
                        <a:t>wtb22*N22/n22</a:t>
                      </a:r>
                      <a:endParaRPr lang="en-US" altLang="zh-CN" sz="1500">
                        <a:sym typeface="+mn-ea"/>
                      </a:endParaRPr>
                    </a:p>
                  </a:txBody>
                  <a:tcPr marL="91438" marR="91438" marT="42530" marB="42530"/>
                </a:tc>
                <a:tc>
                  <a:txBody>
                    <a:bodyPr/>
                    <a:lstStyle/>
                    <a:p>
                      <a:pPr algn="ctr">
                        <a:buNone/>
                      </a:pPr>
                      <a:r>
                        <a:rPr lang="en-US" altLang="zh-CN" sz="1500">
                          <a:sym typeface="+mn-ea"/>
                        </a:rPr>
                        <a:t>wtb23*N23/n23</a:t>
                      </a:r>
                      <a:endParaRPr lang="en-US" altLang="zh-CN" sz="1500">
                        <a:sym typeface="+mn-ea"/>
                      </a:endParaRPr>
                    </a:p>
                  </a:txBody>
                  <a:tcPr marL="91438" marR="91438" marT="42530" marB="42530"/>
                </a:tc>
                <a:tc>
                  <a:txBody>
                    <a:bodyPr/>
                    <a:lstStyle/>
                    <a:p>
                      <a:pPr algn="ctr">
                        <a:buNone/>
                      </a:pPr>
                      <a:r>
                        <a:rPr lang="en-US" altLang="zh-CN" sz="1500">
                          <a:sym typeface="+mn-ea"/>
                        </a:rPr>
                        <a:t>wtb24*N24/n24</a:t>
                      </a:r>
                      <a:endParaRPr lang="en-US" altLang="zh-CN" sz="1500">
                        <a:sym typeface="+mn-ea"/>
                      </a:endParaRPr>
                    </a:p>
                  </a:txBody>
                  <a:tcPr marL="91438" marR="91438" marT="42530" marB="42530"/>
                </a:tc>
                <a:tc>
                  <a:txBody>
                    <a:bodyPr/>
                    <a:lstStyle/>
                    <a:p>
                      <a:pPr algn="ctr">
                        <a:buNone/>
                      </a:pPr>
                      <a:r>
                        <a:rPr lang="en-US" altLang="zh-CN" sz="1500">
                          <a:sym typeface="+mn-ea"/>
                        </a:rPr>
                        <a:t>wtb25*N25/n25</a:t>
                      </a:r>
                      <a:endParaRPr lang="en-US" altLang="zh-CN" sz="1500">
                        <a:sym typeface="+mn-ea"/>
                      </a:endParaRPr>
                    </a:p>
                  </a:txBody>
                  <a:tcPr marL="91438" marR="91438" marT="42530" marB="42530"/>
                </a:tc>
              </a:tr>
              <a:tr h="311888">
                <a:tc>
                  <a:txBody>
                    <a:bodyPr/>
                    <a:lstStyle/>
                    <a:p>
                      <a:pPr algn="ctr">
                        <a:buNone/>
                      </a:pPr>
                      <a:r>
                        <a:rPr lang="en-US" altLang="zh-CN" sz="1500">
                          <a:cs typeface="Nimbus Roman No9 L" charset="0"/>
                          <a:sym typeface="+mn-ea"/>
                        </a:rPr>
                        <a:t>…</a:t>
                      </a:r>
                      <a:endParaRPr lang="en-US" altLang="zh-CN" sz="1500">
                        <a:cs typeface="Nimbus Roman No9 L" charset="0"/>
                        <a:sym typeface="+mn-ea"/>
                      </a:endParaRPr>
                    </a:p>
                  </a:txBody>
                  <a:tcPr marL="91438" marR="91438" marT="42530" marB="42530"/>
                </a:tc>
                <a:tc>
                  <a:txBody>
                    <a:bodyPr/>
                    <a:lstStyle/>
                    <a:p>
                      <a:pPr algn="ctr">
                        <a:buNone/>
                      </a:pPr>
                      <a:r>
                        <a:rPr lang="en-US" altLang="zh-CN" sz="1500">
                          <a:cs typeface="Nimbus Roman No9 L" charset="0"/>
                          <a:sym typeface="+mn-ea"/>
                        </a:rPr>
                        <a:t>…</a:t>
                      </a:r>
                      <a:endParaRPr lang="en-US" altLang="zh-CN" sz="1500">
                        <a:cs typeface="Nimbus Roman No9 L" charset="0"/>
                        <a:sym typeface="+mn-ea"/>
                      </a:endParaRPr>
                    </a:p>
                  </a:txBody>
                  <a:tcPr marL="91438" marR="91438" marT="42530" marB="42530"/>
                </a:tc>
                <a:tc>
                  <a:txBody>
                    <a:bodyPr/>
                    <a:lstStyle/>
                    <a:p>
                      <a:pPr algn="ctr">
                        <a:buNone/>
                      </a:pPr>
                      <a:r>
                        <a:rPr lang="en-US" altLang="zh-CN" sz="1500">
                          <a:cs typeface="Nimbus Roman No9 L" charset="0"/>
                          <a:sym typeface="+mn-ea"/>
                        </a:rPr>
                        <a:t>…</a:t>
                      </a:r>
                      <a:endParaRPr lang="en-US" altLang="zh-CN" sz="1500">
                        <a:cs typeface="Nimbus Roman No9 L" charset="0"/>
                        <a:sym typeface="+mn-ea"/>
                      </a:endParaRPr>
                    </a:p>
                  </a:txBody>
                  <a:tcPr marL="91438" marR="91438" marT="42530" marB="42530"/>
                </a:tc>
                <a:tc>
                  <a:txBody>
                    <a:bodyPr/>
                    <a:lstStyle/>
                    <a:p>
                      <a:pPr algn="ctr">
                        <a:buNone/>
                      </a:pPr>
                      <a:r>
                        <a:rPr lang="en-US" altLang="zh-CN" sz="1500">
                          <a:cs typeface="Nimbus Roman No9 L" charset="0"/>
                          <a:sym typeface="+mn-ea"/>
                        </a:rPr>
                        <a:t>…</a:t>
                      </a:r>
                      <a:endParaRPr lang="en-US" altLang="zh-CN" sz="1500">
                        <a:cs typeface="Nimbus Roman No9 L" charset="0"/>
                        <a:sym typeface="+mn-ea"/>
                      </a:endParaRPr>
                    </a:p>
                  </a:txBody>
                  <a:tcPr marL="91438" marR="91438" marT="42530" marB="42530"/>
                </a:tc>
                <a:tc>
                  <a:txBody>
                    <a:bodyPr/>
                    <a:lstStyle/>
                    <a:p>
                      <a:pPr algn="ctr">
                        <a:buNone/>
                      </a:pPr>
                      <a:r>
                        <a:rPr lang="en-US" altLang="zh-CN" sz="1500">
                          <a:cs typeface="Nimbus Roman No9 L" charset="0"/>
                          <a:sym typeface="+mn-ea"/>
                        </a:rPr>
                        <a:t>…</a:t>
                      </a:r>
                      <a:endParaRPr lang="en-US" altLang="zh-CN" sz="1500">
                        <a:cs typeface="Nimbus Roman No9 L" charset="0"/>
                        <a:sym typeface="+mn-ea"/>
                      </a:endParaRPr>
                    </a:p>
                  </a:txBody>
                  <a:tcPr marL="91438" marR="91438" marT="42530" marB="42530"/>
                </a:tc>
                <a:tc>
                  <a:txBody>
                    <a:bodyPr/>
                    <a:lstStyle/>
                    <a:p>
                      <a:pPr algn="ctr">
                        <a:buNone/>
                      </a:pPr>
                      <a:r>
                        <a:rPr lang="en-US" altLang="zh-CN" sz="1500">
                          <a:cs typeface="Nimbus Roman No9 L" charset="0"/>
                          <a:sym typeface="+mn-ea"/>
                        </a:rPr>
                        <a:t>…</a:t>
                      </a:r>
                      <a:endParaRPr lang="en-US" altLang="zh-CN" sz="1500">
                        <a:cs typeface="Nimbus Roman No9 L" charset="0"/>
                        <a:sym typeface="+mn-ea"/>
                      </a:endParaRPr>
                    </a:p>
                  </a:txBody>
                  <a:tcPr marL="91438" marR="91438" marT="42530" marB="42530"/>
                </a:tc>
              </a:tr>
            </a:tbl>
          </a:graphicData>
        </a:graphic>
      </p:graphicFrame>
      <p:sp>
        <p:nvSpPr>
          <p:cNvPr id="7" name="丁字箭头 6"/>
          <p:cNvSpPr/>
          <p:nvPr/>
        </p:nvSpPr>
        <p:spPr>
          <a:xfrm rot="10800000">
            <a:off x="5637213" y="3827780"/>
            <a:ext cx="492125" cy="371475"/>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pic>
        <p:nvPicPr>
          <p:cNvPr id="3" name="图片 2" descr="五经普LOGO透明底（长）"/>
          <p:cNvPicPr>
            <a:picLocks noChangeAspect="1"/>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3" name="文本框 2"/>
          <p:cNvSpPr txBox="1">
            <a:spLocks noChangeArrowheads="1"/>
          </p:cNvSpPr>
          <p:nvPr/>
        </p:nvSpPr>
        <p:spPr bwMode="auto">
          <a:xfrm>
            <a:off x="506413" y="820738"/>
            <a:ext cx="10669587" cy="594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83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just">
              <a:spcBef>
                <a:spcPct val="20000"/>
              </a:spcBef>
              <a:buSzPct val="85000"/>
              <a:buFont typeface="Wingdings" panose="05000000000000000000" pitchFamily="2" charset="2"/>
              <a:buNone/>
            </a:pPr>
            <a:r>
              <a:rPr lang="zh-CN" altLang="en-US" sz="2800" b="1">
                <a:solidFill>
                  <a:srgbClr val="336699"/>
                </a:solidFill>
                <a:latin typeface="黑体" panose="02010609060101010101" charset="-122"/>
                <a:ea typeface="黑体" panose="02010609060101010101" charset="-122"/>
                <a:sym typeface="微软雅黑" panose="020B0503020204020204" pitchFamily="34" charset="-122"/>
              </a:rPr>
              <a:t>权数调整：</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zh-CN" sz="2800">
                <a:solidFill>
                  <a:srgbClr val="336699"/>
                </a:solidFill>
                <a:latin typeface="黑体" panose="02010609060101010101" charset="-122"/>
                <a:ea typeface="黑体" panose="02010609060101010101" charset="-122"/>
                <a:sym typeface="微软雅黑" panose="020B0503020204020204" pitchFamily="34" charset="-122"/>
              </a:rPr>
              <a:t>可能存在的疑问：</a:t>
            </a:r>
            <a:endParaRPr lang="zh-CN"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1.</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新增个体经营户发现规模较大（即使达到阈值），也不视为全面调查层个体经营户，依然作为抽样调查层个体经营户。</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2.</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样本普查小区的某专业个体经营户整体搬迁，如果搬迁后的普查小区在此专业正好被抽中，则在搬迁后的实际经营地</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通过新增方式登记，否则在运营状态选择“</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9.</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其他”。</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en-US" altLang="zh-CN"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en-US" altLang="zh-CN"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3.</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如果在非样本普查小区登记全面调查层个体经营户的时候，不论发现何种个体经营户，都不作为调查对象新增登记</a:t>
            </a:r>
            <a:r>
              <a:rPr lang="zh-CN" sz="2800">
                <a:solidFill>
                  <a:srgbClr val="336699"/>
                </a:solidFill>
                <a:latin typeface="黑体" panose="02010609060101010101" charset="-122"/>
                <a:ea typeface="黑体" panose="02010609060101010101" charset="-122"/>
                <a:cs typeface="Nimbus Roman No9 L" charset="0"/>
                <a:sym typeface="+mn-ea"/>
              </a:rPr>
              <a:t>。</a:t>
            </a:r>
            <a:endParaRPr lang="zh-CN" sz="2800">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cs typeface="Nimbus Roman No9 L" charset="0"/>
              <a:sym typeface="+mn-ea"/>
            </a:endParaRPr>
          </a:p>
        </p:txBody>
      </p:sp>
      <p:pic>
        <p:nvPicPr>
          <p:cNvPr id="2" name="图片 1" descr="截图-2023年3月13日 16时38分9秒"/>
          <p:cNvPicPr>
            <a:picLocks noChangeAspect="1"/>
          </p:cNvPicPr>
          <p:nvPr/>
        </p:nvPicPr>
        <p:blipFill>
          <a:blip r:embed="rId2"/>
          <a:stretch>
            <a:fillRect/>
          </a:stretch>
        </p:blipFill>
        <p:spPr>
          <a:xfrm>
            <a:off x="723265" y="4288790"/>
            <a:ext cx="2895600" cy="742950"/>
          </a:xfrm>
          <a:prstGeom prst="rect">
            <a:avLst/>
          </a:prstGeom>
        </p:spPr>
      </p:pic>
      <p:pic>
        <p:nvPicPr>
          <p:cNvPr id="7" name="图片 6" descr="五经普LOGO透明底（长）"/>
          <p:cNvPicPr>
            <a:picLocks noChangeAspect="1"/>
          </p:cNvPicPr>
          <p:nvPr/>
        </p:nvPicPr>
        <p:blipFill>
          <a:blip r:embed="rId3"/>
          <a:stretch>
            <a:fillRect/>
          </a:stretch>
        </p:blipFill>
        <p:spPr>
          <a:xfrm>
            <a:off x="-76200" y="-215265"/>
            <a:ext cx="3695065" cy="115506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3" name="文本框 2"/>
          <p:cNvSpPr txBox="1">
            <a:spLocks noChangeArrowheads="1"/>
          </p:cNvSpPr>
          <p:nvPr/>
        </p:nvSpPr>
        <p:spPr bwMode="auto">
          <a:xfrm>
            <a:off x="506413" y="811213"/>
            <a:ext cx="10669587" cy="500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83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just">
              <a:spcBef>
                <a:spcPct val="20000"/>
              </a:spcBef>
              <a:buSzPct val="85000"/>
              <a:buFont typeface="Wingdings" panose="05000000000000000000" pitchFamily="2" charset="2"/>
              <a:buNone/>
            </a:pPr>
            <a:r>
              <a:rPr lang="zh-CN" altLang="en-US" sz="2800" b="1">
                <a:solidFill>
                  <a:srgbClr val="336699"/>
                </a:solidFill>
                <a:latin typeface="黑体" panose="02010609060101010101" charset="-122"/>
                <a:ea typeface="黑体" panose="02010609060101010101" charset="-122"/>
                <a:sym typeface="微软雅黑" panose="020B0503020204020204" pitchFamily="34" charset="-122"/>
              </a:rPr>
              <a:t>权数调整：</a:t>
            </a:r>
            <a:endParaRPr lang="zh-CN" altLang="en-US" sz="2800" b="1">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cs typeface="Nimbus Roman No9 L" charset="0"/>
                <a:sym typeface="微软雅黑" panose="020B0503020204020204" pitchFamily="34" charset="-122"/>
              </a:rPr>
              <a:t>可能存在的疑问：</a:t>
            </a:r>
            <a:endParaRPr lang="zh-CN" altLang="en-US" sz="2800" b="1">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cs typeface="Nimbus Roman No9 L" charset="0"/>
                <a:sym typeface="+mn-ea"/>
              </a:rPr>
              <a:t>4.</a:t>
            </a:r>
            <a:r>
              <a:rPr lang="zh-CN" altLang="en-US" sz="2800">
                <a:solidFill>
                  <a:srgbClr val="336699"/>
                </a:solidFill>
                <a:latin typeface="黑体" panose="02010609060101010101" charset="-122"/>
                <a:ea typeface="黑体" panose="02010609060101010101" charset="-122"/>
                <a:cs typeface="Nimbus Roman No9 L" charset="0"/>
                <a:sym typeface="+mn-ea"/>
              </a:rPr>
              <a:t>估计单位数等于清查单位数，为什么从业人员期末人数不用清查数：正式方案的单位清查数据是</a:t>
            </a:r>
            <a:r>
              <a:rPr lang="en-US" altLang="zh-CN" sz="2800">
                <a:solidFill>
                  <a:srgbClr val="336699"/>
                </a:solidFill>
                <a:latin typeface="黑体" panose="02010609060101010101" charset="-122"/>
                <a:ea typeface="黑体" panose="02010609060101010101" charset="-122"/>
                <a:cs typeface="Nimbus Roman No9 L" charset="0"/>
                <a:sym typeface="+mn-ea"/>
              </a:rPr>
              <a:t>23</a:t>
            </a:r>
            <a:r>
              <a:rPr lang="zh-CN" altLang="en-US" sz="2800">
                <a:solidFill>
                  <a:srgbClr val="336699"/>
                </a:solidFill>
                <a:latin typeface="黑体" panose="02010609060101010101" charset="-122"/>
                <a:ea typeface="黑体" panose="02010609060101010101" charset="-122"/>
                <a:cs typeface="Nimbus Roman No9 L" charset="0"/>
                <a:sym typeface="+mn-ea"/>
              </a:rPr>
              <a:t>年</a:t>
            </a:r>
            <a:r>
              <a:rPr lang="en-US" altLang="zh-CN" sz="2800">
                <a:solidFill>
                  <a:srgbClr val="336699"/>
                </a:solidFill>
                <a:latin typeface="黑体" panose="02010609060101010101" charset="-122"/>
                <a:ea typeface="黑体" panose="02010609060101010101" charset="-122"/>
                <a:cs typeface="Nimbus Roman No9 L" charset="0"/>
                <a:sym typeface="+mn-ea"/>
              </a:rPr>
              <a:t>6</a:t>
            </a:r>
            <a:r>
              <a:rPr lang="zh-CN" altLang="en-US" sz="2800">
                <a:solidFill>
                  <a:srgbClr val="336699"/>
                </a:solidFill>
                <a:latin typeface="黑体" panose="02010609060101010101" charset="-122"/>
                <a:ea typeface="黑体" panose="02010609060101010101" charset="-122"/>
                <a:cs typeface="Nimbus Roman No9 L" charset="0"/>
                <a:sym typeface="+mn-ea"/>
              </a:rPr>
              <a:t>月</a:t>
            </a:r>
            <a:r>
              <a:rPr lang="en-US" altLang="zh-CN" sz="2800">
                <a:solidFill>
                  <a:srgbClr val="336699"/>
                </a:solidFill>
                <a:latin typeface="黑体" panose="02010609060101010101" charset="-122"/>
                <a:ea typeface="黑体" panose="02010609060101010101" charset="-122"/>
                <a:cs typeface="Nimbus Roman No9 L" charset="0"/>
                <a:sym typeface="+mn-ea"/>
              </a:rPr>
              <a:t>30</a:t>
            </a:r>
            <a:r>
              <a:rPr lang="zh-CN" altLang="en-US" sz="2800">
                <a:solidFill>
                  <a:srgbClr val="336699"/>
                </a:solidFill>
                <a:latin typeface="黑体" panose="02010609060101010101" charset="-122"/>
                <a:ea typeface="黑体" panose="02010609060101010101" charset="-122"/>
                <a:cs typeface="Nimbus Roman No9 L" charset="0"/>
                <a:sym typeface="+mn-ea"/>
              </a:rPr>
              <a:t>日或者单位清查受访当日，普查登记时点数据是</a:t>
            </a:r>
            <a:r>
              <a:rPr lang="en-US" altLang="zh-CN" sz="2800">
                <a:solidFill>
                  <a:srgbClr val="336699"/>
                </a:solidFill>
                <a:latin typeface="黑体" panose="02010609060101010101" charset="-122"/>
                <a:ea typeface="黑体" panose="02010609060101010101" charset="-122"/>
                <a:cs typeface="Nimbus Roman No9 L" charset="0"/>
                <a:sym typeface="+mn-ea"/>
              </a:rPr>
              <a:t>23</a:t>
            </a:r>
            <a:r>
              <a:rPr lang="zh-CN" altLang="en-US" sz="2800">
                <a:solidFill>
                  <a:srgbClr val="336699"/>
                </a:solidFill>
                <a:latin typeface="黑体" panose="02010609060101010101" charset="-122"/>
                <a:ea typeface="黑体" panose="02010609060101010101" charset="-122"/>
                <a:cs typeface="Nimbus Roman No9 L" charset="0"/>
                <a:sym typeface="+mn-ea"/>
              </a:rPr>
              <a:t>年</a:t>
            </a:r>
            <a:r>
              <a:rPr lang="en-US" altLang="zh-CN" sz="2800">
                <a:solidFill>
                  <a:srgbClr val="336699"/>
                </a:solidFill>
                <a:latin typeface="黑体" panose="02010609060101010101" charset="-122"/>
                <a:ea typeface="黑体" panose="02010609060101010101" charset="-122"/>
                <a:cs typeface="Nimbus Roman No9 L" charset="0"/>
                <a:sym typeface="+mn-ea"/>
              </a:rPr>
              <a:t>12</a:t>
            </a:r>
            <a:r>
              <a:rPr lang="zh-CN" altLang="en-US" sz="2800">
                <a:solidFill>
                  <a:srgbClr val="336699"/>
                </a:solidFill>
                <a:latin typeface="黑体" panose="02010609060101010101" charset="-122"/>
                <a:ea typeface="黑体" panose="02010609060101010101" charset="-122"/>
                <a:cs typeface="Nimbus Roman No9 L" charset="0"/>
                <a:sym typeface="+mn-ea"/>
              </a:rPr>
              <a:t>月</a:t>
            </a:r>
            <a:r>
              <a:rPr lang="en-US" altLang="zh-CN" sz="2800">
                <a:solidFill>
                  <a:srgbClr val="336699"/>
                </a:solidFill>
                <a:latin typeface="黑体" panose="02010609060101010101" charset="-122"/>
                <a:ea typeface="黑体" panose="02010609060101010101" charset="-122"/>
                <a:cs typeface="Nimbus Roman No9 L" charset="0"/>
                <a:sym typeface="+mn-ea"/>
              </a:rPr>
              <a:t>31</a:t>
            </a:r>
            <a:r>
              <a:rPr lang="zh-CN" altLang="en-US" sz="2800">
                <a:solidFill>
                  <a:srgbClr val="336699"/>
                </a:solidFill>
                <a:latin typeface="黑体" panose="02010609060101010101" charset="-122"/>
                <a:ea typeface="黑体" panose="02010609060101010101" charset="-122"/>
                <a:cs typeface="Nimbus Roman No9 L" charset="0"/>
                <a:sym typeface="+mn-ea"/>
              </a:rPr>
              <a:t>日数据。</a:t>
            </a:r>
            <a:endParaRPr lang="zh-CN" altLang="en-US" sz="2800">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endParaRPr lang="zh-CN" altLang="en-US" sz="2800" b="1">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mn-ea"/>
              </a:rPr>
              <a:t>权数调整的实现方式。</a:t>
            </a:r>
            <a:endParaRPr lang="zh-CN" altLang="en-US" sz="2800">
              <a:solidFill>
                <a:srgbClr val="336699"/>
              </a:solidFill>
              <a:latin typeface="黑体" panose="02010609060101010101" charset="-122"/>
              <a:ea typeface="黑体" panose="02010609060101010101" charset="-122"/>
              <a:sym typeface="+mn-ea"/>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mn-ea"/>
              </a:rPr>
              <a:t>四经普：集中办开发程序实现。五经普：计划集中办指导同方开发。</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pic>
        <p:nvPicPr>
          <p:cNvPr id="3" name="图片 2" descr="1706492609"/>
          <p:cNvPicPr>
            <a:picLocks noChangeAspect="1"/>
          </p:cNvPicPr>
          <p:nvPr/>
        </p:nvPicPr>
        <p:blipFill>
          <a:blip r:embed="rId3"/>
          <a:stretch>
            <a:fillRect/>
          </a:stretch>
        </p:blipFill>
        <p:spPr>
          <a:xfrm>
            <a:off x="506730" y="4813300"/>
            <a:ext cx="1143000" cy="1000125"/>
          </a:xfrm>
          <a:prstGeom prst="rect">
            <a:avLst/>
          </a:prstGeom>
        </p:spPr>
      </p:pic>
      <p:pic>
        <p:nvPicPr>
          <p:cNvPr id="4" name="图片 3" descr="1690145761"/>
          <p:cNvPicPr>
            <a:picLocks noChangeAspect="1"/>
          </p:cNvPicPr>
          <p:nvPr/>
        </p:nvPicPr>
        <p:blipFill>
          <a:blip r:embed="rId4"/>
          <a:stretch>
            <a:fillRect/>
          </a:stretch>
        </p:blipFill>
        <p:spPr>
          <a:xfrm>
            <a:off x="6091555" y="4813300"/>
            <a:ext cx="1962150" cy="4476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1"/>
          <p:nvPr/>
        </p:nvSpPr>
        <p:spPr>
          <a:xfrm>
            <a:off x="603250" y="938213"/>
            <a:ext cx="10671175" cy="3881755"/>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总量与方差估计：</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（一）总量估计。</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个体经营户各主要经济指标总量的估计等于“全面调查层”与“抽样调查层”主要经济指标总量之和。各专业完成本专业汇总。</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1.</a:t>
            </a:r>
            <a:r>
              <a:rPr lang="zh-CN" altLang="en-US" sz="2800" noProof="1">
                <a:solidFill>
                  <a:srgbClr val="336699"/>
                </a:solidFill>
                <a:latin typeface="黑体" panose="02010609060101010101" charset="-122"/>
                <a:ea typeface="黑体" panose="02010609060101010101" charset="-122"/>
                <a:cs typeface="Nimbus Roman No9 L" charset="0"/>
                <a:sym typeface="+mn-ea"/>
              </a:rPr>
              <a:t>“全面调查层”个体经营户主要经济指标总量对调查数据的简单汇总；</a:t>
            </a:r>
            <a:r>
              <a:rPr lang="en-US" altLang="zh-CN" sz="2800" noProof="1">
                <a:solidFill>
                  <a:srgbClr val="336699"/>
                </a:solidFill>
                <a:latin typeface="黑体" panose="02010609060101010101" charset="-122"/>
                <a:ea typeface="黑体" panose="02010609060101010101" charset="-122"/>
                <a:cs typeface="Nimbus Roman No9 L" charset="0"/>
                <a:sym typeface="+mn-ea"/>
              </a:rPr>
              <a:t>2.</a:t>
            </a:r>
            <a:r>
              <a:rPr lang="zh-CN" altLang="en-US" sz="2800" noProof="1">
                <a:solidFill>
                  <a:srgbClr val="336699"/>
                </a:solidFill>
                <a:latin typeface="黑体" panose="02010609060101010101" charset="-122"/>
                <a:ea typeface="黑体" panose="02010609060101010101" charset="-122"/>
                <a:cs typeface="Nimbus Roman No9 L" charset="0"/>
                <a:sym typeface="+mn-ea"/>
              </a:rPr>
              <a:t>“抽样调查层”个体经营户主要经济指标总量采用权数调整对调查数据进行推算。</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graphicFrame>
        <p:nvGraphicFramePr>
          <p:cNvPr id="2" name="表格 1"/>
          <p:cNvGraphicFramePr/>
          <p:nvPr/>
        </p:nvGraphicFramePr>
        <p:xfrm>
          <a:off x="266700" y="4200525"/>
          <a:ext cx="11161713" cy="2286000"/>
        </p:xfrm>
        <a:graphic>
          <a:graphicData uri="http://schemas.openxmlformats.org/drawingml/2006/table">
            <a:tbl>
              <a:tblPr firstRow="1" bandRow="1">
                <a:tableStyleId>{5C22544A-7EE6-4342-B048-85BDC9FD1C3A}</a:tableStyleId>
              </a:tblPr>
              <a:tblGrid>
                <a:gridCol w="1629656"/>
                <a:gridCol w="1276115"/>
                <a:gridCol w="1647825"/>
                <a:gridCol w="1120458"/>
                <a:gridCol w="1077459"/>
                <a:gridCol w="1077459"/>
                <a:gridCol w="1639196"/>
                <a:gridCol w="1693545"/>
              </a:tblGrid>
              <a:tr h="381000">
                <a:tc>
                  <a:txBody>
                    <a:bodyPr/>
                    <a:lstStyle/>
                    <a:p>
                      <a:pPr algn="ctr">
                        <a:buNone/>
                      </a:pPr>
                      <a:r>
                        <a:rPr lang="zh-CN" altLang="en-US"/>
                        <a:t>某省某专业</a:t>
                      </a:r>
                      <a:endParaRPr lang="zh-CN" altLang="en-US"/>
                    </a:p>
                  </a:txBody>
                  <a:tcPr/>
                </a:tc>
                <a:tc>
                  <a:txBody>
                    <a:bodyPr/>
                    <a:lstStyle/>
                    <a:p>
                      <a:pPr algn="ctr">
                        <a:buNone/>
                      </a:pPr>
                      <a:r>
                        <a:rPr lang="zh-CN" altLang="en-US"/>
                        <a:t>区划代码</a:t>
                      </a:r>
                      <a:endParaRPr lang="zh-CN" altLang="en-US"/>
                    </a:p>
                  </a:txBody>
                  <a:tcPr/>
                </a:tc>
                <a:tc>
                  <a:txBody>
                    <a:bodyPr/>
                    <a:lstStyle/>
                    <a:p>
                      <a:pPr algn="ctr">
                        <a:buNone/>
                      </a:pPr>
                      <a:r>
                        <a:rPr lang="zh-CN" altLang="en-US"/>
                        <a:t>全面调查层</a:t>
                      </a:r>
                      <a:endParaRPr lang="zh-CN" altLang="en-US"/>
                    </a:p>
                  </a:txBody>
                  <a:tcPr/>
                </a:tc>
                <a:tc>
                  <a:txBody>
                    <a:bodyPr/>
                    <a:lstStyle/>
                    <a:p>
                      <a:pPr algn="ctr">
                        <a:buNone/>
                      </a:pPr>
                      <a:r>
                        <a:rPr lang="zh-CN" altLang="en-US"/>
                        <a:t>权数</a:t>
                      </a:r>
                      <a:endParaRPr lang="zh-CN" altLang="en-US"/>
                    </a:p>
                  </a:txBody>
                  <a:tcPr/>
                </a:tc>
                <a:tc>
                  <a:txBody>
                    <a:bodyPr/>
                    <a:lstStyle/>
                    <a:p>
                      <a:pPr algn="ctr">
                        <a:buNone/>
                      </a:pPr>
                      <a:r>
                        <a:rPr lang="zh-CN" altLang="en-US"/>
                        <a:t>指标</a:t>
                      </a:r>
                      <a:r>
                        <a:rPr lang="en-US" altLang="zh-CN"/>
                        <a:t>A</a:t>
                      </a:r>
                      <a:endParaRPr lang="en-US" altLang="zh-CN"/>
                    </a:p>
                  </a:txBody>
                  <a:tcPr/>
                </a:tc>
                <a:tc>
                  <a:txBody>
                    <a:bodyPr/>
                    <a:lstStyle/>
                    <a:p>
                      <a:pPr algn="ctr">
                        <a:buNone/>
                      </a:pPr>
                      <a:r>
                        <a:rPr lang="zh-CN" altLang="en-US"/>
                        <a:t>指标</a:t>
                      </a:r>
                      <a:r>
                        <a:rPr lang="en-US" altLang="zh-CN"/>
                        <a:t>B</a:t>
                      </a:r>
                      <a:endParaRPr lang="en-US" altLang="zh-CN"/>
                    </a:p>
                  </a:txBody>
                  <a:tcPr/>
                </a:tc>
                <a:tc>
                  <a:txBody>
                    <a:bodyPr/>
                    <a:lstStyle/>
                    <a:p>
                      <a:pPr algn="ctr">
                        <a:buNone/>
                      </a:pPr>
                      <a:r>
                        <a:rPr lang="zh-CN" altLang="en-US"/>
                        <a:t>指标</a:t>
                      </a:r>
                      <a:r>
                        <a:rPr lang="en-US" altLang="zh-CN"/>
                        <a:t>A</a:t>
                      </a:r>
                      <a:r>
                        <a:rPr lang="zh-CN" altLang="en-US"/>
                        <a:t>估计</a:t>
                      </a:r>
                      <a:endParaRPr lang="zh-CN" altLang="en-US"/>
                    </a:p>
                  </a:txBody>
                  <a:tcPr/>
                </a:tc>
                <a:tc>
                  <a:txBody>
                    <a:bodyPr/>
                    <a:lstStyle/>
                    <a:p>
                      <a:pPr algn="ctr">
                        <a:buNone/>
                      </a:pPr>
                      <a:r>
                        <a:rPr lang="zh-CN" altLang="en-US"/>
                        <a:t>指标</a:t>
                      </a:r>
                      <a:r>
                        <a:rPr lang="en-US" altLang="zh-CN"/>
                        <a:t>B</a:t>
                      </a:r>
                      <a:r>
                        <a:rPr lang="zh-CN" altLang="en-US"/>
                        <a:t>估计</a:t>
                      </a:r>
                      <a:endParaRPr lang="zh-CN" altLang="en-US"/>
                    </a:p>
                  </a:txBody>
                  <a:tcPr/>
                </a:tc>
              </a:tr>
              <a:tr h="381000">
                <a:tc>
                  <a:txBody>
                    <a:bodyPr/>
                    <a:lstStyle/>
                    <a:p>
                      <a:pPr algn="ctr">
                        <a:buNone/>
                      </a:pPr>
                      <a:r>
                        <a:rPr lang="zh-CN" altLang="en-US">
                          <a:solidFill>
                            <a:schemeClr val="tx2"/>
                          </a:solidFill>
                        </a:rPr>
                        <a:t>个体经营户</a:t>
                      </a:r>
                      <a:r>
                        <a:rPr lang="en-US" altLang="zh-CN">
                          <a:solidFill>
                            <a:schemeClr val="tx2"/>
                          </a:solidFill>
                        </a:rPr>
                        <a:t>1</a:t>
                      </a:r>
                      <a:endParaRPr lang="en-US" altLang="zh-CN">
                        <a:solidFill>
                          <a:schemeClr val="tx2"/>
                        </a:solidFill>
                      </a:endParaRPr>
                    </a:p>
                  </a:txBody>
                  <a:tcPr/>
                </a:tc>
                <a:tc>
                  <a:txBody>
                    <a:bodyPr/>
                    <a:lstStyle/>
                    <a:p>
                      <a:pPr algn="ctr">
                        <a:buNone/>
                      </a:pPr>
                      <a:r>
                        <a:rPr lang="zh-CN" altLang="en-US" sz="1800">
                          <a:solidFill>
                            <a:schemeClr val="tx2"/>
                          </a:solidFill>
                          <a:sym typeface="+mn-ea"/>
                        </a:rPr>
                        <a:t>区划代码</a:t>
                      </a:r>
                      <a:r>
                        <a:rPr lang="en-US" altLang="zh-CN" sz="1800">
                          <a:solidFill>
                            <a:schemeClr val="tx2"/>
                          </a:solidFill>
                          <a:sym typeface="+mn-ea"/>
                        </a:rPr>
                        <a:t>1</a:t>
                      </a:r>
                      <a:endParaRPr lang="en-US" altLang="zh-CN" sz="1800">
                        <a:solidFill>
                          <a:schemeClr val="tx2"/>
                        </a:solidFill>
                        <a:sym typeface="+mn-ea"/>
                      </a:endParaRPr>
                    </a:p>
                  </a:txBody>
                  <a:tcPr/>
                </a:tc>
                <a:tc>
                  <a:txBody>
                    <a:bodyPr/>
                    <a:lstStyle/>
                    <a:p>
                      <a:pPr algn="ctr">
                        <a:buNone/>
                      </a:pPr>
                      <a:r>
                        <a:rPr lang="zh-CN" altLang="en-US" sz="1800">
                          <a:solidFill>
                            <a:schemeClr val="tx2"/>
                          </a:solidFill>
                          <a:sym typeface="+mn-ea"/>
                        </a:rPr>
                        <a:t>否</a:t>
                      </a:r>
                      <a:endParaRPr lang="zh-CN" altLang="en-US" sz="1800">
                        <a:solidFill>
                          <a:schemeClr val="tx2"/>
                        </a:solidFill>
                        <a:sym typeface="+mn-ea"/>
                      </a:endParaRPr>
                    </a:p>
                  </a:txBody>
                  <a:tcPr/>
                </a:tc>
                <a:tc>
                  <a:txBody>
                    <a:bodyPr/>
                    <a:lstStyle/>
                    <a:p>
                      <a:pPr algn="ctr">
                        <a:buNone/>
                      </a:pPr>
                      <a:r>
                        <a:rPr lang="en-US" altLang="zh-CN">
                          <a:solidFill>
                            <a:schemeClr val="tx2"/>
                          </a:solidFill>
                        </a:rPr>
                        <a:t>WTC1</a:t>
                      </a:r>
                      <a:endParaRPr lang="en-US" altLang="zh-CN">
                        <a:solidFill>
                          <a:schemeClr val="tx2"/>
                        </a:solidFill>
                      </a:endParaRPr>
                    </a:p>
                  </a:txBody>
                  <a:tcPr/>
                </a:tc>
                <a:tc>
                  <a:txBody>
                    <a:bodyPr/>
                    <a:lstStyle/>
                    <a:p>
                      <a:pPr algn="ctr">
                        <a:buNone/>
                      </a:pPr>
                      <a:r>
                        <a:rPr lang="en-US" altLang="zh-CN">
                          <a:solidFill>
                            <a:schemeClr val="tx2"/>
                          </a:solidFill>
                        </a:rPr>
                        <a:t>A1</a:t>
                      </a:r>
                      <a:endParaRPr lang="en-US" altLang="zh-CN">
                        <a:solidFill>
                          <a:schemeClr val="tx2"/>
                        </a:solidFill>
                      </a:endParaRPr>
                    </a:p>
                  </a:txBody>
                  <a:tcPr/>
                </a:tc>
                <a:tc>
                  <a:txBody>
                    <a:bodyPr/>
                    <a:lstStyle/>
                    <a:p>
                      <a:pPr algn="ctr">
                        <a:buNone/>
                      </a:pPr>
                      <a:r>
                        <a:rPr lang="en-US" altLang="zh-CN">
                          <a:solidFill>
                            <a:schemeClr val="tx2"/>
                          </a:solidFill>
                        </a:rPr>
                        <a:t>B1</a:t>
                      </a:r>
                      <a:endParaRPr lang="en-US" altLang="zh-CN">
                        <a:solidFill>
                          <a:schemeClr val="tx2"/>
                        </a:solidFill>
                      </a:endParaRPr>
                    </a:p>
                  </a:txBody>
                  <a:tcPr/>
                </a:tc>
                <a:tc>
                  <a:txBody>
                    <a:bodyPr/>
                    <a:lstStyle/>
                    <a:p>
                      <a:pPr algn="ctr">
                        <a:buNone/>
                      </a:pPr>
                      <a:r>
                        <a:rPr lang="en-US" altLang="zh-CN" sz="1800">
                          <a:solidFill>
                            <a:schemeClr val="tx2"/>
                          </a:solidFill>
                          <a:sym typeface="+mn-ea"/>
                        </a:rPr>
                        <a:t>WTC1*A1</a:t>
                      </a:r>
                      <a:endParaRPr lang="en-US" altLang="zh-CN" sz="1800">
                        <a:solidFill>
                          <a:schemeClr val="tx2"/>
                        </a:solidFill>
                        <a:sym typeface="+mn-ea"/>
                      </a:endParaRPr>
                    </a:p>
                  </a:txBody>
                  <a:tcPr/>
                </a:tc>
                <a:tc>
                  <a:txBody>
                    <a:bodyPr/>
                    <a:lstStyle/>
                    <a:p>
                      <a:pPr algn="ctr">
                        <a:buNone/>
                      </a:pPr>
                      <a:r>
                        <a:rPr lang="en-US" altLang="zh-CN" sz="1800">
                          <a:solidFill>
                            <a:schemeClr val="tx2"/>
                          </a:solidFill>
                          <a:sym typeface="+mn-ea"/>
                        </a:rPr>
                        <a:t>WTC1*B1</a:t>
                      </a:r>
                      <a:endParaRPr lang="en-US" altLang="zh-CN" sz="1800">
                        <a:solidFill>
                          <a:schemeClr val="tx2"/>
                        </a:solidFill>
                        <a:sym typeface="+mn-ea"/>
                      </a:endParaRPr>
                    </a:p>
                  </a:txBody>
                  <a:tcPr/>
                </a:tc>
              </a:tr>
              <a:tr h="381000">
                <a:tc>
                  <a:txBody>
                    <a:bodyPr/>
                    <a:lstStyle/>
                    <a:p>
                      <a:pPr algn="ctr">
                        <a:buNone/>
                      </a:pPr>
                      <a:r>
                        <a:rPr lang="zh-CN" altLang="en-US" sz="1800">
                          <a:solidFill>
                            <a:schemeClr val="tx2"/>
                          </a:solidFill>
                          <a:sym typeface="+mn-ea"/>
                        </a:rPr>
                        <a:t>个体经营户</a:t>
                      </a:r>
                      <a:r>
                        <a:rPr lang="en-US" altLang="zh-CN" sz="1800">
                          <a:solidFill>
                            <a:schemeClr val="tx2"/>
                          </a:solidFill>
                          <a:sym typeface="+mn-ea"/>
                        </a:rPr>
                        <a:t>2</a:t>
                      </a:r>
                      <a:endParaRPr lang="en-US" altLang="zh-CN" sz="1800">
                        <a:solidFill>
                          <a:schemeClr val="tx2"/>
                        </a:solidFill>
                        <a:sym typeface="+mn-ea"/>
                      </a:endParaRPr>
                    </a:p>
                  </a:txBody>
                  <a:tcPr/>
                </a:tc>
                <a:tc>
                  <a:txBody>
                    <a:bodyPr/>
                    <a:lstStyle/>
                    <a:p>
                      <a:pPr algn="ctr">
                        <a:buNone/>
                      </a:pPr>
                      <a:r>
                        <a:rPr lang="zh-CN" altLang="en-US" sz="1800">
                          <a:solidFill>
                            <a:schemeClr val="tx2"/>
                          </a:solidFill>
                          <a:sym typeface="+mn-ea"/>
                        </a:rPr>
                        <a:t>区划代码</a:t>
                      </a:r>
                      <a:r>
                        <a:rPr lang="en-US" altLang="zh-CN" sz="1800">
                          <a:solidFill>
                            <a:schemeClr val="tx2"/>
                          </a:solidFill>
                          <a:sym typeface="+mn-ea"/>
                        </a:rPr>
                        <a:t>2</a:t>
                      </a:r>
                      <a:endParaRPr lang="en-US" altLang="zh-CN" sz="1800">
                        <a:solidFill>
                          <a:schemeClr val="tx2"/>
                        </a:solidFill>
                        <a:sym typeface="+mn-ea"/>
                      </a:endParaRPr>
                    </a:p>
                  </a:txBody>
                  <a:tcPr/>
                </a:tc>
                <a:tc>
                  <a:txBody>
                    <a:bodyPr/>
                    <a:lstStyle/>
                    <a:p>
                      <a:pPr algn="ctr">
                        <a:buNone/>
                      </a:pPr>
                      <a:r>
                        <a:rPr lang="zh-CN" altLang="en-US" sz="1800">
                          <a:solidFill>
                            <a:schemeClr val="tx2"/>
                          </a:solidFill>
                          <a:sym typeface="+mn-ea"/>
                        </a:rPr>
                        <a:t>否</a:t>
                      </a:r>
                      <a:endParaRPr lang="zh-CN" altLang="en-US" sz="1800">
                        <a:solidFill>
                          <a:schemeClr val="tx2"/>
                        </a:solidFill>
                        <a:sym typeface="+mn-ea"/>
                      </a:endParaRPr>
                    </a:p>
                  </a:txBody>
                  <a:tcPr/>
                </a:tc>
                <a:tc>
                  <a:txBody>
                    <a:bodyPr/>
                    <a:lstStyle/>
                    <a:p>
                      <a:pPr algn="ctr">
                        <a:buNone/>
                      </a:pPr>
                      <a:r>
                        <a:rPr lang="en-US" altLang="zh-CN">
                          <a:solidFill>
                            <a:schemeClr val="tx2"/>
                          </a:solidFill>
                        </a:rPr>
                        <a:t>WTC2</a:t>
                      </a:r>
                      <a:endParaRPr lang="en-US" altLang="zh-CN">
                        <a:solidFill>
                          <a:schemeClr val="tx2"/>
                        </a:solidFill>
                      </a:endParaRPr>
                    </a:p>
                  </a:txBody>
                  <a:tcPr/>
                </a:tc>
                <a:tc>
                  <a:txBody>
                    <a:bodyPr/>
                    <a:lstStyle/>
                    <a:p>
                      <a:pPr algn="ctr">
                        <a:buNone/>
                      </a:pPr>
                      <a:r>
                        <a:rPr lang="en-US" altLang="zh-CN">
                          <a:solidFill>
                            <a:schemeClr val="tx2"/>
                          </a:solidFill>
                        </a:rPr>
                        <a:t>A2</a:t>
                      </a:r>
                      <a:endParaRPr lang="en-US" altLang="zh-CN">
                        <a:solidFill>
                          <a:schemeClr val="tx2"/>
                        </a:solidFill>
                      </a:endParaRPr>
                    </a:p>
                  </a:txBody>
                  <a:tcPr/>
                </a:tc>
                <a:tc>
                  <a:txBody>
                    <a:bodyPr/>
                    <a:lstStyle/>
                    <a:p>
                      <a:pPr algn="ctr">
                        <a:buNone/>
                      </a:pPr>
                      <a:r>
                        <a:rPr lang="en-US" altLang="zh-CN">
                          <a:solidFill>
                            <a:schemeClr val="tx2"/>
                          </a:solidFill>
                        </a:rPr>
                        <a:t>B2</a:t>
                      </a:r>
                      <a:endParaRPr lang="en-US" altLang="zh-CN">
                        <a:solidFill>
                          <a:schemeClr val="tx2"/>
                        </a:solidFill>
                      </a:endParaRPr>
                    </a:p>
                  </a:txBody>
                  <a:tcPr/>
                </a:tc>
                <a:tc>
                  <a:txBody>
                    <a:bodyPr/>
                    <a:lstStyle/>
                    <a:p>
                      <a:pPr algn="ctr">
                        <a:buNone/>
                      </a:pPr>
                      <a:r>
                        <a:rPr lang="en-US" altLang="zh-CN">
                          <a:solidFill>
                            <a:schemeClr val="tx2"/>
                          </a:solidFill>
                        </a:rPr>
                        <a:t>WTC2*A2</a:t>
                      </a:r>
                      <a:endParaRPr lang="en-US" altLang="zh-CN">
                        <a:solidFill>
                          <a:schemeClr val="tx2"/>
                        </a:solidFill>
                      </a:endParaRPr>
                    </a:p>
                  </a:txBody>
                  <a:tcPr/>
                </a:tc>
                <a:tc>
                  <a:txBody>
                    <a:bodyPr/>
                    <a:lstStyle/>
                    <a:p>
                      <a:pPr algn="ctr">
                        <a:buNone/>
                      </a:pPr>
                      <a:r>
                        <a:rPr lang="en-US" altLang="zh-CN" sz="1800">
                          <a:solidFill>
                            <a:schemeClr val="tx2"/>
                          </a:solidFill>
                          <a:sym typeface="+mn-ea"/>
                        </a:rPr>
                        <a:t>WTC2*B2</a:t>
                      </a:r>
                      <a:endParaRPr lang="en-US" altLang="zh-CN" sz="1800">
                        <a:solidFill>
                          <a:schemeClr val="tx2"/>
                        </a:solidFill>
                        <a:sym typeface="+mn-ea"/>
                      </a:endParaRPr>
                    </a:p>
                  </a:txBody>
                  <a:tcPr/>
                </a:tc>
              </a:tr>
              <a:tr h="381000">
                <a:tc>
                  <a:txBody>
                    <a:bodyPr/>
                    <a:lstStyle/>
                    <a:p>
                      <a:pPr algn="ctr">
                        <a:buNone/>
                      </a:pPr>
                      <a:r>
                        <a:rPr lang="zh-CN" altLang="en-US" sz="1800">
                          <a:solidFill>
                            <a:schemeClr val="tx2"/>
                          </a:solidFill>
                          <a:sym typeface="+mn-ea"/>
                        </a:rPr>
                        <a:t>个体经营户</a:t>
                      </a:r>
                      <a:r>
                        <a:rPr lang="en-US" altLang="zh-CN" sz="1800">
                          <a:solidFill>
                            <a:schemeClr val="tx2"/>
                          </a:solidFill>
                          <a:sym typeface="+mn-ea"/>
                        </a:rPr>
                        <a:t>3</a:t>
                      </a:r>
                      <a:endParaRPr lang="en-US" altLang="zh-CN" sz="1800">
                        <a:solidFill>
                          <a:schemeClr val="tx2"/>
                        </a:solidFill>
                        <a:sym typeface="+mn-ea"/>
                      </a:endParaRPr>
                    </a:p>
                  </a:txBody>
                  <a:tcPr/>
                </a:tc>
                <a:tc>
                  <a:txBody>
                    <a:bodyPr/>
                    <a:lstStyle/>
                    <a:p>
                      <a:pPr algn="ctr">
                        <a:buNone/>
                      </a:pPr>
                      <a:r>
                        <a:rPr lang="zh-CN" altLang="en-US" sz="1800">
                          <a:solidFill>
                            <a:schemeClr val="tx2"/>
                          </a:solidFill>
                          <a:sym typeface="+mn-ea"/>
                        </a:rPr>
                        <a:t>区划代码</a:t>
                      </a:r>
                      <a:r>
                        <a:rPr lang="en-US" altLang="zh-CN" sz="1800">
                          <a:solidFill>
                            <a:schemeClr val="tx2"/>
                          </a:solidFill>
                          <a:sym typeface="+mn-ea"/>
                        </a:rPr>
                        <a:t>3</a:t>
                      </a:r>
                      <a:endParaRPr lang="en-US" altLang="zh-CN" sz="1800">
                        <a:solidFill>
                          <a:schemeClr val="tx2"/>
                        </a:solidFill>
                        <a:sym typeface="+mn-ea"/>
                      </a:endParaRPr>
                    </a:p>
                  </a:txBody>
                  <a:tcPr/>
                </a:tc>
                <a:tc>
                  <a:txBody>
                    <a:bodyPr/>
                    <a:lstStyle/>
                    <a:p>
                      <a:pPr algn="ctr">
                        <a:buNone/>
                      </a:pPr>
                      <a:r>
                        <a:rPr lang="zh-CN" altLang="en-US" sz="1800">
                          <a:solidFill>
                            <a:schemeClr val="tx2"/>
                          </a:solidFill>
                          <a:sym typeface="+mn-ea"/>
                        </a:rPr>
                        <a:t>是</a:t>
                      </a:r>
                      <a:endParaRPr lang="zh-CN" altLang="en-US" sz="1800">
                        <a:solidFill>
                          <a:schemeClr val="tx2"/>
                        </a:solidFill>
                        <a:sym typeface="+mn-ea"/>
                      </a:endParaRPr>
                    </a:p>
                  </a:txBody>
                  <a:tcPr/>
                </a:tc>
                <a:tc>
                  <a:txBody>
                    <a:bodyPr/>
                    <a:lstStyle/>
                    <a:p>
                      <a:pPr algn="ctr">
                        <a:buNone/>
                      </a:pPr>
                      <a:r>
                        <a:rPr lang="en-US" altLang="zh-CN">
                          <a:solidFill>
                            <a:schemeClr val="tx2"/>
                          </a:solidFill>
                        </a:rPr>
                        <a:t>1</a:t>
                      </a:r>
                      <a:endParaRPr lang="en-US" altLang="zh-CN">
                        <a:solidFill>
                          <a:schemeClr val="tx2"/>
                        </a:solidFill>
                      </a:endParaRPr>
                    </a:p>
                  </a:txBody>
                  <a:tcPr/>
                </a:tc>
                <a:tc>
                  <a:txBody>
                    <a:bodyPr/>
                    <a:lstStyle/>
                    <a:p>
                      <a:pPr algn="ctr">
                        <a:buNone/>
                      </a:pPr>
                      <a:r>
                        <a:rPr lang="en-US" altLang="zh-CN" sz="1800">
                          <a:solidFill>
                            <a:schemeClr val="tx2"/>
                          </a:solidFill>
                          <a:sym typeface="+mn-ea"/>
                        </a:rPr>
                        <a:t>A3</a:t>
                      </a:r>
                      <a:endParaRPr lang="en-US" altLang="zh-CN" sz="1800">
                        <a:solidFill>
                          <a:schemeClr val="tx2"/>
                        </a:solidFill>
                        <a:sym typeface="+mn-ea"/>
                      </a:endParaRPr>
                    </a:p>
                  </a:txBody>
                  <a:tcPr/>
                </a:tc>
                <a:tc>
                  <a:txBody>
                    <a:bodyPr/>
                    <a:lstStyle/>
                    <a:p>
                      <a:pPr algn="ctr">
                        <a:buNone/>
                      </a:pPr>
                      <a:r>
                        <a:rPr lang="en-US" altLang="zh-CN">
                          <a:solidFill>
                            <a:schemeClr val="tx2"/>
                          </a:solidFill>
                        </a:rPr>
                        <a:t>B3</a:t>
                      </a:r>
                      <a:endParaRPr lang="en-US" altLang="zh-CN">
                        <a:solidFill>
                          <a:schemeClr val="tx2"/>
                        </a:solidFill>
                      </a:endParaRPr>
                    </a:p>
                  </a:txBody>
                  <a:tcPr/>
                </a:tc>
                <a:tc>
                  <a:txBody>
                    <a:bodyPr/>
                    <a:lstStyle/>
                    <a:p>
                      <a:pPr algn="ctr">
                        <a:buNone/>
                      </a:pPr>
                      <a:r>
                        <a:rPr lang="en-US" altLang="zh-CN">
                          <a:solidFill>
                            <a:schemeClr val="tx2"/>
                          </a:solidFill>
                        </a:rPr>
                        <a:t>1*A3</a:t>
                      </a:r>
                      <a:endParaRPr lang="en-US" altLang="zh-CN">
                        <a:solidFill>
                          <a:schemeClr val="tx2"/>
                        </a:solidFill>
                      </a:endParaRPr>
                    </a:p>
                  </a:txBody>
                  <a:tcPr/>
                </a:tc>
                <a:tc>
                  <a:txBody>
                    <a:bodyPr/>
                    <a:lstStyle/>
                    <a:p>
                      <a:pPr algn="ctr">
                        <a:buNone/>
                      </a:pPr>
                      <a:r>
                        <a:rPr lang="en-US" altLang="zh-CN">
                          <a:solidFill>
                            <a:schemeClr val="tx2"/>
                          </a:solidFill>
                        </a:rPr>
                        <a:t>1*B3</a:t>
                      </a:r>
                      <a:endParaRPr lang="en-US" altLang="zh-CN">
                        <a:solidFill>
                          <a:schemeClr val="tx2"/>
                        </a:solidFill>
                      </a:endParaRPr>
                    </a:p>
                  </a:txBody>
                  <a:tcPr/>
                </a:tc>
              </a:tr>
              <a:tr h="381000">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sym typeface="+mn-ea"/>
                      </a:endParaRPr>
                    </a:p>
                  </a:txBody>
                  <a:tcPr/>
                </a:tc>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sym typeface="+mn-ea"/>
                      </a:endParaRPr>
                    </a:p>
                  </a:txBody>
                  <a:tcPr/>
                </a:tc>
                <a:tc>
                  <a:txBody>
                    <a:bodyPr/>
                    <a:lstStyle/>
                    <a:p>
                      <a:pPr algn="ctr">
                        <a:buNone/>
                      </a:pPr>
                      <a:r>
                        <a:rPr lang="en-US" altLang="zh-CN" sz="1800">
                          <a:solidFill>
                            <a:schemeClr val="tx2"/>
                          </a:solidFill>
                          <a:cs typeface="Nimbus Roman No9 L" charset="0"/>
                          <a:sym typeface="+mn-ea"/>
                        </a:rPr>
                        <a:t>…</a:t>
                      </a:r>
                      <a:endParaRPr lang="zh-CN" altLang="en-US">
                        <a:solidFill>
                          <a:schemeClr val="tx2"/>
                        </a:solidFill>
                      </a:endParaRPr>
                    </a:p>
                  </a:txBody>
                  <a:tcPr/>
                </a:tc>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sym typeface="+mn-ea"/>
                      </a:endParaRPr>
                    </a:p>
                  </a:txBody>
                  <a:tcPr/>
                </a:tc>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sym typeface="+mn-ea"/>
                      </a:endParaRPr>
                    </a:p>
                  </a:txBody>
                  <a:tcPr/>
                </a:tc>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sym typeface="+mn-ea"/>
                      </a:endParaRPr>
                    </a:p>
                  </a:txBody>
                  <a:tcPr/>
                </a:tc>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sym typeface="+mn-ea"/>
                      </a:endParaRPr>
                    </a:p>
                  </a:txBody>
                  <a:tcPr/>
                </a:tc>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sym typeface="+mn-ea"/>
                      </a:endParaRPr>
                    </a:p>
                  </a:txBody>
                  <a:tcPr/>
                </a:tc>
              </a:tr>
              <a:tr h="381000">
                <a:tc>
                  <a:txBody>
                    <a:bodyPr/>
                    <a:lstStyle/>
                    <a:p>
                      <a:pPr algn="ctr">
                        <a:buNone/>
                      </a:pPr>
                      <a:r>
                        <a:rPr lang="zh-CN" altLang="en-US">
                          <a:solidFill>
                            <a:schemeClr val="tx2"/>
                          </a:solidFill>
                        </a:rPr>
                        <a:t>合计</a:t>
                      </a:r>
                      <a:endParaRPr lang="zh-CN" altLang="en-US">
                        <a:solidFill>
                          <a:schemeClr val="tx2"/>
                        </a:solidFill>
                      </a:endParaRPr>
                    </a:p>
                  </a:txBody>
                  <a:tcPr/>
                </a:tc>
                <a:tc>
                  <a:txBody>
                    <a:bodyPr/>
                    <a:lstStyle/>
                    <a:p>
                      <a:pPr algn="ctr">
                        <a:buNone/>
                      </a:pPr>
                      <a:endParaRPr lang="zh-CN" altLang="en-US">
                        <a:solidFill>
                          <a:schemeClr val="tx2"/>
                        </a:solidFill>
                      </a:endParaRPr>
                    </a:p>
                  </a:txBody>
                  <a:tcPr/>
                </a:tc>
                <a:tc>
                  <a:txBody>
                    <a:bodyPr/>
                    <a:lstStyle/>
                    <a:p>
                      <a:pPr algn="ctr">
                        <a:buNone/>
                      </a:pPr>
                      <a:endParaRPr lang="zh-CN" altLang="en-US">
                        <a:solidFill>
                          <a:schemeClr val="tx2"/>
                        </a:solidFill>
                      </a:endParaRPr>
                    </a:p>
                  </a:txBody>
                  <a:tcPr/>
                </a:tc>
                <a:tc>
                  <a:txBody>
                    <a:bodyPr/>
                    <a:lstStyle/>
                    <a:p>
                      <a:pPr algn="ctr">
                        <a:buNone/>
                      </a:pPr>
                      <a:endParaRPr lang="zh-CN" altLang="en-US">
                        <a:solidFill>
                          <a:schemeClr val="tx2"/>
                        </a:solidFill>
                      </a:endParaRPr>
                    </a:p>
                  </a:txBody>
                  <a:tcPr/>
                </a:tc>
                <a:tc>
                  <a:txBody>
                    <a:bodyPr/>
                    <a:lstStyle/>
                    <a:p>
                      <a:pPr algn="ctr">
                        <a:buNone/>
                      </a:pPr>
                      <a:endParaRPr lang="zh-CN" altLang="en-US">
                        <a:solidFill>
                          <a:schemeClr val="tx2"/>
                        </a:solidFill>
                      </a:endParaRPr>
                    </a:p>
                  </a:txBody>
                  <a:tcPr/>
                </a:tc>
                <a:tc>
                  <a:txBody>
                    <a:bodyPr/>
                    <a:lstStyle/>
                    <a:p>
                      <a:pPr algn="ctr">
                        <a:buNone/>
                      </a:pPr>
                      <a:endParaRPr lang="zh-CN" altLang="en-US">
                        <a:solidFill>
                          <a:schemeClr val="tx2"/>
                        </a:solidFill>
                      </a:endParaRPr>
                    </a:p>
                  </a:txBody>
                  <a:tcPr/>
                </a:tc>
                <a:tc>
                  <a:txBody>
                    <a:bodyPr/>
                    <a:lstStyle/>
                    <a:p>
                      <a:pPr algn="ctr">
                        <a:buNone/>
                      </a:pPr>
                      <a:r>
                        <a:rPr lang="en-US" altLang="zh-CN">
                          <a:solidFill>
                            <a:schemeClr val="tx2"/>
                          </a:solidFill>
                        </a:rPr>
                        <a:t>A</a:t>
                      </a:r>
                      <a:r>
                        <a:rPr lang="zh-CN" altLang="en-US">
                          <a:solidFill>
                            <a:schemeClr val="tx2"/>
                          </a:solidFill>
                        </a:rPr>
                        <a:t>总体总量</a:t>
                      </a:r>
                      <a:endParaRPr lang="zh-CN" altLang="en-US">
                        <a:solidFill>
                          <a:schemeClr val="tx2"/>
                        </a:solidFill>
                      </a:endParaRPr>
                    </a:p>
                  </a:txBody>
                  <a:tcPr/>
                </a:tc>
                <a:tc>
                  <a:txBody>
                    <a:bodyPr/>
                    <a:lstStyle/>
                    <a:p>
                      <a:pPr algn="ctr">
                        <a:buNone/>
                      </a:pPr>
                      <a:r>
                        <a:rPr lang="en-US" altLang="zh-CN">
                          <a:solidFill>
                            <a:schemeClr val="tx2"/>
                          </a:solidFill>
                        </a:rPr>
                        <a:t>B</a:t>
                      </a:r>
                      <a:r>
                        <a:rPr lang="zh-CN" altLang="en-US">
                          <a:solidFill>
                            <a:schemeClr val="tx2"/>
                          </a:solidFill>
                        </a:rPr>
                        <a:t>总体总量</a:t>
                      </a:r>
                      <a:endParaRPr lang="zh-CN" altLang="en-US">
                        <a:solidFill>
                          <a:schemeClr val="tx2"/>
                        </a:solidFill>
                      </a:endParaRPr>
                    </a:p>
                  </a:txBody>
                  <a:tcPr/>
                </a:tc>
              </a:tr>
            </a:tbl>
          </a:graphicData>
        </a:graphic>
      </p:graphicFrame>
      <p:cxnSp>
        <p:nvCxnSpPr>
          <p:cNvPr id="4" name="直接连接符 3"/>
          <p:cNvCxnSpPr/>
          <p:nvPr/>
        </p:nvCxnSpPr>
        <p:spPr>
          <a:xfrm flipV="1">
            <a:off x="1923415" y="6116320"/>
            <a:ext cx="6125845" cy="35179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1"/>
          <p:nvPr/>
        </p:nvSpPr>
        <p:spPr>
          <a:xfrm>
            <a:off x="612775" y="1006475"/>
            <a:ext cx="10671175" cy="4485005"/>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总量与方差估计：</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（二）方差估计。</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“全面调查层”个体经营户不存在抽样误差，总量估计的方差来自于“抽样调查层”个体经营户。实际工作中，常常利用刀切法（Jackknife）等复杂样本的方差估计技术进行方差估计。</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计划集中办指导同方实现。</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pic>
        <p:nvPicPr>
          <p:cNvPr id="2" name="图片 1" descr="1894387484"/>
          <p:cNvPicPr>
            <a:picLocks noChangeAspect="1"/>
          </p:cNvPicPr>
          <p:nvPr/>
        </p:nvPicPr>
        <p:blipFill>
          <a:blip r:embed="rId3"/>
          <a:stretch>
            <a:fillRect/>
          </a:stretch>
        </p:blipFill>
        <p:spPr>
          <a:xfrm>
            <a:off x="1142365" y="3595370"/>
            <a:ext cx="2476500" cy="11906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1"/>
          <p:nvPr/>
        </p:nvSpPr>
        <p:spPr>
          <a:xfrm>
            <a:off x="506413" y="684213"/>
            <a:ext cx="10669587" cy="5949315"/>
          </a:xfrm>
          <a:prstGeom prst="rect">
            <a:avLst/>
          </a:prstGeom>
          <a:noFill/>
        </p:spPr>
        <p:txBody>
          <a:bodyPr>
            <a:spAutoFit/>
          </a:bodyPr>
          <a:lstStyle/>
          <a:p>
            <a:pPr marL="493395" indent="-457200" algn="just">
              <a:spcBef>
                <a:spcPct val="20000"/>
              </a:spcBef>
              <a:buSzPct val="85000"/>
              <a:buFont typeface="Wingdings" panose="05000000000000000000" charset="0"/>
              <a:buChar char="Ø"/>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抽样方法：</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indent="0"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入样概率大于</a:t>
            </a: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zh-CN" altLang="en-US" sz="2800" noProof="1">
                <a:solidFill>
                  <a:srgbClr val="336699"/>
                </a:solidFill>
                <a:latin typeface="黑体" panose="02010609060101010101" charset="-122"/>
                <a:ea typeface="黑体" panose="02010609060101010101" charset="-122"/>
                <a:cs typeface="Nimbus Roman No9 L" charset="0"/>
                <a:sym typeface="+mn-ea"/>
              </a:rPr>
              <a:t>的理解。</a:t>
            </a:r>
            <a:r>
              <a:rPr lang="en-US" altLang="zh-CN" sz="2800" noProof="1">
                <a:solidFill>
                  <a:srgbClr val="336699"/>
                </a:solidFill>
                <a:latin typeface="黑体" panose="02010609060101010101" charset="-122"/>
                <a:ea typeface="黑体" panose="02010609060101010101" charset="-122"/>
                <a:cs typeface="Nimbus Roman No9 L" charset="0"/>
                <a:sym typeface="+mn-ea"/>
              </a:rPr>
              <a:t>3</a:t>
            </a:r>
            <a:r>
              <a:rPr lang="zh-CN" altLang="en-US" sz="2800" noProof="1">
                <a:solidFill>
                  <a:srgbClr val="336699"/>
                </a:solidFill>
                <a:latin typeface="黑体" panose="02010609060101010101" charset="-122"/>
                <a:ea typeface="黑体" panose="02010609060101010101" charset="-122"/>
                <a:cs typeface="Nimbus Roman No9 L" charset="0"/>
                <a:sym typeface="+mn-ea"/>
              </a:rPr>
              <a:t>个普查小区按照</a:t>
            </a:r>
            <a:r>
              <a:rPr lang="en-US" altLang="zh-CN" sz="2800" noProof="1">
                <a:solidFill>
                  <a:srgbClr val="336699"/>
                </a:solidFill>
                <a:latin typeface="黑体" panose="02010609060101010101" charset="-122"/>
                <a:ea typeface="黑体" panose="02010609060101010101" charset="-122"/>
                <a:cs typeface="Nimbus Roman No9 L" charset="0"/>
                <a:sym typeface="+mn-ea"/>
              </a:rPr>
              <a:t>PPS</a:t>
            </a:r>
            <a:r>
              <a:rPr lang="zh-CN" altLang="en-US" sz="2800" noProof="1">
                <a:solidFill>
                  <a:srgbClr val="336699"/>
                </a:solidFill>
                <a:latin typeface="黑体" panose="02010609060101010101" charset="-122"/>
                <a:ea typeface="黑体" panose="02010609060101010101" charset="-122"/>
                <a:cs typeface="Nimbus Roman No9 L" charset="0"/>
                <a:sym typeface="+mn-ea"/>
              </a:rPr>
              <a:t>系统抽样抽选</a:t>
            </a:r>
            <a:r>
              <a:rPr lang="en-US" altLang="zh-CN" sz="2800" noProof="1">
                <a:solidFill>
                  <a:srgbClr val="336699"/>
                </a:solidFill>
                <a:latin typeface="黑体" panose="02010609060101010101" charset="-122"/>
                <a:ea typeface="黑体" panose="02010609060101010101" charset="-122"/>
                <a:cs typeface="Nimbus Roman No9 L" charset="0"/>
                <a:sym typeface="+mn-ea"/>
              </a:rPr>
              <a:t>2</a:t>
            </a:r>
            <a:r>
              <a:rPr lang="zh-CN" altLang="en-US" sz="2800" noProof="1">
                <a:solidFill>
                  <a:srgbClr val="336699"/>
                </a:solidFill>
                <a:latin typeface="黑体" panose="02010609060101010101" charset="-122"/>
                <a:ea typeface="黑体" panose="02010609060101010101" charset="-122"/>
                <a:cs typeface="Nimbus Roman No9 L" charset="0"/>
                <a:sym typeface="+mn-ea"/>
              </a:rPr>
              <a:t>个普查小区，假设普查小区</a:t>
            </a: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zh-CN" altLang="en-US" sz="2800" noProof="1">
                <a:solidFill>
                  <a:srgbClr val="336699"/>
                </a:solidFill>
                <a:latin typeface="黑体" panose="02010609060101010101" charset="-122"/>
                <a:ea typeface="黑体" panose="02010609060101010101" charset="-122"/>
                <a:cs typeface="Nimbus Roman No9 L" charset="0"/>
                <a:sym typeface="+mn-ea"/>
              </a:rPr>
              <a:t>和</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indent="0"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普查小区</a:t>
            </a:r>
            <a:r>
              <a:rPr lang="en-US" altLang="zh-CN" sz="2800" noProof="1">
                <a:solidFill>
                  <a:srgbClr val="336699"/>
                </a:solidFill>
                <a:latin typeface="黑体" panose="02010609060101010101" charset="-122"/>
                <a:ea typeface="黑体" panose="02010609060101010101" charset="-122"/>
                <a:cs typeface="Nimbus Roman No9 L" charset="0"/>
                <a:sym typeface="+mn-ea"/>
              </a:rPr>
              <a:t>3</a:t>
            </a:r>
            <a:r>
              <a:rPr lang="zh-CN" altLang="en-US" sz="2800" noProof="1">
                <a:solidFill>
                  <a:srgbClr val="336699"/>
                </a:solidFill>
                <a:latin typeface="黑体" panose="02010609060101010101" charset="-122"/>
                <a:ea typeface="黑体" panose="02010609060101010101" charset="-122"/>
                <a:cs typeface="Nimbus Roman No9 L" charset="0"/>
                <a:sym typeface="+mn-ea"/>
              </a:rPr>
              <a:t>被选中。</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indent="0"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那么，估计单位数如下：</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indent="0"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通过普查小区</a:t>
            </a: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zh-CN" altLang="en-US" sz="2800" noProof="1">
                <a:solidFill>
                  <a:srgbClr val="336699"/>
                </a:solidFill>
                <a:latin typeface="黑体" panose="02010609060101010101" charset="-122"/>
                <a:ea typeface="黑体" panose="02010609060101010101" charset="-122"/>
                <a:cs typeface="Nimbus Roman No9 L" charset="0"/>
                <a:sym typeface="+mn-ea"/>
              </a:rPr>
              <a:t>的估计单位数是</a:t>
            </a:r>
            <a:r>
              <a:rPr lang="en-US" altLang="zh-CN" sz="2800" noProof="1">
                <a:solidFill>
                  <a:srgbClr val="336699"/>
                </a:solidFill>
                <a:latin typeface="黑体" panose="02010609060101010101" charset="-122"/>
                <a:ea typeface="黑体" panose="02010609060101010101" charset="-122"/>
                <a:cs typeface="Nimbus Roman No9 L" charset="0"/>
                <a:sym typeface="+mn-ea"/>
              </a:rPr>
              <a:t>20*(5/2)=50</a:t>
            </a: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indent="0"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通过普查小区</a:t>
            </a:r>
            <a:r>
              <a:rPr lang="en-US" altLang="zh-CN" sz="2800" noProof="1">
                <a:solidFill>
                  <a:srgbClr val="336699"/>
                </a:solidFill>
                <a:latin typeface="黑体" panose="02010609060101010101" charset="-122"/>
                <a:ea typeface="黑体" panose="02010609060101010101" charset="-122"/>
                <a:cs typeface="Nimbus Roman No9 L" charset="0"/>
                <a:sym typeface="+mn-ea"/>
              </a:rPr>
              <a:t>3</a:t>
            </a:r>
            <a:r>
              <a:rPr lang="zh-CN" altLang="en-US" sz="2800">
                <a:solidFill>
                  <a:srgbClr val="336699"/>
                </a:solidFill>
                <a:latin typeface="黑体" panose="02010609060101010101" charset="-122"/>
                <a:ea typeface="黑体" panose="02010609060101010101" charset="-122"/>
                <a:cs typeface="Nimbus Roman No9 L" charset="0"/>
                <a:sym typeface="+mn-ea"/>
              </a:rPr>
              <a:t>的估计单位数是</a:t>
            </a:r>
            <a:r>
              <a:rPr lang="en-US" altLang="zh-CN" sz="2800">
                <a:solidFill>
                  <a:srgbClr val="336699"/>
                </a:solidFill>
                <a:latin typeface="黑体" panose="02010609060101010101" charset="-122"/>
                <a:ea typeface="黑体" panose="02010609060101010101" charset="-122"/>
                <a:cs typeface="Nimbus Roman No9 L" charset="0"/>
                <a:sym typeface="+mn-ea"/>
              </a:rPr>
              <a:t>60*</a:t>
            </a:r>
            <a:r>
              <a:rPr lang="en-US" altLang="en-US" sz="2800">
                <a:solidFill>
                  <a:srgbClr val="336699"/>
                </a:solidFill>
                <a:latin typeface="黑体" panose="02010609060101010101" charset="-122"/>
                <a:ea typeface="黑体" panose="02010609060101010101" charset="-122"/>
                <a:cs typeface="Nimbus Roman No9 L" charset="0"/>
                <a:sym typeface="+mn-ea"/>
              </a:rPr>
              <a:t>(</a:t>
            </a:r>
            <a:r>
              <a:rPr lang="en-US" altLang="zh-CN" sz="2800">
                <a:solidFill>
                  <a:srgbClr val="336699"/>
                </a:solidFill>
                <a:latin typeface="黑体" panose="02010609060101010101" charset="-122"/>
                <a:ea typeface="黑体" panose="02010609060101010101" charset="-122"/>
                <a:cs typeface="Nimbus Roman No9 L" charset="0"/>
                <a:sym typeface="+mn-ea"/>
              </a:rPr>
              <a:t>5/6</a:t>
            </a:r>
            <a:r>
              <a:rPr lang="en-US" altLang="en-US" sz="2800">
                <a:solidFill>
                  <a:srgbClr val="336699"/>
                </a:solidFill>
                <a:latin typeface="黑体" panose="02010609060101010101" charset="-122"/>
                <a:ea typeface="黑体" panose="02010609060101010101" charset="-122"/>
                <a:cs typeface="Nimbus Roman No9 L" charset="0"/>
                <a:sym typeface="+mn-ea"/>
              </a:rPr>
              <a:t>)</a:t>
            </a:r>
            <a:r>
              <a:rPr lang="en-US" altLang="zh-CN" sz="2800">
                <a:solidFill>
                  <a:srgbClr val="336699"/>
                </a:solidFill>
                <a:latin typeface="黑体" panose="02010609060101010101" charset="-122"/>
                <a:ea typeface="黑体" panose="02010609060101010101" charset="-122"/>
                <a:cs typeface="Nimbus Roman No9 L" charset="0"/>
                <a:sym typeface="+mn-ea"/>
              </a:rPr>
              <a:t>=50</a:t>
            </a:r>
            <a:endParaRPr lang="en-US" altLang="zh-CN" sz="2800">
              <a:solidFill>
                <a:srgbClr val="336699"/>
              </a:solidFill>
              <a:latin typeface="黑体" panose="02010609060101010101" charset="-122"/>
              <a:ea typeface="黑体" panose="02010609060101010101" charset="-122"/>
              <a:cs typeface="Nimbus Roman No9 L" charset="0"/>
              <a:sym typeface="+mn-ea"/>
            </a:endParaRPr>
          </a:p>
          <a:p>
            <a:pPr marL="36195" indent="0" algn="just">
              <a:spcBef>
                <a:spcPct val="20000"/>
              </a:spcBef>
              <a:buSzPct val="85000"/>
              <a:buFont typeface="Wingdings" panose="05000000000000000000" charset="0"/>
              <a:buNone/>
              <a:defRPr/>
            </a:pPr>
            <a:r>
              <a:rPr lang="en-US" altLang="zh-CN" sz="2800">
                <a:solidFill>
                  <a:srgbClr val="336699"/>
                </a:solidFill>
                <a:latin typeface="黑体" panose="02010609060101010101" charset="-122"/>
                <a:ea typeface="黑体" panose="02010609060101010101" charset="-122"/>
                <a:cs typeface="Nimbus Roman No9 L" charset="0"/>
                <a:sym typeface="+mn-ea"/>
              </a:rPr>
              <a:t>50+50=100</a:t>
            </a:r>
            <a:r>
              <a:rPr lang="zh-CN" altLang="en-US" sz="2800">
                <a:solidFill>
                  <a:srgbClr val="336699"/>
                </a:solidFill>
                <a:latin typeface="黑体" panose="02010609060101010101" charset="-122"/>
                <a:ea typeface="黑体" panose="02010609060101010101" charset="-122"/>
                <a:cs typeface="Nimbus Roman No9 L" charset="0"/>
                <a:sym typeface="+mn-ea"/>
              </a:rPr>
              <a:t>，反映了单位清查总体单位数。</a:t>
            </a:r>
            <a:endParaRPr lang="en-US" altLang="zh-CN" sz="2800">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ClrTx/>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可能存在的疑问：是否能够因为普查小区</a:t>
            </a:r>
            <a:r>
              <a:rPr lang="en-US" altLang="zh-CN" sz="2800" noProof="1">
                <a:solidFill>
                  <a:srgbClr val="336699"/>
                </a:solidFill>
                <a:latin typeface="黑体" panose="02010609060101010101" charset="-122"/>
                <a:ea typeface="黑体" panose="02010609060101010101" charset="-122"/>
                <a:cs typeface="Nimbus Roman No9 L" charset="0"/>
                <a:sym typeface="+mn-ea"/>
              </a:rPr>
              <a:t>3</a:t>
            </a:r>
            <a:r>
              <a:rPr lang="zh-CN" altLang="en-US" sz="2800" noProof="1">
                <a:solidFill>
                  <a:srgbClr val="336699"/>
                </a:solidFill>
                <a:latin typeface="黑体" panose="02010609060101010101" charset="-122"/>
                <a:ea typeface="黑体" panose="02010609060101010101" charset="-122"/>
                <a:cs typeface="Nimbus Roman No9 L" charset="0"/>
                <a:sym typeface="+mn-ea"/>
              </a:rPr>
              <a:t>必</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ClrTx/>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入样设置其入样概率为</a:t>
            </a: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zh-CN" altLang="en-US" sz="2800" noProof="1">
                <a:solidFill>
                  <a:srgbClr val="336699"/>
                </a:solidFill>
                <a:latin typeface="黑体" panose="02010609060101010101" charset="-122"/>
                <a:ea typeface="黑体" panose="02010609060101010101" charset="-122"/>
                <a:cs typeface="Nimbus Roman No9 L" charset="0"/>
                <a:sym typeface="+mn-ea"/>
              </a:rPr>
              <a:t>？此时其</a:t>
            </a:r>
            <a:r>
              <a:rPr lang="zh-CN" altLang="en-US" sz="2800">
                <a:solidFill>
                  <a:srgbClr val="336699"/>
                </a:solidFill>
                <a:latin typeface="黑体" panose="02010609060101010101" charset="-122"/>
                <a:ea typeface="黑体" panose="02010609060101010101" charset="-122"/>
                <a:cs typeface="Nimbus Roman No9 L" charset="0"/>
                <a:sym typeface="+mn-ea"/>
              </a:rPr>
              <a:t>代表的单位数是</a:t>
            </a:r>
            <a:r>
              <a:rPr lang="en-US" altLang="zh-CN" sz="2800">
                <a:solidFill>
                  <a:srgbClr val="336699"/>
                </a:solidFill>
                <a:latin typeface="黑体" panose="02010609060101010101" charset="-122"/>
                <a:ea typeface="黑体" panose="02010609060101010101" charset="-122"/>
                <a:cs typeface="Nimbus Roman No9 L" charset="0"/>
                <a:sym typeface="+mn-ea"/>
              </a:rPr>
              <a:t>60*1=60</a:t>
            </a:r>
            <a:r>
              <a:rPr lang="zh-CN" altLang="en-US" sz="2800">
                <a:solidFill>
                  <a:srgbClr val="336699"/>
                </a:solidFill>
                <a:latin typeface="黑体" panose="02010609060101010101" charset="-122"/>
                <a:ea typeface="黑体" panose="02010609060101010101" charset="-122"/>
                <a:cs typeface="Nimbus Roman No9 L" charset="0"/>
                <a:sym typeface="+mn-ea"/>
              </a:rPr>
              <a:t>，而</a:t>
            </a:r>
            <a:r>
              <a:rPr lang="en-US" altLang="zh-CN" sz="2800">
                <a:solidFill>
                  <a:srgbClr val="336699"/>
                </a:solidFill>
                <a:latin typeface="黑体" panose="02010609060101010101" charset="-122"/>
                <a:ea typeface="黑体" panose="02010609060101010101" charset="-122"/>
                <a:cs typeface="Nimbus Roman No9 L" charset="0"/>
                <a:sym typeface="+mn-ea"/>
              </a:rPr>
              <a:t>60+50≠100</a:t>
            </a:r>
            <a:r>
              <a:rPr lang="zh-CN" altLang="en-US" sz="2800">
                <a:solidFill>
                  <a:srgbClr val="336699"/>
                </a:solidFill>
                <a:latin typeface="黑体" panose="02010609060101010101" charset="-122"/>
                <a:ea typeface="黑体" panose="02010609060101010101" charset="-122"/>
                <a:cs typeface="Nimbus Roman No9 L" charset="0"/>
                <a:sym typeface="+mn-ea"/>
              </a:rPr>
              <a:t>，无法反映单位清查总体单位数。</a:t>
            </a:r>
            <a:r>
              <a:rPr lang="en-US" altLang="zh-CN" sz="2800">
                <a:solidFill>
                  <a:srgbClr val="336699"/>
                </a:solidFill>
                <a:latin typeface="黑体" panose="02010609060101010101" charset="-122"/>
                <a:ea typeface="黑体" panose="02010609060101010101" charset="-122"/>
                <a:cs typeface="Nimbus Roman No9 L" charset="0"/>
                <a:sym typeface="+mn-ea"/>
              </a:rPr>
              <a:t>SAS</a:t>
            </a:r>
            <a:r>
              <a:rPr lang="zh-CN" altLang="en-US" sz="2800">
                <a:solidFill>
                  <a:srgbClr val="336699"/>
                </a:solidFill>
                <a:latin typeface="黑体" panose="02010609060101010101" charset="-122"/>
                <a:ea typeface="黑体" panose="02010609060101010101" charset="-122"/>
                <a:cs typeface="Nimbus Roman No9 L" charset="0"/>
                <a:sym typeface="+mn-ea"/>
              </a:rPr>
              <a:t>模拟抽样展示如图所示。</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graphicFrame>
        <p:nvGraphicFramePr>
          <p:cNvPr id="2" name="表格 1"/>
          <p:cNvGraphicFramePr>
            <a:graphicFrameLocks noGrp="1"/>
          </p:cNvGraphicFramePr>
          <p:nvPr/>
        </p:nvGraphicFramePr>
        <p:xfrm>
          <a:off x="4491038" y="1657985"/>
          <a:ext cx="6307455" cy="1463040"/>
        </p:xfrm>
        <a:graphic>
          <a:graphicData uri="http://schemas.openxmlformats.org/drawingml/2006/table">
            <a:tbl>
              <a:tblPr/>
              <a:tblGrid>
                <a:gridCol w="1161415"/>
                <a:gridCol w="1001395"/>
                <a:gridCol w="1877695"/>
                <a:gridCol w="1387305"/>
                <a:gridCol w="879475"/>
              </a:tblGrid>
              <a:tr h="20955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普查小区</a:t>
                      </a:r>
                      <a:endPar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单位数</a:t>
                      </a:r>
                      <a:endParaRPr kumimoji="0" lang="zh-CN" altLang="en-US" sz="1800" b="1" i="0" u="none" strike="noStrike" cap="none" normalizeH="0" baseline="0">
                        <a:ln>
                          <a:noFill/>
                        </a:ln>
                        <a:solidFill>
                          <a:srgbClr val="FFFFFF"/>
                        </a:solidFill>
                        <a:effectLst/>
                        <a:latin typeface="东文宋体"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入样概率</a:t>
                      </a:r>
                      <a:endPar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zh-CN" altLang="en-US" sz="1800" b="1" i="0" u="none" strike="noStrike" cap="none" normalizeH="0" baseline="0">
                          <a:ln>
                            <a:noFill/>
                          </a:ln>
                          <a:solidFill>
                            <a:srgbClr val="FFFFFF"/>
                          </a:solidFill>
                          <a:effectLst/>
                          <a:ea typeface="微软雅黑" panose="020B0503020204020204" pitchFamily="34" charset="-122"/>
                        </a:rPr>
                        <a:t>权数</a:t>
                      </a:r>
                      <a:endParaRPr kumimoji="0" lang="zh-CN" altLang="en-US" sz="1800" b="1" i="0" u="none" strike="noStrike" cap="none" normalizeH="0" baseline="0">
                        <a:ln>
                          <a:noFill/>
                        </a:ln>
                        <a:solidFill>
                          <a:srgbClr val="FFFFFF"/>
                        </a:solidFill>
                        <a:effectLst/>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p>
                      <a:pPr marL="0" marR="0" lvl="0" algn="ctr" defTabSz="914400" rtl="0" eaLnBrk="1" fontAlgn="base" latinLnBrk="0" hangingPunct="1">
                        <a:lnSpc>
                          <a:spcPct val="100000"/>
                        </a:lnSpc>
                        <a:buClrTx/>
                        <a:buSzTx/>
                        <a:buFontTx/>
                        <a:buNone/>
                      </a:pPr>
                      <a:r>
                        <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入样</a:t>
                      </a:r>
                      <a:endParaRPr kumimoji="0" lang="zh-CN" altLang="en-US" sz="18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r>
              <a:tr h="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1</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20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lang="en-US" altLang="zh-CN" sz="1800">
                          <a:ln>
                            <a:noFill/>
                          </a:ln>
                          <a:solidFill>
                            <a:schemeClr val="tx2"/>
                          </a:solidFill>
                          <a:effectLst/>
                          <a:sym typeface="微软雅黑" panose="020B0503020204020204" pitchFamily="34" charset="-122"/>
                        </a:rPr>
                        <a:t>20/(100/2)=0.4</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1/0.4=2.5</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p>
                      <a:pPr marL="0" marR="0" lvl="0" algn="ctr" defTabSz="914400" rtl="0" eaLnBrk="1" fontAlgn="base" latinLnBrk="0" hangingPunct="1">
                        <a:lnSpc>
                          <a:spcPct val="100000"/>
                        </a:lnSpc>
                        <a:buClrTx/>
                        <a:buSzTx/>
                        <a:buFontTx/>
                        <a:buNone/>
                      </a:pPr>
                      <a:r>
                        <a:rPr lang="en-US" altLang="zh-CN" sz="1800">
                          <a:ln>
                            <a:noFill/>
                          </a:ln>
                          <a:solidFill>
                            <a:schemeClr val="tx2"/>
                          </a:solidFill>
                          <a:effectLst/>
                          <a:latin typeface="Arial" panose="020B0604020202020204" pitchFamily="34" charset="0"/>
                          <a:ea typeface="微软雅黑" panose="020B0503020204020204" pitchFamily="34" charset="-122"/>
                          <a:sym typeface="+mn-ea"/>
                        </a:rPr>
                        <a:t>√</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2</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20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lang="en-US" altLang="zh-CN" sz="1800">
                          <a:ln>
                            <a:noFill/>
                          </a:ln>
                          <a:solidFill>
                            <a:schemeClr val="tx2"/>
                          </a:solidFill>
                          <a:effectLst/>
                          <a:sym typeface="微软雅黑" panose="020B0503020204020204" pitchFamily="34" charset="-122"/>
                        </a:rPr>
                        <a:t>20/(100/2)=0.4</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1/0.4=2.5</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p>
                      <a:pPr marL="0" marR="0" lvl="0" algn="ctr" defTabSz="914400" rtl="0" eaLnBrk="1" fontAlgn="base" latinLnBrk="0" hangingPunct="1">
                        <a:lnSpc>
                          <a:spcPct val="100000"/>
                        </a:lnSpc>
                        <a:buClrTx/>
                        <a:buSzTx/>
                        <a:buFontTx/>
                        <a:buNone/>
                      </a:pP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18034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3</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rPr>
                        <a:t>60</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lang="en-US" altLang="zh-CN" sz="1800">
                          <a:ln>
                            <a:noFill/>
                          </a:ln>
                          <a:solidFill>
                            <a:schemeClr val="tx2"/>
                          </a:solidFill>
                          <a:effectLst/>
                          <a:sym typeface="+mn-ea"/>
                        </a:rPr>
                        <a:t>60/</a:t>
                      </a:r>
                      <a:r>
                        <a:rPr lang="en-US" altLang="zh-CN" sz="1800">
                          <a:ln>
                            <a:noFill/>
                          </a:ln>
                          <a:solidFill>
                            <a:schemeClr val="tx2"/>
                          </a:solidFill>
                          <a:effectLst/>
                          <a:sym typeface="微软雅黑" panose="020B0503020204020204" pitchFamily="34" charset="-122"/>
                        </a:rPr>
                        <a:t>(100/2)=1.2</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rPr>
                        <a:t>1/1.2=0.83</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p>
                      <a:pPr marL="0" marR="0" lvl="0" algn="ctr" defTabSz="914400" rtl="0" eaLnBrk="1" fontAlgn="base" latinLnBrk="0" hangingPunct="1">
                        <a:lnSpc>
                          <a:spcPct val="100000"/>
                        </a:lnSpc>
                        <a:buClrTx/>
                        <a:buSzTx/>
                        <a:buFontTx/>
                        <a:buNone/>
                      </a:pPr>
                      <a:r>
                        <a:rPr lang="en-US" altLang="zh-CN" sz="1800">
                          <a:ln>
                            <a:noFill/>
                          </a:ln>
                          <a:solidFill>
                            <a:schemeClr val="tx2"/>
                          </a:solidFill>
                          <a:effectLst/>
                          <a:latin typeface="Arial" panose="020B0604020202020204" pitchFamily="34" charset="0"/>
                          <a:ea typeface="微软雅黑" panose="020B0503020204020204" pitchFamily="34" charset="-122"/>
                          <a:sym typeface="+mn-ea"/>
                        </a:rPr>
                        <a:t>√</a:t>
                      </a:r>
                      <a:endParaRPr kumimoji="0" lang="en-US" altLang="zh-CN" sz="1800" b="0" i="0" u="none" strike="noStrike" cap="none" normalizeH="0" baseline="0">
                        <a:ln>
                          <a:noFill/>
                        </a:ln>
                        <a:solidFill>
                          <a:schemeClr val="tx2"/>
                        </a:solidFill>
                        <a:effectLst/>
                        <a:latin typeface="Arial" panose="020B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bl>
          </a:graphicData>
        </a:graphic>
      </p:graphicFrame>
      <p:pic>
        <p:nvPicPr>
          <p:cNvPr id="4" name="图片 3" descr="287127215"/>
          <p:cNvPicPr>
            <a:picLocks noChangeAspect="1"/>
          </p:cNvPicPr>
          <p:nvPr/>
        </p:nvPicPr>
        <p:blipFill>
          <a:blip r:embed="rId3"/>
          <a:stretch>
            <a:fillRect/>
          </a:stretch>
        </p:blipFill>
        <p:spPr>
          <a:xfrm>
            <a:off x="8027670" y="3199130"/>
            <a:ext cx="3790950" cy="20764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2"/>
          <p:cNvSpPr txBox="1">
            <a:spLocks noChangeArrowheads="1"/>
          </p:cNvSpPr>
          <p:nvPr/>
        </p:nvSpPr>
        <p:spPr bwMode="auto">
          <a:xfrm>
            <a:off x="3998913" y="2327275"/>
            <a:ext cx="570865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800">
                <a:solidFill>
                  <a:srgbClr val="4B649F"/>
                </a:solidFill>
              </a:rPr>
              <a:t>第二部分</a:t>
            </a:r>
            <a:endParaRPr lang="zh-CN" altLang="en-US" sz="4800">
              <a:solidFill>
                <a:srgbClr val="4B649F"/>
              </a:solidFill>
            </a:endParaRPr>
          </a:p>
        </p:txBody>
      </p:sp>
      <p:pic>
        <p:nvPicPr>
          <p:cNvPr id="25602"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图片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78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文本框 2"/>
          <p:cNvSpPr txBox="1">
            <a:spLocks noChangeArrowheads="1"/>
          </p:cNvSpPr>
          <p:nvPr/>
        </p:nvSpPr>
        <p:spPr bwMode="auto">
          <a:xfrm>
            <a:off x="3968750" y="3506788"/>
            <a:ext cx="5708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800">
                <a:solidFill>
                  <a:srgbClr val="336699"/>
                </a:solidFill>
                <a:latin typeface="微软雅黑" panose="020B0503020204020204" pitchFamily="34" charset="-122"/>
                <a:sym typeface="微软雅黑" panose="020B0503020204020204" pitchFamily="34" charset="-122"/>
              </a:rPr>
              <a:t>表式相关内容</a:t>
            </a:r>
            <a:endParaRPr lang="zh-CN" altLang="en-US" sz="4800" b="1">
              <a:solidFill>
                <a:srgbClr val="336699"/>
              </a:solidFill>
              <a:latin typeface="微软雅黑" panose="020B0503020204020204" pitchFamily="34" charset="-122"/>
              <a:sym typeface="微软雅黑" panose="020B0503020204020204" pitchFamily="34" charset="-122"/>
            </a:endParaRPr>
          </a:p>
        </p:txBody>
      </p:sp>
      <p:sp>
        <p:nvSpPr>
          <p:cNvPr id="3" name="矩形 2"/>
          <p:cNvSpPr/>
          <p:nvPr/>
        </p:nvSpPr>
        <p:spPr>
          <a:xfrm>
            <a:off x="0" y="2946400"/>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2" name="图片 1" descr="五经普LOGO透明底"/>
          <p:cNvPicPr>
            <a:picLocks noChangeAspect="1"/>
          </p:cNvPicPr>
          <p:nvPr/>
        </p:nvPicPr>
        <p:blipFill>
          <a:blip r:embed="rId3"/>
          <a:stretch>
            <a:fillRect/>
          </a:stretch>
        </p:blipFill>
        <p:spPr>
          <a:xfrm>
            <a:off x="524510" y="2640330"/>
            <a:ext cx="1577975" cy="15779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3" name="图片 2"/>
          <p:cNvPicPr>
            <a:picLocks noChangeAspect="1"/>
          </p:cNvPicPr>
          <p:nvPr/>
        </p:nvPicPr>
        <p:blipFill>
          <a:blip r:embed="rId2"/>
          <a:stretch>
            <a:fillRect/>
          </a:stretch>
        </p:blipFill>
        <p:spPr>
          <a:xfrm>
            <a:off x="30163" y="741743"/>
            <a:ext cx="11841227" cy="5925377"/>
          </a:xfrm>
          <a:prstGeom prst="rect">
            <a:avLst/>
          </a:prstGeom>
        </p:spPr>
      </p:pic>
      <p:pic>
        <p:nvPicPr>
          <p:cNvPr id="7" name="图片 6" descr="五经普LOGO透明底（长）"/>
          <p:cNvPicPr>
            <a:picLocks noChangeAspect="1"/>
          </p:cNvPicPr>
          <p:nvPr/>
        </p:nvPicPr>
        <p:blipFill>
          <a:blip r:embed="rId3"/>
          <a:stretch>
            <a:fillRect/>
          </a:stretch>
        </p:blipFill>
        <p:spPr>
          <a:xfrm>
            <a:off x="-76200" y="-215265"/>
            <a:ext cx="3695065" cy="115506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graphicFrame>
        <p:nvGraphicFramePr>
          <p:cNvPr id="7" name="表格 6"/>
          <p:cNvGraphicFramePr>
            <a:graphicFrameLocks noGrp="1"/>
          </p:cNvGraphicFramePr>
          <p:nvPr/>
        </p:nvGraphicFramePr>
        <p:xfrm>
          <a:off x="90488" y="722313"/>
          <a:ext cx="7891462" cy="1782762"/>
        </p:xfrm>
        <a:graphic>
          <a:graphicData uri="http://schemas.openxmlformats.org/drawingml/2006/table">
            <a:tbl>
              <a:tblPr firstRow="1" bandRow="1">
                <a:tableStyleId>{5940675A-B579-460E-94D1-54222C63F5DA}</a:tableStyleId>
              </a:tblPr>
              <a:tblGrid>
                <a:gridCol w="2379884"/>
                <a:gridCol w="5511578"/>
              </a:tblGrid>
              <a:tr h="502830">
                <a:tc>
                  <a:txBody>
                    <a:bodyPr/>
                    <a:lstStyle/>
                    <a:p>
                      <a:pPr algn="ctr">
                        <a:lnSpc>
                          <a:spcPct val="150000"/>
                        </a:lnSpc>
                      </a:pPr>
                      <a:r>
                        <a:rPr lang="zh-CN" altLang="en-US" sz="1800" dirty="0">
                          <a:solidFill>
                            <a:schemeClr val="bg1"/>
                          </a:solidFill>
                          <a:latin typeface="方正黑体_GBK" panose="02000000000000000000" charset="-122"/>
                          <a:ea typeface="方正黑体_GBK" panose="02000000000000000000" charset="-122"/>
                          <a:cs typeface="Nimbus Roman No9 L" charset="0"/>
                        </a:rPr>
                        <a:t>部分指标名称</a:t>
                      </a:r>
                      <a:endParaRPr lang="zh-CN" altLang="en-US" sz="1800" dirty="0">
                        <a:solidFill>
                          <a:schemeClr val="bg1"/>
                        </a:solidFill>
                        <a:latin typeface="方正黑体_GBK" panose="02000000000000000000" charset="-122"/>
                        <a:ea typeface="方正黑体_GBK" panose="02000000000000000000" charset="-122"/>
                        <a:cs typeface="Nimbus Roman No9 L" charset="0"/>
                      </a:endParaRPr>
                    </a:p>
                  </a:txBody>
                  <a:tcPr marL="91436" marR="91436" marT="45712" marB="45712">
                    <a:solidFill>
                      <a:srgbClr val="2C6EAA"/>
                    </a:solidFill>
                  </a:tcPr>
                </a:tc>
                <a:tc>
                  <a:txBody>
                    <a:bodyPr/>
                    <a:lstStyle/>
                    <a:p>
                      <a:pPr algn="ctr">
                        <a:lnSpc>
                          <a:spcPct val="150000"/>
                        </a:lnSpc>
                      </a:pPr>
                      <a:r>
                        <a:rPr lang="zh-CN" altLang="en-US" sz="1800" dirty="0">
                          <a:solidFill>
                            <a:schemeClr val="bg1"/>
                          </a:solidFill>
                          <a:latin typeface="方正黑体_GBK" panose="02000000000000000000" charset="-122"/>
                          <a:ea typeface="方正黑体_GBK" panose="02000000000000000000" charset="-122"/>
                          <a:cs typeface="Nimbus Roman No9 L" charset="0"/>
                          <a:sym typeface="+mn-ea"/>
                        </a:rPr>
                        <a:t>要点</a:t>
                      </a:r>
                      <a:endParaRPr lang="zh-CN" altLang="en-US" sz="1800" dirty="0">
                        <a:solidFill>
                          <a:schemeClr val="bg1"/>
                        </a:solidFill>
                        <a:latin typeface="方正黑体_GBK" panose="02000000000000000000" charset="-122"/>
                        <a:ea typeface="方正黑体_GBK" panose="02000000000000000000" charset="-122"/>
                        <a:cs typeface="Nimbus Roman No9 L" charset="0"/>
                      </a:endParaRPr>
                    </a:p>
                  </a:txBody>
                  <a:tcPr marL="91436" marR="91436" marT="45712" marB="45712" anchor="ctr">
                    <a:solidFill>
                      <a:srgbClr val="2C6EAA"/>
                    </a:solidFill>
                  </a:tcPr>
                </a:tc>
              </a:tr>
              <a:tr h="639966">
                <a:tc>
                  <a:txBody>
                    <a:bodyPr/>
                    <a:lstStyle/>
                    <a:p>
                      <a:pPr algn="just">
                        <a:buClrTx/>
                        <a:buSzTx/>
                        <a:buFontTx/>
                      </a:pPr>
                      <a:r>
                        <a:rPr lang="zh-CN" altLang="en-US" sz="1800" dirty="0">
                          <a:solidFill>
                            <a:srgbClr val="336699"/>
                          </a:solidFill>
                          <a:latin typeface="黑体" panose="02010609060101010101" charset="-122"/>
                          <a:ea typeface="黑体" panose="02010609060101010101" charset="-122"/>
                          <a:cs typeface="Nimbus Roman No9 L" charset="0"/>
                        </a:rPr>
                        <a:t>0</a:t>
                      </a:r>
                      <a:r>
                        <a:rPr lang="en-US" altLang="zh-CN" sz="1800" dirty="0">
                          <a:solidFill>
                            <a:srgbClr val="336699"/>
                          </a:solidFill>
                          <a:latin typeface="黑体" panose="02010609060101010101" charset="-122"/>
                          <a:ea typeface="黑体" panose="02010609060101010101" charset="-122"/>
                          <a:cs typeface="Nimbus Roman No9 L" charset="0"/>
                        </a:rPr>
                        <a:t>3</a:t>
                      </a:r>
                      <a:r>
                        <a:rPr lang="zh-CN" altLang="en-US" sz="1800" dirty="0">
                          <a:solidFill>
                            <a:srgbClr val="336699"/>
                          </a:solidFill>
                          <a:latin typeface="黑体" panose="02010609060101010101" charset="-122"/>
                          <a:ea typeface="黑体" panose="02010609060101010101" charset="-122"/>
                          <a:cs typeface="Nimbus Roman No9 L" charset="0"/>
                        </a:rPr>
                        <a:t>有无营业执照（统一社会信用代码）</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36" marR="91436" marT="45712" marB="45712" anchor="ctr"/>
                </a:tc>
                <a:tc>
                  <a:txBody>
                    <a:bodyPr/>
                    <a:lstStyle/>
                    <a:p>
                      <a:pPr marL="0" marR="0" lvl="0" algn="just" defTabSz="914400" rtl="0" eaLnBrk="1" fontAlgn="auto" latinLnBrk="0" hangingPunct="1">
                        <a:lnSpc>
                          <a:spcPct val="100000"/>
                        </a:lnSpc>
                        <a:spcBef>
                          <a:spcPts val="0"/>
                        </a:spcBef>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个体工商户填写“1”；非个体工商户填“0”。没有统一社会信用代码（右图）可以为空。</a:t>
                      </a:r>
                      <a:endParaRPr lang="zh-CN" altLang="en-US" sz="1800" dirty="0">
                        <a:solidFill>
                          <a:srgbClr val="336699"/>
                        </a:solidFill>
                        <a:latin typeface="黑体" panose="02010609060101010101" charset="-122"/>
                        <a:ea typeface="黑体" panose="02010609060101010101" charset="-122"/>
                        <a:cs typeface="Nimbus Roman No9 L" charset="0"/>
                        <a:sym typeface="+mn-ea"/>
                      </a:endParaRPr>
                    </a:p>
                  </a:txBody>
                  <a:tcPr marL="91436" marR="91436" marT="45712" marB="45712" anchor="ctr"/>
                </a:tc>
              </a:tr>
              <a:tr h="639966">
                <a:tc>
                  <a:txBody>
                    <a:bodyPr/>
                    <a:lstStyle/>
                    <a:p>
                      <a:pPr algn="just">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05个体经营户所在地区划及详细地址</a:t>
                      </a:r>
                      <a:endParaRPr lang="zh-CN" altLang="en-US" sz="1800" dirty="0">
                        <a:solidFill>
                          <a:srgbClr val="336699"/>
                        </a:solidFill>
                        <a:latin typeface="黑体" panose="02010609060101010101" charset="-122"/>
                        <a:ea typeface="黑体" panose="02010609060101010101" charset="-122"/>
                        <a:cs typeface="Nimbus Roman No9 L" charset="0"/>
                        <a:sym typeface="+mn-ea"/>
                      </a:endParaRPr>
                    </a:p>
                  </a:txBody>
                  <a:tcPr marL="91436" marR="91436" marT="45712" marB="45712" anchor="ctr"/>
                </a:tc>
                <a:tc>
                  <a:txBody>
                    <a:bodyPr/>
                    <a:lstStyle/>
                    <a:p>
                      <a:pPr lvl="0" algn="just">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12+3位形成普查小区代码，用于整群抽样。</a:t>
                      </a:r>
                      <a:endParaRPr lang="zh-CN" altLang="en-US" sz="1800" dirty="0">
                        <a:solidFill>
                          <a:srgbClr val="336699"/>
                        </a:solidFill>
                        <a:latin typeface="黑体" panose="02010609060101010101" charset="-122"/>
                        <a:ea typeface="黑体" panose="02010609060101010101" charset="-122"/>
                        <a:cs typeface="Nimbus Roman No9 L" charset="0"/>
                        <a:sym typeface="+mn-ea"/>
                      </a:endParaRPr>
                    </a:p>
                  </a:txBody>
                  <a:tcPr marL="91436" marR="91436" marT="45712" marB="45712" anchor="ctr"/>
                </a:tc>
              </a:tr>
            </a:tbl>
          </a:graphicData>
        </a:graphic>
      </p:graphicFrame>
      <p:pic>
        <p:nvPicPr>
          <p:cNvPr id="27668" name="图片 7" descr="新版个体工商户营业执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2630488"/>
            <a:ext cx="53721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图片 1" descr="截图-2022年6月21日 16时8分49秒"/>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0850" y="925513"/>
            <a:ext cx="3810000" cy="541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五经普LOGO透明底（长）"/>
          <p:cNvPicPr>
            <a:picLocks noChangeAspect="1"/>
          </p:cNvPicPr>
          <p:nvPr/>
        </p:nvPicPr>
        <p:blipFill>
          <a:blip r:embed="rId4"/>
          <a:stretch>
            <a:fillRect/>
          </a:stretch>
        </p:blipFill>
        <p:spPr>
          <a:xfrm>
            <a:off x="-76200" y="-215265"/>
            <a:ext cx="3695065" cy="115506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graphicFrame>
        <p:nvGraphicFramePr>
          <p:cNvPr id="7" name="表格 6"/>
          <p:cNvGraphicFramePr>
            <a:graphicFrameLocks noGrp="1"/>
          </p:cNvGraphicFramePr>
          <p:nvPr/>
        </p:nvGraphicFramePr>
        <p:xfrm>
          <a:off x="120650" y="939800"/>
          <a:ext cx="10823575" cy="5142297"/>
        </p:xfrm>
        <a:graphic>
          <a:graphicData uri="http://schemas.openxmlformats.org/drawingml/2006/table">
            <a:tbl>
              <a:tblPr firstRow="1" bandRow="1">
                <a:tableStyleId>{5940675A-B579-460E-94D1-54222C63F5DA}</a:tableStyleId>
              </a:tblPr>
              <a:tblGrid>
                <a:gridCol w="2306185"/>
                <a:gridCol w="8517390"/>
              </a:tblGrid>
              <a:tr h="595555">
                <a:tc>
                  <a:txBody>
                    <a:bodyPr/>
                    <a:lstStyle/>
                    <a:p>
                      <a:pPr algn="ctr">
                        <a:lnSpc>
                          <a:spcPct val="150000"/>
                        </a:lnSpc>
                      </a:pPr>
                      <a:r>
                        <a:rPr lang="zh-CN" altLang="en-US" sz="1800" dirty="0">
                          <a:solidFill>
                            <a:schemeClr val="bg1"/>
                          </a:solidFill>
                          <a:latin typeface="方正黑体_GBK" panose="02000000000000000000" charset="-122"/>
                          <a:ea typeface="方正黑体_GBK" panose="02000000000000000000" charset="-122"/>
                          <a:cs typeface="Nimbus Roman No9 L" charset="0"/>
                          <a:sym typeface="+mn-ea"/>
                        </a:rPr>
                        <a:t>部分</a:t>
                      </a:r>
                      <a:r>
                        <a:rPr lang="zh-CN" altLang="en-US" sz="1800" dirty="0">
                          <a:solidFill>
                            <a:schemeClr val="bg1"/>
                          </a:solidFill>
                          <a:latin typeface="方正黑体_GBK" panose="02000000000000000000" charset="-122"/>
                          <a:ea typeface="方正黑体_GBK" panose="02000000000000000000" charset="-122"/>
                          <a:cs typeface="Nimbus Roman No9 L" charset="0"/>
                        </a:rPr>
                        <a:t>指标名称</a:t>
                      </a:r>
                      <a:endParaRPr lang="zh-CN" altLang="en-US" sz="1800" dirty="0">
                        <a:solidFill>
                          <a:schemeClr val="bg1"/>
                        </a:solidFill>
                        <a:latin typeface="方正黑体_GBK" panose="02000000000000000000" charset="-122"/>
                        <a:ea typeface="方正黑体_GBK" panose="02000000000000000000" charset="-122"/>
                        <a:cs typeface="Nimbus Roman No9 L" charset="0"/>
                      </a:endParaRPr>
                    </a:p>
                  </a:txBody>
                  <a:tcPr marL="91435" marR="91435" marT="45714" marB="45714">
                    <a:solidFill>
                      <a:srgbClr val="2C6EAA"/>
                    </a:solidFill>
                  </a:tcPr>
                </a:tc>
                <a:tc>
                  <a:txBody>
                    <a:bodyPr/>
                    <a:lstStyle/>
                    <a:p>
                      <a:pPr algn="ctr">
                        <a:lnSpc>
                          <a:spcPct val="150000"/>
                        </a:lnSpc>
                      </a:pPr>
                      <a:r>
                        <a:rPr lang="zh-CN" altLang="en-US" sz="1800" dirty="0">
                          <a:solidFill>
                            <a:schemeClr val="bg1"/>
                          </a:solidFill>
                          <a:latin typeface="方正黑体_GBK" panose="02000000000000000000" charset="-122"/>
                          <a:ea typeface="方正黑体_GBK" panose="02000000000000000000" charset="-122"/>
                          <a:cs typeface="Nimbus Roman No9 L" charset="0"/>
                          <a:sym typeface="+mn-ea"/>
                        </a:rPr>
                        <a:t>要点</a:t>
                      </a:r>
                      <a:endParaRPr lang="zh-CN" altLang="en-US" sz="1800" dirty="0">
                        <a:solidFill>
                          <a:schemeClr val="bg1"/>
                        </a:solidFill>
                        <a:latin typeface="方正黑体_GBK" panose="02000000000000000000" charset="-122"/>
                        <a:ea typeface="方正黑体_GBK" panose="02000000000000000000" charset="-122"/>
                        <a:cs typeface="Nimbus Roman No9 L" charset="0"/>
                      </a:endParaRPr>
                    </a:p>
                  </a:txBody>
                  <a:tcPr marL="91435" marR="91435" marT="45714" marB="45714" anchor="ctr">
                    <a:solidFill>
                      <a:srgbClr val="2C6EAA"/>
                    </a:solidFill>
                  </a:tcPr>
                </a:tc>
              </a:tr>
              <a:tr h="1279998">
                <a:tc>
                  <a:txBody>
                    <a:bodyPr/>
                    <a:lstStyle/>
                    <a:p>
                      <a:pPr algn="ctr">
                        <a:buClrTx/>
                        <a:buSzTx/>
                        <a:buFontTx/>
                      </a:pPr>
                      <a:r>
                        <a:rPr lang="zh-CN" altLang="en-US" sz="1800" dirty="0">
                          <a:solidFill>
                            <a:srgbClr val="336699"/>
                          </a:solidFill>
                          <a:latin typeface="黑体" panose="02010609060101010101" charset="-122"/>
                          <a:ea typeface="黑体" panose="02010609060101010101" charset="-122"/>
                          <a:cs typeface="Nimbus Roman No9 L" charset="0"/>
                        </a:rPr>
                        <a:t>06主要业务活动（行业代码）</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35" marR="91435" marT="45714" marB="45714" anchor="ctr"/>
                </a:tc>
                <a:tc>
                  <a:txBody>
                    <a:bodyPr/>
                    <a:lstStyle/>
                    <a:p>
                      <a:pPr marL="0" marR="0" lvl="0" algn="just" defTabSz="914400" rtl="0" eaLnBrk="1" fontAlgn="auto" latinLnBrk="0" hangingPunct="1">
                        <a:lnSpc>
                          <a:spcPct val="100000"/>
                        </a:lnSpc>
                        <a:spcBef>
                          <a:spcPts val="0"/>
                        </a:spcBef>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1.按照“动词+名词”或者“名词+动词”的形式，详细描述本单位目前从事的主要业务活动，普查机构根据填写情况生成</a:t>
                      </a:r>
                      <a:r>
                        <a:rPr lang="zh-CN" altLang="en-US" sz="1800" dirty="0">
                          <a:solidFill>
                            <a:srgbClr val="336699"/>
                          </a:solidFill>
                          <a:latin typeface="黑体" panose="02010609060101010101" charset="-122"/>
                          <a:ea typeface="黑体" panose="02010609060101010101" charset="-122"/>
                          <a:cs typeface="Nimbus Roman No9 L" charset="0"/>
                          <a:sym typeface="+mn-ea"/>
                        </a:rPr>
                        <a:t>个体经营户的行业代码（</a:t>
                      </a:r>
                      <a:r>
                        <a:rPr lang="en-US" altLang="zh-CN" sz="1800" dirty="0">
                          <a:solidFill>
                            <a:srgbClr val="336699"/>
                          </a:solidFill>
                          <a:latin typeface="黑体" panose="02010609060101010101" charset="-122"/>
                          <a:ea typeface="黑体" panose="02010609060101010101" charset="-122"/>
                          <a:cs typeface="Nimbus Roman No9 L" charset="0"/>
                          <a:sym typeface="+mn-ea"/>
                        </a:rPr>
                        <a:t>3</a:t>
                      </a:r>
                      <a:r>
                        <a:rPr lang="zh-CN" altLang="en-US" sz="1800" dirty="0">
                          <a:solidFill>
                            <a:srgbClr val="336699"/>
                          </a:solidFill>
                          <a:latin typeface="黑体" panose="02010609060101010101" charset="-122"/>
                          <a:ea typeface="黑体" panose="02010609060101010101" charset="-122"/>
                          <a:cs typeface="Nimbus Roman No9 L" charset="0"/>
                          <a:sym typeface="+mn-ea"/>
                        </a:rPr>
                        <a:t>位，数据质量）。</a:t>
                      </a:r>
                      <a:endParaRPr lang="zh-CN" altLang="en-US" sz="1800" dirty="0">
                        <a:solidFill>
                          <a:srgbClr val="336699"/>
                        </a:solidFill>
                        <a:latin typeface="黑体" panose="02010609060101010101" charset="-122"/>
                        <a:ea typeface="黑体" panose="02010609060101010101" charset="-122"/>
                        <a:cs typeface="Nimbus Roman No9 L" charset="0"/>
                        <a:sym typeface="+mn-ea"/>
                      </a:endParaRPr>
                    </a:p>
                    <a:p>
                      <a:pPr marL="0" marR="0" lvl="0" algn="just" defTabSz="914400" rtl="0" eaLnBrk="1" fontAlgn="auto" latinLnBrk="0" hangingPunct="1">
                        <a:lnSpc>
                          <a:spcPct val="100000"/>
                        </a:lnSpc>
                        <a:spcBef>
                          <a:spcPts val="0"/>
                        </a:spcBef>
                        <a:buClrTx/>
                        <a:buSzTx/>
                        <a:buFontTx/>
                        <a:buNone/>
                      </a:pPr>
                      <a:r>
                        <a:rPr lang="zh-CN" altLang="en-US" sz="1800" kern="1200" dirty="0">
                          <a:solidFill>
                            <a:srgbClr val="336699"/>
                          </a:solidFill>
                          <a:latin typeface="黑体" panose="02010609060101010101" charset="-122"/>
                          <a:ea typeface="黑体" panose="02010609060101010101" charset="-122"/>
                          <a:cs typeface="Nimbus Roman No9 L" charset="0"/>
                        </a:rPr>
                        <a:t>2.意义：（1）确定个体经营户所属专业，用于分专业抽选样本；</a:t>
                      </a:r>
                      <a:endParaRPr lang="zh-CN" altLang="en-US" sz="1800" kern="1200" dirty="0">
                        <a:solidFill>
                          <a:srgbClr val="336699"/>
                        </a:solidFill>
                        <a:latin typeface="黑体" panose="02010609060101010101" charset="-122"/>
                        <a:ea typeface="黑体" panose="02010609060101010101" charset="-122"/>
                        <a:cs typeface="Nimbus Roman No9 L" charset="0"/>
                      </a:endParaRPr>
                    </a:p>
                    <a:p>
                      <a:pPr marL="0" marR="0" lvl="0" algn="just" defTabSz="914400" rtl="0" eaLnBrk="1" fontAlgn="auto" latinLnBrk="0" hangingPunct="1">
                        <a:lnSpc>
                          <a:spcPct val="100000"/>
                        </a:lnSpc>
                        <a:spcBef>
                          <a:spcPts val="0"/>
                        </a:spcBef>
                        <a:buClrTx/>
                        <a:buSzTx/>
                        <a:buFontTx/>
                        <a:buNone/>
                      </a:pPr>
                      <a:r>
                        <a:rPr lang="zh-CN" altLang="en-US" sz="1800" kern="1200" dirty="0">
                          <a:solidFill>
                            <a:srgbClr val="336699"/>
                          </a:solidFill>
                          <a:latin typeface="黑体" panose="02010609060101010101" charset="-122"/>
                          <a:ea typeface="黑体" panose="02010609060101010101" charset="-122"/>
                          <a:cs typeface="Nimbus Roman No9 L" charset="0"/>
                        </a:rPr>
                        <a:t> </a:t>
                      </a:r>
                      <a:r>
                        <a:rPr lang="en-US" altLang="zh-CN" sz="1800" kern="1200" dirty="0">
                          <a:solidFill>
                            <a:srgbClr val="336699"/>
                          </a:solidFill>
                          <a:latin typeface="黑体" panose="02010609060101010101" charset="-122"/>
                          <a:ea typeface="黑体" panose="02010609060101010101" charset="-122"/>
                          <a:cs typeface="Nimbus Roman No9 L" charset="0"/>
                        </a:rPr>
                        <a:t>       </a:t>
                      </a:r>
                      <a:r>
                        <a:rPr lang="zh-CN" altLang="en-US" sz="1800" kern="1200" dirty="0">
                          <a:solidFill>
                            <a:srgbClr val="336699"/>
                          </a:solidFill>
                          <a:latin typeface="黑体" panose="02010609060101010101" charset="-122"/>
                          <a:ea typeface="黑体" panose="02010609060101010101" charset="-122"/>
                          <a:cs typeface="Nimbus Roman No9 L" charset="0"/>
                        </a:rPr>
                        <a:t>（2）结合从业人员期末人数确定部分专业“</a:t>
                      </a:r>
                      <a:r>
                        <a:rPr lang="zh-CN" altLang="en-US" sz="1800" dirty="0">
                          <a:solidFill>
                            <a:srgbClr val="336699"/>
                          </a:solidFill>
                          <a:latin typeface="黑体" panose="02010609060101010101" charset="-122"/>
                          <a:ea typeface="黑体" panose="02010609060101010101" charset="-122"/>
                          <a:cs typeface="Nimbus Roman No9 L" charset="0"/>
                          <a:sym typeface="+mn-ea"/>
                        </a:rPr>
                        <a:t>全面调查层</a:t>
                      </a:r>
                      <a:r>
                        <a:rPr lang="zh-CN" altLang="en-US" sz="1800" kern="1200" dirty="0">
                          <a:solidFill>
                            <a:srgbClr val="336699"/>
                          </a:solidFill>
                          <a:latin typeface="黑体" panose="02010609060101010101" charset="-122"/>
                          <a:ea typeface="黑体" panose="02010609060101010101" charset="-122"/>
                          <a:cs typeface="Nimbus Roman No9 L" charset="0"/>
                        </a:rPr>
                        <a:t>”个体经营户。</a:t>
                      </a:r>
                      <a:endParaRPr lang="zh-CN" altLang="en-US" sz="1800" kern="1200" dirty="0">
                        <a:solidFill>
                          <a:srgbClr val="336699"/>
                        </a:solidFill>
                        <a:latin typeface="黑体" panose="02010609060101010101" charset="-122"/>
                        <a:ea typeface="黑体" panose="02010609060101010101" charset="-122"/>
                        <a:cs typeface="Nimbus Roman No9 L" charset="0"/>
                      </a:endParaRPr>
                    </a:p>
                  </a:txBody>
                  <a:tcPr marL="91435" marR="91435" marT="45714" marB="45714" anchor="ctr"/>
                </a:tc>
              </a:tr>
              <a:tr h="1737141">
                <a:tc>
                  <a:txBody>
                    <a:bodyPr/>
                    <a:lstStyle/>
                    <a:p>
                      <a:pPr algn="ctr">
                        <a:buClrTx/>
                        <a:buSzTx/>
                        <a:buFontTx/>
                      </a:pPr>
                      <a:r>
                        <a:rPr lang="zh-CN" altLang="en-US" sz="1800" dirty="0">
                          <a:solidFill>
                            <a:srgbClr val="336699"/>
                          </a:solidFill>
                          <a:latin typeface="黑体" panose="02010609060101010101" charset="-122"/>
                          <a:ea typeface="黑体" panose="02010609060101010101" charset="-122"/>
                          <a:cs typeface="Nimbus Roman No9 L" charset="0"/>
                        </a:rPr>
                        <a:t>07从业人员期末人数（其中：女性）</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35" marR="91435" marT="45714" marB="45714" anchor="ctr"/>
                </a:tc>
                <a:tc>
                  <a:txBody>
                    <a:bodyPr/>
                    <a:lstStyle/>
                    <a:p>
                      <a:pPr algn="just">
                        <a:buClrTx/>
                        <a:buSzTx/>
                        <a:buFontTx/>
                      </a:pPr>
                      <a:r>
                        <a:rPr lang="zh-CN" altLang="en-US" sz="1800" dirty="0">
                          <a:solidFill>
                            <a:srgbClr val="336699"/>
                          </a:solidFill>
                          <a:latin typeface="黑体" panose="02010609060101010101" charset="-122"/>
                          <a:ea typeface="黑体" panose="02010609060101010101" charset="-122"/>
                          <a:cs typeface="Nimbus Roman No9 L" charset="0"/>
                        </a:rPr>
                        <a:t>1.时点：2022年12月31日。从业人员包括参加经营活动的所有人员，包括业主、雇员以及参加经营活动的其他人员，如家庭成员、帮手和学徒。</a:t>
                      </a:r>
                      <a:endParaRPr lang="zh-CN" altLang="en-US" sz="1800" dirty="0">
                        <a:solidFill>
                          <a:srgbClr val="336699"/>
                        </a:solidFill>
                        <a:latin typeface="黑体" panose="02010609060101010101" charset="-122"/>
                        <a:ea typeface="黑体" panose="02010609060101010101" charset="-122"/>
                        <a:cs typeface="Nimbus Roman No9 L" charset="0"/>
                      </a:endParaRPr>
                    </a:p>
                    <a:p>
                      <a:pPr algn="just">
                        <a:buClrTx/>
                        <a:buSzTx/>
                        <a:buFontTx/>
                      </a:pPr>
                      <a:r>
                        <a:rPr lang="zh-CN" altLang="en-US" sz="1800" dirty="0">
                          <a:solidFill>
                            <a:srgbClr val="336699"/>
                          </a:solidFill>
                          <a:latin typeface="黑体" panose="02010609060101010101" charset="-122"/>
                          <a:ea typeface="黑体" panose="02010609060101010101" charset="-122"/>
                          <a:cs typeface="Nimbus Roman No9 L" charset="0"/>
                        </a:rPr>
                        <a:t>2.重要性：核心指标。四经普公报（第二号）：个体经营户从业人员14931.2万人，其中女性从业人员6900.9万人。</a:t>
                      </a:r>
                      <a:endParaRPr lang="zh-CN" altLang="en-US" sz="1800" dirty="0">
                        <a:solidFill>
                          <a:srgbClr val="336699"/>
                        </a:solidFill>
                        <a:latin typeface="黑体" panose="02010609060101010101" charset="-122"/>
                        <a:ea typeface="黑体" panose="02010609060101010101" charset="-122"/>
                        <a:cs typeface="Nimbus Roman No9 L" charset="0"/>
                      </a:endParaRPr>
                    </a:p>
                    <a:p>
                      <a:pPr algn="just">
                        <a:buClrTx/>
                        <a:buSzTx/>
                        <a:buFontTx/>
                      </a:pPr>
                      <a:r>
                        <a:rPr lang="zh-CN" altLang="en-US" sz="1800" dirty="0">
                          <a:solidFill>
                            <a:srgbClr val="336699"/>
                          </a:solidFill>
                          <a:latin typeface="黑体" panose="02010609060101010101" charset="-122"/>
                          <a:ea typeface="黑体" panose="02010609060101010101" charset="-122"/>
                          <a:cs typeface="Nimbus Roman No9 L" charset="0"/>
                        </a:rPr>
                        <a:t>3.意义：重要的辅助变量（数据质量较好，与核心指标营业收入相关性较强），结合行业代码设定阈值，确定部分专业</a:t>
                      </a:r>
                      <a:r>
                        <a:rPr lang="zh-CN" altLang="en-US" sz="1800" dirty="0">
                          <a:solidFill>
                            <a:srgbClr val="336699"/>
                          </a:solidFill>
                          <a:latin typeface="黑体" panose="02010609060101010101" charset="-122"/>
                          <a:ea typeface="黑体" panose="02010609060101010101" charset="-122"/>
                          <a:cs typeface="Nimbus Roman No9 L" charset="0"/>
                          <a:sym typeface="+mn-ea"/>
                        </a:rPr>
                        <a:t>“全面调查层”个体经营户</a:t>
                      </a:r>
                      <a:r>
                        <a:rPr lang="zh-CN" altLang="en-US" sz="1800" dirty="0">
                          <a:solidFill>
                            <a:srgbClr val="336699"/>
                          </a:solidFill>
                          <a:latin typeface="黑体" panose="02010609060101010101" charset="-122"/>
                          <a:ea typeface="黑体" panose="02010609060101010101" charset="-122"/>
                          <a:cs typeface="Nimbus Roman No9 L" charset="0"/>
                        </a:rPr>
                        <a:t>阈值设定。</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35" marR="91435" marT="45714" marB="45714" anchor="ctr"/>
                </a:tc>
              </a:tr>
              <a:tr h="523809">
                <a:tc>
                  <a:txBody>
                    <a:bodyPr/>
                    <a:lstStyle/>
                    <a:p>
                      <a:pPr algn="ctr">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08预计今年营业收入</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35" marR="91435" marT="45714" marB="45714" anchor="ctr"/>
                </a:tc>
                <a:tc>
                  <a:txBody>
                    <a:bodyPr/>
                    <a:lstStyle/>
                    <a:p>
                      <a:pPr marL="0" marR="0" lvl="0" algn="just" defTabSz="914400" rtl="0" eaLnBrk="1" fontAlgn="auto" latinLnBrk="0" hangingPunct="1">
                        <a:lnSpc>
                          <a:spcPct val="100000"/>
                        </a:lnSpc>
                        <a:spcBef>
                          <a:spcPts val="0"/>
                        </a:spcBef>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意义：主要用于部分专业结合行业代码确定</a:t>
                      </a:r>
                      <a:r>
                        <a:rPr lang="zh-CN" altLang="en-US" sz="1800" dirty="0">
                          <a:solidFill>
                            <a:srgbClr val="336699"/>
                          </a:solidFill>
                          <a:latin typeface="黑体" panose="02010609060101010101" charset="-122"/>
                          <a:ea typeface="黑体" panose="02010609060101010101" charset="-122"/>
                          <a:cs typeface="Nimbus Roman No9 L" charset="0"/>
                          <a:sym typeface="+mn-ea"/>
                        </a:rPr>
                        <a:t>“全面调查层”个体经营户。</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35" marR="91435" marT="45714" marB="45714" anchor="ctr"/>
                </a:tc>
              </a:tr>
              <a:tr h="640080">
                <a:tc>
                  <a:txBody>
                    <a:bodyPr/>
                    <a:lstStyle/>
                    <a:p>
                      <a:pPr algn="ctr">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单位数</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35" marR="91435" marT="45714" marB="45714" anchor="ctr"/>
                </a:tc>
                <a:tc>
                  <a:txBody>
                    <a:bodyPr/>
                    <a:lstStyle/>
                    <a:p>
                      <a:pPr marL="0" marR="0" lvl="0" algn="just" defTabSz="914400" rtl="0" eaLnBrk="1" fontAlgn="auto" latinLnBrk="0" hangingPunct="1">
                        <a:lnSpc>
                          <a:spcPct val="100000"/>
                        </a:lnSpc>
                        <a:spcBef>
                          <a:spcPts val="0"/>
                        </a:spcBef>
                        <a:buClrTx/>
                        <a:buSzTx/>
                        <a:buFontTx/>
                        <a:buNone/>
                      </a:pPr>
                      <a:r>
                        <a:rPr lang="en-US" altLang="zh-CN" sz="1800" dirty="0">
                          <a:solidFill>
                            <a:srgbClr val="336699"/>
                          </a:solidFill>
                          <a:latin typeface="黑体" panose="02010609060101010101" charset="-122"/>
                          <a:ea typeface="黑体" panose="02010609060101010101" charset="-122"/>
                          <a:cs typeface="Nimbus Roman No9 L" charset="0"/>
                        </a:rPr>
                        <a:t>1.</a:t>
                      </a:r>
                      <a:r>
                        <a:rPr lang="zh-CN" altLang="en-US" sz="1800" dirty="0">
                          <a:solidFill>
                            <a:srgbClr val="336699"/>
                          </a:solidFill>
                          <a:latin typeface="黑体" panose="02010609060101010101" charset="-122"/>
                          <a:ea typeface="黑体" panose="02010609060101010101" charset="-122"/>
                          <a:cs typeface="Nimbus Roman No9 L" charset="0"/>
                        </a:rPr>
                        <a:t>重要性：核心指标。</a:t>
                      </a:r>
                      <a:r>
                        <a:rPr lang="zh-CN" altLang="en-US" sz="1800" dirty="0">
                          <a:solidFill>
                            <a:srgbClr val="336699"/>
                          </a:solidFill>
                          <a:latin typeface="黑体" panose="02010609060101010101" charset="-122"/>
                          <a:ea typeface="黑体" panose="02010609060101010101" charset="-122"/>
                          <a:cs typeface="Nimbus Roman No9 L" charset="0"/>
                          <a:sym typeface="+mn-ea"/>
                        </a:rPr>
                        <a:t>四经普公报（第二号）：个体经营户6295.9万个。</a:t>
                      </a:r>
                      <a:endParaRPr lang="zh-CN" altLang="en-US" sz="1800" dirty="0">
                        <a:solidFill>
                          <a:srgbClr val="336699"/>
                        </a:solidFill>
                        <a:latin typeface="黑体" panose="02010609060101010101" charset="-122"/>
                        <a:ea typeface="黑体" panose="02010609060101010101" charset="-122"/>
                        <a:cs typeface="Nimbus Roman No9 L" charset="0"/>
                        <a:sym typeface="+mn-ea"/>
                      </a:endParaRPr>
                    </a:p>
                    <a:p>
                      <a:pPr marL="0" marR="0" lvl="0" algn="just" defTabSz="914400" rtl="0" eaLnBrk="1" fontAlgn="auto" latinLnBrk="0" hangingPunct="1">
                        <a:lnSpc>
                          <a:spcPct val="100000"/>
                        </a:lnSpc>
                        <a:spcBef>
                          <a:spcPts val="0"/>
                        </a:spcBef>
                        <a:buClrTx/>
                        <a:buSzTx/>
                        <a:buFontTx/>
                        <a:buNone/>
                      </a:pPr>
                      <a:r>
                        <a:rPr lang="en-US" altLang="zh-CN" sz="1800" dirty="0">
                          <a:solidFill>
                            <a:srgbClr val="336699"/>
                          </a:solidFill>
                          <a:latin typeface="黑体" panose="02010609060101010101" charset="-122"/>
                          <a:ea typeface="黑体" panose="02010609060101010101" charset="-122"/>
                          <a:cs typeface="Nimbus Roman No9 L" charset="0"/>
                          <a:sym typeface="+mn-ea"/>
                        </a:rPr>
                        <a:t>2.</a:t>
                      </a:r>
                      <a:r>
                        <a:rPr lang="zh-CN" altLang="en-US" sz="1800" dirty="0">
                          <a:solidFill>
                            <a:srgbClr val="336699"/>
                          </a:solidFill>
                          <a:latin typeface="黑体" panose="02010609060101010101" charset="-122"/>
                          <a:ea typeface="黑体" panose="02010609060101010101" charset="-122"/>
                          <a:cs typeface="Nimbus Roman No9 L" charset="0"/>
                          <a:sym typeface="+mn-ea"/>
                        </a:rPr>
                        <a:t>意义：单位数来自于单位清查结果。</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35" marR="91435" marT="45714" marB="45714" anchor="ctr"/>
                </a:tc>
              </a:tr>
              <a:tr h="365714">
                <a:tc>
                  <a:txBody>
                    <a:bodyPr/>
                    <a:lstStyle/>
                    <a:p>
                      <a:pPr algn="ctr">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其他指标</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35" marR="91435" marT="45714" marB="45714" anchor="ctr"/>
                </a:tc>
                <a:tc>
                  <a:txBody>
                    <a:bodyPr/>
                    <a:lstStyle/>
                    <a:p>
                      <a:pPr marL="0" marR="0" lvl="0" algn="just" defTabSz="914400" rtl="0" eaLnBrk="1" fontAlgn="auto" latinLnBrk="0" hangingPunct="1">
                        <a:lnSpc>
                          <a:spcPct val="100000"/>
                        </a:lnSpc>
                        <a:spcBef>
                          <a:spcPts val="0"/>
                        </a:spcBef>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见其他专业培训讲解。</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35" marR="91435" marT="45714" marB="45714" anchor="ctr"/>
                </a:tc>
              </a:tr>
            </a:tbl>
          </a:graphicData>
        </a:graphic>
      </p:graphicFrame>
      <p:pic>
        <p:nvPicPr>
          <p:cNvPr id="2" name="图片 1" descr="五经普LOGO透明底（长）"/>
          <p:cNvPicPr>
            <a:picLocks noChangeAspect="1"/>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917825"/>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9218" name="文本框 2"/>
          <p:cNvSpPr txBox="1">
            <a:spLocks noChangeArrowheads="1"/>
          </p:cNvSpPr>
          <p:nvPr/>
        </p:nvSpPr>
        <p:spPr bwMode="auto">
          <a:xfrm>
            <a:off x="3998913" y="2327275"/>
            <a:ext cx="570865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800">
                <a:solidFill>
                  <a:srgbClr val="4B649F"/>
                </a:solidFill>
              </a:rPr>
              <a:t>第一部分</a:t>
            </a:r>
            <a:endParaRPr lang="zh-CN" altLang="en-US" sz="4800">
              <a:solidFill>
                <a:srgbClr val="4B649F"/>
              </a:solidFill>
            </a:endParaRPr>
          </a:p>
        </p:txBody>
      </p:sp>
      <p:pic>
        <p:nvPicPr>
          <p:cNvPr id="9219"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图片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78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文本框 2"/>
          <p:cNvSpPr txBox="1">
            <a:spLocks noChangeArrowheads="1"/>
          </p:cNvSpPr>
          <p:nvPr/>
        </p:nvSpPr>
        <p:spPr bwMode="auto">
          <a:xfrm>
            <a:off x="3968750" y="3506788"/>
            <a:ext cx="5708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800">
                <a:solidFill>
                  <a:srgbClr val="336699"/>
                </a:solidFill>
                <a:latin typeface="微软雅黑" panose="020B0503020204020204" pitchFamily="34" charset="-122"/>
                <a:sym typeface="微软雅黑" panose="020B0503020204020204" pitchFamily="34" charset="-122"/>
              </a:rPr>
              <a:t>抽样调查方案</a:t>
            </a:r>
            <a:endParaRPr lang="zh-CN" altLang="en-US" sz="4800" b="1">
              <a:solidFill>
                <a:srgbClr val="336699"/>
              </a:solidFill>
              <a:latin typeface="微软雅黑" panose="020B0503020204020204" pitchFamily="34" charset="-122"/>
              <a:sym typeface="微软雅黑" panose="020B0503020204020204" pitchFamily="34" charset="-122"/>
            </a:endParaRPr>
          </a:p>
        </p:txBody>
      </p:sp>
      <p:pic>
        <p:nvPicPr>
          <p:cNvPr id="9223"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50" y="3084513"/>
            <a:ext cx="900113"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0" y="2946400"/>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5" name="图片 4" descr="五经普LOGO透明底"/>
          <p:cNvPicPr>
            <a:picLocks noChangeAspect="1"/>
          </p:cNvPicPr>
          <p:nvPr/>
        </p:nvPicPr>
        <p:blipFill>
          <a:blip r:embed="rId4"/>
          <a:stretch>
            <a:fillRect/>
          </a:stretch>
        </p:blipFill>
        <p:spPr>
          <a:xfrm>
            <a:off x="486410" y="2746375"/>
            <a:ext cx="1577975" cy="15779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3" name="图片 2"/>
          <p:cNvPicPr>
            <a:picLocks noChangeAspect="1"/>
          </p:cNvPicPr>
          <p:nvPr/>
        </p:nvPicPr>
        <p:blipFill>
          <a:blip r:embed="rId2"/>
          <a:stretch>
            <a:fillRect/>
          </a:stretch>
        </p:blipFill>
        <p:spPr>
          <a:xfrm>
            <a:off x="3008313" y="0"/>
            <a:ext cx="7113313" cy="6858000"/>
          </a:xfrm>
          <a:prstGeom prst="rect">
            <a:avLst/>
          </a:prstGeom>
        </p:spPr>
      </p:pic>
      <p:pic>
        <p:nvPicPr>
          <p:cNvPr id="2" name="图片 1" descr="五经普LOGO透明底（长）"/>
          <p:cNvPicPr>
            <a:picLocks noChangeAspect="1"/>
          </p:cNvPicPr>
          <p:nvPr/>
        </p:nvPicPr>
        <p:blipFill>
          <a:blip r:embed="rId3"/>
          <a:stretch>
            <a:fillRect/>
          </a:stretch>
        </p:blipFill>
        <p:spPr>
          <a:xfrm>
            <a:off x="-76200" y="-215265"/>
            <a:ext cx="3695065" cy="115506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graphicFrame>
        <p:nvGraphicFramePr>
          <p:cNvPr id="2" name="表格 1"/>
          <p:cNvGraphicFramePr>
            <a:graphicFrameLocks noGrp="1"/>
          </p:cNvGraphicFramePr>
          <p:nvPr/>
        </p:nvGraphicFramePr>
        <p:xfrm>
          <a:off x="754063" y="996950"/>
          <a:ext cx="10599737" cy="3818255"/>
        </p:xfrm>
        <a:graphic>
          <a:graphicData uri="http://schemas.openxmlformats.org/drawingml/2006/table">
            <a:tbl>
              <a:tblPr firstRow="1" bandRow="1">
                <a:tableStyleId>{5940675A-B579-460E-94D1-54222C63F5DA}</a:tableStyleId>
              </a:tblPr>
              <a:tblGrid>
                <a:gridCol w="2150174"/>
                <a:gridCol w="8449563"/>
              </a:tblGrid>
              <a:tr h="595688">
                <a:tc>
                  <a:txBody>
                    <a:bodyPr/>
                    <a:lstStyle/>
                    <a:p>
                      <a:pPr algn="ctr">
                        <a:lnSpc>
                          <a:spcPct val="150000"/>
                        </a:lnSpc>
                      </a:pPr>
                      <a:r>
                        <a:rPr lang="zh-CN" altLang="en-US" sz="1800" dirty="0">
                          <a:solidFill>
                            <a:schemeClr val="bg1"/>
                          </a:solidFill>
                          <a:latin typeface="方正黑体_GBK" panose="02000000000000000000" charset="-122"/>
                          <a:ea typeface="方正黑体_GBK" panose="02000000000000000000" charset="-122"/>
                          <a:cs typeface="Nimbus Roman No9 L" charset="0"/>
                          <a:sym typeface="+mn-ea"/>
                        </a:rPr>
                        <a:t>部分</a:t>
                      </a:r>
                      <a:r>
                        <a:rPr lang="zh-CN" altLang="en-US" sz="1800" dirty="0">
                          <a:solidFill>
                            <a:schemeClr val="bg1"/>
                          </a:solidFill>
                          <a:latin typeface="方正黑体_GBK" panose="02000000000000000000" charset="-122"/>
                          <a:ea typeface="方正黑体_GBK" panose="02000000000000000000" charset="-122"/>
                          <a:cs typeface="Nimbus Roman No9 L" charset="0"/>
                        </a:rPr>
                        <a:t>指标名称</a:t>
                      </a:r>
                      <a:endParaRPr lang="zh-CN" altLang="en-US" sz="1800" dirty="0">
                        <a:solidFill>
                          <a:schemeClr val="bg1"/>
                        </a:solidFill>
                        <a:latin typeface="方正黑体_GBK" panose="02000000000000000000" charset="-122"/>
                        <a:ea typeface="方正黑体_GBK" panose="02000000000000000000" charset="-122"/>
                        <a:cs typeface="Nimbus Roman No9 L" charset="0"/>
                      </a:endParaRPr>
                    </a:p>
                  </a:txBody>
                  <a:tcPr marL="91443" marR="91443" marT="45724" marB="45724">
                    <a:solidFill>
                      <a:srgbClr val="2C6EAA"/>
                    </a:solidFill>
                  </a:tcPr>
                </a:tc>
                <a:tc>
                  <a:txBody>
                    <a:bodyPr/>
                    <a:lstStyle/>
                    <a:p>
                      <a:pPr algn="ctr">
                        <a:lnSpc>
                          <a:spcPct val="150000"/>
                        </a:lnSpc>
                      </a:pPr>
                      <a:r>
                        <a:rPr lang="zh-CN" altLang="en-US" sz="1800" dirty="0">
                          <a:solidFill>
                            <a:schemeClr val="bg1"/>
                          </a:solidFill>
                          <a:latin typeface="方正黑体_GBK" panose="02000000000000000000" charset="-122"/>
                          <a:ea typeface="方正黑体_GBK" panose="02000000000000000000" charset="-122"/>
                          <a:cs typeface="Nimbus Roman No9 L" charset="0"/>
                          <a:sym typeface="+mn-ea"/>
                        </a:rPr>
                        <a:t>要点</a:t>
                      </a:r>
                      <a:endParaRPr lang="zh-CN" altLang="en-US" sz="1800" dirty="0">
                        <a:solidFill>
                          <a:schemeClr val="bg1"/>
                        </a:solidFill>
                        <a:latin typeface="方正黑体_GBK" panose="02000000000000000000" charset="-122"/>
                        <a:ea typeface="方正黑体_GBK" panose="02000000000000000000" charset="-122"/>
                        <a:cs typeface="Nimbus Roman No9 L" charset="0"/>
                      </a:endParaRPr>
                    </a:p>
                  </a:txBody>
                  <a:tcPr marL="91443" marR="91443" marT="45724" marB="45724" anchor="ctr">
                    <a:solidFill>
                      <a:srgbClr val="2C6EAA"/>
                    </a:solidFill>
                  </a:tcPr>
                </a:tc>
              </a:tr>
              <a:tr h="801447">
                <a:tc>
                  <a:txBody>
                    <a:bodyPr/>
                    <a:lstStyle/>
                    <a:p>
                      <a:pPr algn="ctr">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A.运营状态</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c>
                  <a:txBody>
                    <a:bodyPr/>
                    <a:lstStyle/>
                    <a:p>
                      <a:pPr marL="0" marR="0" lvl="0" algn="just" defTabSz="914400" rtl="0" eaLnBrk="1" fontAlgn="auto" latinLnBrk="0" hangingPunct="1">
                        <a:lnSpc>
                          <a:spcPct val="100000"/>
                        </a:lnSpc>
                        <a:spcBef>
                          <a:spcPts val="0"/>
                        </a:spcBef>
                        <a:buClrTx/>
                        <a:buSzTx/>
                        <a:buFontTx/>
                        <a:buNone/>
                      </a:pPr>
                      <a:r>
                        <a:rPr lang="zh-CN" altLang="en-US" sz="1800" kern="1200" dirty="0">
                          <a:solidFill>
                            <a:srgbClr val="336699"/>
                          </a:solidFill>
                          <a:latin typeface="黑体" panose="02010609060101010101" charset="-122"/>
                          <a:ea typeface="黑体" panose="02010609060101010101" charset="-122"/>
                          <a:cs typeface="Nimbus Roman No9 L" charset="0"/>
                        </a:rPr>
                        <a:t>1.意义：用于收集未找到或者转为企业的数量。</a:t>
                      </a:r>
                      <a:endParaRPr lang="zh-CN" altLang="en-US" sz="1800" kern="1200" dirty="0">
                        <a:solidFill>
                          <a:srgbClr val="336699"/>
                        </a:solidFill>
                        <a:latin typeface="黑体" panose="02010609060101010101" charset="-122"/>
                        <a:ea typeface="黑体" panose="02010609060101010101" charset="-122"/>
                        <a:cs typeface="Nimbus Roman No9 L" charset="0"/>
                      </a:endParaRPr>
                    </a:p>
                    <a:p>
                      <a:pPr marL="0" marR="0" lvl="0" algn="just" defTabSz="914400" rtl="0" eaLnBrk="1" fontAlgn="auto" latinLnBrk="0" hangingPunct="1">
                        <a:lnSpc>
                          <a:spcPct val="100000"/>
                        </a:lnSpc>
                        <a:spcBef>
                          <a:spcPts val="0"/>
                        </a:spcBef>
                        <a:buClrTx/>
                        <a:buSzTx/>
                        <a:buFontTx/>
                        <a:buNone/>
                      </a:pPr>
                      <a:r>
                        <a:rPr lang="zh-CN" altLang="en-US" sz="1800" kern="1200" dirty="0">
                          <a:solidFill>
                            <a:srgbClr val="336699"/>
                          </a:solidFill>
                          <a:latin typeface="黑体" panose="02010609060101010101" charset="-122"/>
                          <a:ea typeface="黑体" panose="02010609060101010101" charset="-122"/>
                          <a:cs typeface="Nimbus Roman No9 L" charset="0"/>
                        </a:rPr>
                        <a:t>2.跳转：如果选择4或者9，则结束调查。</a:t>
                      </a:r>
                      <a:endParaRPr lang="zh-CN" altLang="en-US" sz="1800" kern="12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r>
              <a:tr h="732861">
                <a:tc>
                  <a:txBody>
                    <a:bodyPr/>
                    <a:lstStyle/>
                    <a:p>
                      <a:pPr algn="ctr">
                        <a:buClrTx/>
                        <a:buSzTx/>
                        <a:buFontTx/>
                      </a:pPr>
                      <a:r>
                        <a:rPr lang="zh-CN" altLang="en-US" sz="1800" dirty="0">
                          <a:solidFill>
                            <a:srgbClr val="336699"/>
                          </a:solidFill>
                          <a:latin typeface="黑体" panose="02010609060101010101" charset="-122"/>
                          <a:ea typeface="黑体" panose="02010609060101010101" charset="-122"/>
                          <a:cs typeface="Nimbus Roman No9 L" charset="0"/>
                        </a:rPr>
                        <a:t>B.受访情况</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c>
                  <a:txBody>
                    <a:bodyPr/>
                    <a:lstStyle/>
                    <a:p>
                      <a:pPr marL="0" marR="0" lvl="0" algn="just" defTabSz="914400" rtl="0" eaLnBrk="1" fontAlgn="auto" latinLnBrk="0" hangingPunct="1">
                        <a:lnSpc>
                          <a:spcPct val="100000"/>
                        </a:lnSpc>
                        <a:spcBef>
                          <a:spcPts val="0"/>
                        </a:spcBef>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1.</a:t>
                      </a:r>
                      <a:r>
                        <a:rPr lang="zh-CN" altLang="en-US" sz="1800" kern="1200" dirty="0">
                          <a:solidFill>
                            <a:srgbClr val="336699"/>
                          </a:solidFill>
                          <a:latin typeface="黑体" panose="02010609060101010101" charset="-122"/>
                          <a:ea typeface="黑体" panose="02010609060101010101" charset="-122"/>
                          <a:cs typeface="Nimbus Roman No9 L" charset="0"/>
                        </a:rPr>
                        <a:t>意义：用于确定权数调整中无回答调整系数。</a:t>
                      </a:r>
                      <a:endParaRPr lang="zh-CN" altLang="en-US" sz="1800" kern="1200" dirty="0">
                        <a:solidFill>
                          <a:srgbClr val="336699"/>
                        </a:solidFill>
                        <a:latin typeface="黑体" panose="02010609060101010101" charset="-122"/>
                        <a:ea typeface="黑体" panose="02010609060101010101" charset="-122"/>
                        <a:cs typeface="Nimbus Roman No9 L" charset="0"/>
                      </a:endParaRPr>
                    </a:p>
                    <a:p>
                      <a:pPr marL="0" marR="0" lvl="0" algn="just" defTabSz="914400" rtl="0" eaLnBrk="1" fontAlgn="auto" latinLnBrk="0" hangingPunct="1">
                        <a:lnSpc>
                          <a:spcPct val="100000"/>
                        </a:lnSpc>
                        <a:spcBef>
                          <a:spcPts val="0"/>
                        </a:spcBef>
                        <a:buClrTx/>
                        <a:buSzTx/>
                        <a:buFontTx/>
                        <a:buNone/>
                      </a:pPr>
                      <a:r>
                        <a:rPr lang="zh-CN" altLang="en-US" sz="1800" kern="1200" dirty="0">
                          <a:solidFill>
                            <a:srgbClr val="336699"/>
                          </a:solidFill>
                          <a:latin typeface="黑体" panose="02010609060101010101" charset="-122"/>
                          <a:ea typeface="黑体" panose="02010609060101010101" charset="-122"/>
                          <a:cs typeface="Nimbus Roman No9 L" charset="0"/>
                        </a:rPr>
                        <a:t>2.跳转：如果选择1（无回答），则结束调查。</a:t>
                      </a:r>
                      <a:endParaRPr lang="zh-CN" altLang="en-US" sz="1800" kern="12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r>
              <a:tr h="640142">
                <a:tc>
                  <a:txBody>
                    <a:bodyPr/>
                    <a:lstStyle/>
                    <a:p>
                      <a:pPr algn="ctr">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C.主要业务活动（行业代码）</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c>
                  <a:txBody>
                    <a:bodyPr/>
                    <a:lstStyle/>
                    <a:p>
                      <a:pPr algn="just">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预置数据，来源于722表。如果有必要，可以进行编辑，随后重新生成行业代码。</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r>
              <a:tr h="523926">
                <a:tc>
                  <a:txBody>
                    <a:bodyPr/>
                    <a:p>
                      <a:pPr algn="ctr">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经营情况相关指标</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c>
                  <a:txBody>
                    <a:bodyPr/>
                    <a:p>
                      <a:pPr marL="0" marR="0" lvl="0" algn="just" defTabSz="914400" rtl="0" eaLnBrk="1" fontAlgn="auto" latinLnBrk="0" hangingPunct="1">
                        <a:lnSpc>
                          <a:spcPct val="100000"/>
                        </a:lnSpc>
                        <a:spcBef>
                          <a:spcPts val="0"/>
                        </a:spcBef>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注意单位是“千元”。</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r>
              <a:tr h="523926">
                <a:tc>
                  <a:txBody>
                    <a:bodyPr/>
                    <a:lstStyle/>
                    <a:p>
                      <a:pPr algn="ctr">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其他指标</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c>
                  <a:txBody>
                    <a:bodyPr/>
                    <a:lstStyle/>
                    <a:p>
                      <a:pPr marL="0" marR="0" lvl="0" algn="just" defTabSz="914400" rtl="0" eaLnBrk="1" fontAlgn="auto" latinLnBrk="0" hangingPunct="1">
                        <a:lnSpc>
                          <a:spcPct val="100000"/>
                        </a:lnSpc>
                        <a:spcBef>
                          <a:spcPts val="0"/>
                        </a:spcBef>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见其他专业培训讲解。</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r>
            </a:tbl>
          </a:graphicData>
        </a:graphic>
      </p:graphicFrame>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3" name="文本框 2"/>
          <p:cNvSpPr txBox="1">
            <a:spLocks noChangeArrowheads="1"/>
          </p:cNvSpPr>
          <p:nvPr/>
        </p:nvSpPr>
        <p:spPr bwMode="auto">
          <a:xfrm>
            <a:off x="506413" y="820738"/>
            <a:ext cx="10669587" cy="388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83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just">
              <a:spcBef>
                <a:spcPct val="20000"/>
              </a:spcBef>
              <a:buSzPct val="85000"/>
              <a:buFont typeface="Wingdings" panose="05000000000000000000" pitchFamily="2" charset="2"/>
              <a:buNone/>
            </a:pPr>
            <a:r>
              <a:rPr lang="zh-CN" sz="2800">
                <a:solidFill>
                  <a:srgbClr val="336699"/>
                </a:solidFill>
                <a:latin typeface="黑体" panose="02010609060101010101" charset="-122"/>
                <a:ea typeface="黑体" panose="02010609060101010101" charset="-122"/>
                <a:sym typeface="微软雅黑" panose="020B0503020204020204" pitchFamily="34" charset="-122"/>
              </a:rPr>
              <a:t>可能存在的疑问：</a:t>
            </a:r>
            <a:endParaRPr lang="zh-CN"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1.</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部分个体经营户（有营业执照）于</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202</a:t>
            </a:r>
            <a:r>
              <a:rPr lang="en-US" altLang="en-US" sz="2800">
                <a:solidFill>
                  <a:srgbClr val="336699"/>
                </a:solidFill>
                <a:latin typeface="黑体" panose="02010609060101010101" charset="-122"/>
                <a:ea typeface="黑体" panose="02010609060101010101" charset="-122"/>
                <a:sym typeface="微软雅黑" panose="020B0503020204020204" pitchFamily="34" charset="-122"/>
              </a:rPr>
              <a:t>2</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年经营了数个月，房租（缴纳了</a:t>
            </a:r>
            <a:r>
              <a:rPr lang="en-US" sz="2800">
                <a:solidFill>
                  <a:srgbClr val="336699"/>
                </a:solidFill>
                <a:latin typeface="黑体" panose="02010609060101010101" charset="-122"/>
                <a:ea typeface="黑体" panose="02010609060101010101" charset="-122"/>
                <a:sym typeface="微软雅黑" panose="020B0503020204020204" pitchFamily="34" charset="-122"/>
              </a:rPr>
              <a:t>12</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个月）折算至实际经营活动时间范围，其他数据同理。</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2.</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部分个体经营户（无营业执照）于</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2022年</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经营了</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n</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个月（</a:t>
            </a:r>
            <a:r>
              <a:rPr lang="en-US" altLang="zh-CN" sz="2800">
                <a:solidFill>
                  <a:srgbClr val="336699"/>
                </a:solidFill>
                <a:latin typeface="黑体" panose="02010609060101010101" charset="-122"/>
                <a:ea typeface="黑体" panose="02010609060101010101" charset="-122"/>
                <a:sym typeface="+mn-ea"/>
              </a:rPr>
              <a:t>3≤n&lt;1</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2</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），房租等指标同理。</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cs typeface="Nimbus Roman No9 L" charset="0"/>
                <a:sym typeface="+mn-ea"/>
              </a:rPr>
              <a:t>3.</a:t>
            </a:r>
            <a:r>
              <a:rPr lang="zh-CN" altLang="en-US" sz="2800">
                <a:solidFill>
                  <a:srgbClr val="336699"/>
                </a:solidFill>
                <a:latin typeface="黑体" panose="02010609060101010101" charset="-122"/>
                <a:ea typeface="黑体" panose="02010609060101010101" charset="-122"/>
                <a:cs typeface="Nimbus Roman No9 L" charset="0"/>
                <a:sym typeface="+mn-ea"/>
              </a:rPr>
              <a:t>一户多照，如果能够独立核算收支，按照多个单位对待；如果不能，按照一个单位对待。</a:t>
            </a:r>
            <a:endParaRPr lang="zh-CN" altLang="en-US" sz="2800">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cs typeface="Nimbus Roman No9 L" charset="0"/>
                <a:sym typeface="+mn-ea"/>
              </a:rPr>
              <a:t>4.</a:t>
            </a:r>
            <a:r>
              <a:rPr lang="zh-CN" altLang="en-US" sz="2800">
                <a:solidFill>
                  <a:srgbClr val="336699"/>
                </a:solidFill>
                <a:latin typeface="黑体" panose="02010609060101010101" charset="-122"/>
                <a:ea typeface="黑体" panose="02010609060101010101" charset="-122"/>
                <a:cs typeface="Nimbus Roman No9 L" charset="0"/>
                <a:sym typeface="+mn-ea"/>
              </a:rPr>
              <a:t>一照（无照）多址，在其主要经营场所，按照一个单位登记。</a:t>
            </a:r>
            <a:endParaRPr lang="zh-CN" altLang="en-US" sz="2800">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文本框 2"/>
          <p:cNvSpPr txBox="1">
            <a:spLocks noChangeArrowheads="1"/>
          </p:cNvSpPr>
          <p:nvPr/>
        </p:nvSpPr>
        <p:spPr bwMode="auto">
          <a:xfrm>
            <a:off x="3998913" y="2327275"/>
            <a:ext cx="570865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800">
                <a:solidFill>
                  <a:srgbClr val="4B649F"/>
                </a:solidFill>
              </a:rPr>
              <a:t>第三部分</a:t>
            </a:r>
            <a:endParaRPr lang="zh-CN" altLang="en-US" sz="4800">
              <a:solidFill>
                <a:srgbClr val="4B649F"/>
              </a:solidFill>
            </a:endParaRPr>
          </a:p>
        </p:txBody>
      </p:sp>
      <p:pic>
        <p:nvPicPr>
          <p:cNvPr id="31746"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图片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78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文本框 2"/>
          <p:cNvSpPr txBox="1">
            <a:spLocks noChangeArrowheads="1"/>
          </p:cNvSpPr>
          <p:nvPr/>
        </p:nvSpPr>
        <p:spPr bwMode="auto">
          <a:xfrm>
            <a:off x="3968750" y="3506788"/>
            <a:ext cx="5708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800">
                <a:solidFill>
                  <a:srgbClr val="336699"/>
                </a:solidFill>
                <a:latin typeface="微软雅黑" panose="020B0503020204020204" pitchFamily="34" charset="-122"/>
                <a:sym typeface="微软雅黑" panose="020B0503020204020204" pitchFamily="34" charset="-122"/>
              </a:rPr>
              <a:t>其他注意事项</a:t>
            </a:r>
            <a:endParaRPr lang="zh-CN" altLang="en-US" sz="4800" b="1">
              <a:solidFill>
                <a:srgbClr val="336699"/>
              </a:solidFill>
              <a:latin typeface="微软雅黑" panose="020B0503020204020204" pitchFamily="34" charset="-122"/>
              <a:sym typeface="微软雅黑" panose="020B0503020204020204" pitchFamily="34" charset="-122"/>
            </a:endParaRPr>
          </a:p>
        </p:txBody>
      </p:sp>
      <p:sp>
        <p:nvSpPr>
          <p:cNvPr id="3" name="矩形 2"/>
          <p:cNvSpPr/>
          <p:nvPr/>
        </p:nvSpPr>
        <p:spPr>
          <a:xfrm>
            <a:off x="0" y="2946400"/>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2" name="图片 1" descr="五经普LOGO透明底"/>
          <p:cNvPicPr>
            <a:picLocks noChangeAspect="1"/>
          </p:cNvPicPr>
          <p:nvPr/>
        </p:nvPicPr>
        <p:blipFill>
          <a:blip r:embed="rId3"/>
          <a:stretch>
            <a:fillRect/>
          </a:stretch>
        </p:blipFill>
        <p:spPr>
          <a:xfrm>
            <a:off x="438785" y="2639695"/>
            <a:ext cx="1577975" cy="15779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1"/>
          <p:nvPr/>
        </p:nvSpPr>
        <p:spPr>
          <a:xfrm>
            <a:off x="584200" y="771525"/>
            <a:ext cx="10669588" cy="1901825"/>
          </a:xfrm>
          <a:prstGeom prst="rect">
            <a:avLst/>
          </a:prstGeom>
          <a:noFill/>
        </p:spPr>
        <p:txBody>
          <a:bodyPr>
            <a:spAutoFit/>
          </a:bodyPr>
          <a:lstStyle/>
          <a:p>
            <a:pPr marL="493395" indent="-457200" algn="just">
              <a:spcBef>
                <a:spcPct val="20000"/>
              </a:spcBef>
              <a:buSzPct val="85000"/>
              <a:buFont typeface="Wingdings" panose="05000000000000000000" charset="0"/>
              <a:buChar char="Ø"/>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增加样本量：</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有推算市（地、州、盟）或者县（市、区、旗）主要经济指标相关数据需求的地区，由该省普查机构报请国务院经普办审</a:t>
            </a:r>
            <a:r>
              <a:rPr lang="zh-CN" altLang="en-US" sz="2800" noProof="1">
                <a:solidFill>
                  <a:srgbClr val="336699"/>
                </a:solidFill>
                <a:latin typeface="黑体" panose="02010609060101010101" charset="-122"/>
                <a:ea typeface="黑体" panose="02010609060101010101" charset="-122"/>
                <a:cs typeface="Nimbus Roman No9 L" charset="0"/>
                <a:sym typeface="+mn-ea"/>
              </a:rPr>
              <a:t>核</a:t>
            </a:r>
            <a:r>
              <a:rPr lang="en-US" altLang="zh-CN" sz="2800" noProof="1">
                <a:solidFill>
                  <a:srgbClr val="336699"/>
                </a:solidFill>
                <a:latin typeface="黑体" panose="02010609060101010101" charset="-122"/>
                <a:ea typeface="黑体" panose="02010609060101010101" charset="-122"/>
                <a:cs typeface="Nimbus Roman No9 L" charset="0"/>
                <a:sym typeface="+mn-ea"/>
              </a:rPr>
              <a:t>，自行增加样本量并推算地市或者县相关数据。</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pic>
        <p:nvPicPr>
          <p:cNvPr id="32775" name="图片 6" descr="截图-2023年2月16日 16时50分9秒"/>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75" y="2600325"/>
            <a:ext cx="55816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文本框 5"/>
          <p:cNvSpPr txBox="1">
            <a:spLocks noChangeArrowheads="1"/>
          </p:cNvSpPr>
          <p:nvPr/>
        </p:nvSpPr>
        <p:spPr bwMode="auto">
          <a:xfrm>
            <a:off x="7286625" y="2984500"/>
            <a:ext cx="40671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    各省个体经营户主要经济指标总量数据和全国分主要行业门类经济指标总量数据以国务院经普办公布的为准。</a:t>
            </a:r>
            <a:endParaRPr lang="zh-CN" altLang="en-US" sz="2800"/>
          </a:p>
        </p:txBody>
      </p:sp>
      <p:sp>
        <p:nvSpPr>
          <p:cNvPr id="8" name="左箭头 7"/>
          <p:cNvSpPr/>
          <p:nvPr/>
        </p:nvSpPr>
        <p:spPr>
          <a:xfrm>
            <a:off x="6562725" y="5472113"/>
            <a:ext cx="655638" cy="2746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 name="文本框 1"/>
          <p:cNvSpPr txBox="1"/>
          <p:nvPr/>
        </p:nvSpPr>
        <p:spPr>
          <a:xfrm>
            <a:off x="7218680" y="5424804"/>
            <a:ext cx="2608580" cy="368300"/>
          </a:xfrm>
          <a:prstGeom prst="rect">
            <a:avLst/>
          </a:prstGeom>
          <a:noFill/>
        </p:spPr>
        <p:txBody>
          <a:bodyPr>
            <a:spAutoFit/>
            <a:scene3d>
              <a:camera prst="orthographicFront"/>
              <a:lightRig rig="threePt" dir="t"/>
            </a:scene3d>
          </a:bodyPr>
          <a:lstStyle/>
          <a:p>
            <a:r>
              <a:rPr lang="zh-CN" altLang="en-US" noProof="1">
                <a:solidFill>
                  <a:schemeClr val="accent1"/>
                </a:solidFill>
                <a:effectLst>
                  <a:outerShdw blurRad="38100" dist="25400" dir="5400000" algn="ctr" rotWithShape="0">
                    <a:srgbClr val="6E747A">
                      <a:alpha val="43000"/>
                    </a:srgbClr>
                  </a:outerShdw>
                </a:effectLst>
                <a:latin typeface="Arial" panose="020B0604020202020204" pitchFamily="34" charset="0"/>
              </a:rPr>
              <a:t>四经普的相关要求</a:t>
            </a:r>
            <a:endParaRPr lang="zh-CN" altLang="en-US" noProof="1">
              <a:solidFill>
                <a:schemeClr val="accent1"/>
              </a:solidFill>
              <a:effectLst>
                <a:outerShdw blurRad="38100" dist="25400" dir="5400000" algn="ctr" rotWithShape="0">
                  <a:srgbClr val="6E747A">
                    <a:alpha val="43000"/>
                  </a:srgbClr>
                </a:outerShdw>
              </a:effectLst>
            </a:endParaRPr>
          </a:p>
        </p:txBody>
      </p:sp>
      <p:pic>
        <p:nvPicPr>
          <p:cNvPr id="7" name="图片 6" descr="五经普LOGO透明底（长）"/>
          <p:cNvPicPr>
            <a:picLocks noChangeAspect="1"/>
          </p:cNvPicPr>
          <p:nvPr/>
        </p:nvPicPr>
        <p:blipFill>
          <a:blip r:embed="rId3"/>
          <a:stretch>
            <a:fillRect/>
          </a:stretch>
        </p:blipFill>
        <p:spPr>
          <a:xfrm>
            <a:off x="-76200" y="-215265"/>
            <a:ext cx="3695065" cy="115506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1"/>
          <p:nvPr/>
        </p:nvSpPr>
        <p:spPr>
          <a:xfrm>
            <a:off x="565150" y="825500"/>
            <a:ext cx="10669588" cy="5863590"/>
          </a:xfrm>
          <a:prstGeom prst="rect">
            <a:avLst/>
          </a:prstGeom>
          <a:noFill/>
        </p:spPr>
        <p:txBody>
          <a:bodyPr>
            <a:spAutoFit/>
          </a:bodyPr>
          <a:lstStyle/>
          <a:p>
            <a:pPr marL="493395" indent="-457200" algn="just">
              <a:spcBef>
                <a:spcPct val="20000"/>
              </a:spcBef>
              <a:buSzPct val="85000"/>
              <a:buFont typeface="Wingdings" panose="05000000000000000000" charset="0"/>
              <a:buChar char="Ø"/>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样本单位的变化：</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zh-CN" altLang="en-US" sz="2800" noProof="1">
                <a:solidFill>
                  <a:srgbClr val="336699"/>
                </a:solidFill>
                <a:latin typeface="黑体" panose="02010609060101010101" charset="-122"/>
                <a:ea typeface="黑体" panose="02010609060101010101" charset="-122"/>
                <a:cs typeface="Nimbus Roman No9 L" charset="0"/>
                <a:sym typeface="+mn-ea"/>
              </a:rPr>
              <a:t>样本单位变化：</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新增规则：</a:t>
            </a:r>
            <a:r>
              <a:rPr lang="en-US" altLang="zh-CN" sz="2800" noProof="1">
                <a:solidFill>
                  <a:srgbClr val="336699"/>
                </a:solidFill>
                <a:latin typeface="黑体" panose="02010609060101010101" charset="-122"/>
                <a:ea typeface="黑体" panose="02010609060101010101" charset="-122"/>
                <a:cs typeface="Nimbus Roman No9 L" charset="0"/>
                <a:sym typeface="+mn-ea"/>
              </a:rPr>
              <a:t>A~E</a:t>
            </a:r>
            <a:r>
              <a:rPr lang="zh-CN" altLang="en-US" sz="2800" noProof="1">
                <a:solidFill>
                  <a:srgbClr val="336699"/>
                </a:solidFill>
                <a:latin typeface="黑体" panose="02010609060101010101" charset="-122"/>
                <a:ea typeface="黑体" panose="02010609060101010101" charset="-122"/>
                <a:cs typeface="Nimbus Roman No9 L" charset="0"/>
                <a:sym typeface="+mn-ea"/>
              </a:rPr>
              <a:t>小区：只能增加抽中专业的个体经营户，</a:t>
            </a:r>
            <a:r>
              <a:rPr lang="en-US" altLang="zh-CN" sz="2800" noProof="1">
                <a:solidFill>
                  <a:srgbClr val="336699"/>
                </a:solidFill>
                <a:latin typeface="黑体" panose="02010609060101010101" charset="-122"/>
                <a:ea typeface="黑体" panose="02010609060101010101" charset="-122"/>
                <a:cs typeface="Nimbus Roman No9 L" charset="0"/>
                <a:sym typeface="+mn-ea"/>
              </a:rPr>
              <a:t>F</a:t>
            </a:r>
            <a:r>
              <a:rPr lang="zh-CN" altLang="en-US" sz="2800" noProof="1">
                <a:solidFill>
                  <a:srgbClr val="336699"/>
                </a:solidFill>
                <a:latin typeface="黑体" panose="02010609060101010101" charset="-122"/>
                <a:ea typeface="黑体" panose="02010609060101010101" charset="-122"/>
                <a:cs typeface="Nimbus Roman No9 L" charset="0"/>
                <a:sym typeface="+mn-ea"/>
              </a:rPr>
              <a:t>小区：不能新增任何个体经营户。任何小区新增的都不是“全面调查层”个体经营户。</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不符合规则的新增个体经营户将不纳入权数调整。</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2.</a:t>
            </a:r>
            <a:r>
              <a:rPr lang="zh-CN" altLang="en-US" sz="2800" noProof="1">
                <a:solidFill>
                  <a:srgbClr val="336699"/>
                </a:solidFill>
                <a:latin typeface="黑体" panose="02010609060101010101" charset="-122"/>
                <a:ea typeface="黑体" panose="02010609060101010101" charset="-122"/>
                <a:cs typeface="Nimbus Roman No9 L" charset="0"/>
                <a:sym typeface="+mn-ea"/>
              </a:rPr>
              <a:t>样本单位变化对推算的影响：估计单位数通过权数调整反映单位清查单位数。对于其他指标，新增或者消失存在不确定性，</a:t>
            </a:r>
            <a:r>
              <a:rPr lang="zh-CN" altLang="en-US" sz="2800">
                <a:solidFill>
                  <a:srgbClr val="336699"/>
                </a:solidFill>
                <a:latin typeface="黑体" panose="02010609060101010101" charset="-122"/>
                <a:ea typeface="黑体" panose="02010609060101010101" charset="-122"/>
                <a:cs typeface="Nimbus Roman No9 L" charset="0"/>
                <a:sym typeface="+mn-ea"/>
              </a:rPr>
              <a:t>“摸清家底求真求实求创新”，</a:t>
            </a:r>
            <a:r>
              <a:rPr lang="zh-CN" altLang="en-US" sz="2800" noProof="1">
                <a:solidFill>
                  <a:srgbClr val="336699"/>
                </a:solidFill>
                <a:latin typeface="黑体" panose="02010609060101010101" charset="-122"/>
                <a:ea typeface="黑体" panose="02010609060101010101" charset="-122"/>
                <a:cs typeface="Nimbus Roman No9 L" charset="0"/>
                <a:sym typeface="+mn-ea"/>
              </a:rPr>
              <a:t>最重要是确保数据质量。</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graphicFrame>
        <p:nvGraphicFramePr>
          <p:cNvPr id="2" name="表格 1"/>
          <p:cNvGraphicFramePr/>
          <p:nvPr/>
        </p:nvGraphicFramePr>
        <p:xfrm>
          <a:off x="320040" y="3819843"/>
          <a:ext cx="11435080" cy="1386840"/>
        </p:xfrm>
        <a:graphic>
          <a:graphicData uri="http://schemas.openxmlformats.org/drawingml/2006/table">
            <a:tbl>
              <a:tblPr firstRow="1" bandRow="1">
                <a:tableStyleId>{5C22544A-7EE6-4342-B048-85BDC9FD1C3A}</a:tableStyleId>
              </a:tblPr>
              <a:tblGrid>
                <a:gridCol w="6645460"/>
                <a:gridCol w="4789303"/>
              </a:tblGrid>
              <a:tr h="365760">
                <a:tc>
                  <a:txBody>
                    <a:bodyPr/>
                    <a:lstStyle/>
                    <a:p>
                      <a:pPr algn="just">
                        <a:buClrTx/>
                        <a:buSzTx/>
                        <a:buFontTx/>
                        <a:buNone/>
                      </a:pPr>
                      <a:r>
                        <a:rPr lang="zh-CN" altLang="en-US" sz="1800" b="0" dirty="0">
                          <a:solidFill>
                            <a:schemeClr val="tx2"/>
                          </a:solidFill>
                          <a:latin typeface="黑体" panose="02010609060101010101" charset="-122"/>
                          <a:ea typeface="黑体" panose="02010609060101010101" charset="-122"/>
                          <a:cs typeface="Nimbus Roman No9 L" charset="0"/>
                        </a:rPr>
                        <a:t>A：工业+</a:t>
                      </a:r>
                      <a:r>
                        <a:rPr lang="zh-CN" altLang="en-US" sz="1800" b="0" dirty="0">
                          <a:solidFill>
                            <a:schemeClr val="tx2"/>
                          </a:solidFill>
                          <a:latin typeface="黑体" panose="02010609060101010101" charset="-122"/>
                          <a:ea typeface="黑体" panose="02010609060101010101" charset="-122"/>
                          <a:cs typeface="Nimbus Roman No9 L" charset="0"/>
                          <a:sym typeface="+mn-ea"/>
                        </a:rPr>
                        <a:t>“全面调查层”个体经营户</a:t>
                      </a:r>
                      <a:endParaRPr lang="zh-CN" altLang="en-US" sz="1800" b="0" dirty="0">
                        <a:solidFill>
                          <a:schemeClr val="tx2"/>
                        </a:solidFill>
                        <a:latin typeface="黑体" panose="02010609060101010101" charset="-122"/>
                        <a:ea typeface="黑体" panose="02010609060101010101" charset="-122"/>
                        <a:cs typeface="Nimbus Roman No9 L" charset="0"/>
                        <a:sym typeface="+mn-ea"/>
                      </a:endParaRPr>
                    </a:p>
                  </a:txBody>
                  <a:tcPr marL="91443" marR="91443" marT="45689" marB="45689"/>
                </a:tc>
                <a:tc>
                  <a:txBody>
                    <a:bodyPr/>
                    <a:lstStyle/>
                    <a:p>
                      <a:pPr algn="just">
                        <a:buClrTx/>
                        <a:buSzTx/>
                        <a:buFontTx/>
                        <a:buNone/>
                      </a:pPr>
                      <a:r>
                        <a:rPr lang="zh-CN" altLang="en-US" sz="1800" b="0" dirty="0">
                          <a:solidFill>
                            <a:schemeClr val="tx2"/>
                          </a:solidFill>
                          <a:latin typeface="黑体" panose="02010609060101010101" charset="-122"/>
                          <a:ea typeface="黑体" panose="02010609060101010101" charset="-122"/>
                          <a:cs typeface="Nimbus Roman No9 L" charset="0"/>
                        </a:rPr>
                        <a:t>B：建筑业、批发和零售业</a:t>
                      </a:r>
                      <a:endParaRPr lang="zh-CN" altLang="en-US" sz="1800" b="0" dirty="0">
                        <a:solidFill>
                          <a:schemeClr val="tx2"/>
                        </a:solidFill>
                        <a:latin typeface="黑体" panose="02010609060101010101" charset="-122"/>
                        <a:ea typeface="黑体" panose="02010609060101010101" charset="-122"/>
                        <a:cs typeface="Nimbus Roman No9 L" charset="0"/>
                      </a:endParaRPr>
                    </a:p>
                  </a:txBody>
                  <a:tcPr marL="91443" marR="91443" marT="45689" marB="45689"/>
                </a:tc>
              </a:tr>
              <a:tr h="380738">
                <a:tc>
                  <a:txBody>
                    <a:bodyPr/>
                    <a:lstStyle/>
                    <a:p>
                      <a:pPr algn="just">
                        <a:buClrTx/>
                        <a:buSzTx/>
                        <a:buFontTx/>
                        <a:buNone/>
                      </a:pPr>
                      <a:r>
                        <a:rPr lang="zh-CN" altLang="en-US" sz="1800" dirty="0">
                          <a:solidFill>
                            <a:schemeClr val="tx2"/>
                          </a:solidFill>
                          <a:latin typeface="黑体" panose="02010609060101010101" charset="-122"/>
                          <a:ea typeface="黑体" panose="02010609060101010101" charset="-122"/>
                          <a:cs typeface="Nimbus Roman No9 L" charset="0"/>
                        </a:rPr>
                        <a:t>C：</a:t>
                      </a:r>
                      <a:r>
                        <a:rPr lang="zh-CN" altLang="en-US" sz="1800" dirty="0">
                          <a:solidFill>
                            <a:schemeClr val="tx2"/>
                          </a:solidFill>
                          <a:latin typeface="黑体" panose="02010609060101010101" charset="-122"/>
                          <a:ea typeface="黑体" panose="02010609060101010101" charset="-122"/>
                          <a:cs typeface="Nimbus Roman No9 L" charset="0"/>
                          <a:sym typeface="+mn-ea"/>
                        </a:rPr>
                        <a:t>批发和零售业、住宿和餐饮业+“全面调查层”个体经营户</a:t>
                      </a:r>
                      <a:endParaRPr lang="zh-CN" altLang="en-US" sz="1800" dirty="0">
                        <a:solidFill>
                          <a:schemeClr val="tx2"/>
                        </a:solidFill>
                        <a:latin typeface="黑体" panose="02010609060101010101" charset="-122"/>
                        <a:ea typeface="黑体" panose="02010609060101010101" charset="-122"/>
                        <a:cs typeface="Nimbus Roman No9 L" charset="0"/>
                        <a:sym typeface="+mn-ea"/>
                      </a:endParaRPr>
                    </a:p>
                  </a:txBody>
                  <a:tcPr marL="91443" marR="91443" marT="45689" marB="45689"/>
                </a:tc>
                <a:tc>
                  <a:txBody>
                    <a:bodyPr/>
                    <a:lstStyle/>
                    <a:p>
                      <a:pPr algn="just">
                        <a:buClrTx/>
                        <a:buSzTx/>
                        <a:buFontTx/>
                        <a:buNone/>
                      </a:pPr>
                      <a:r>
                        <a:rPr lang="zh-CN" altLang="en-US" sz="1800" dirty="0">
                          <a:solidFill>
                            <a:schemeClr val="tx2"/>
                          </a:solidFill>
                          <a:latin typeface="黑体" panose="02010609060101010101" charset="-122"/>
                          <a:ea typeface="黑体" panose="02010609060101010101" charset="-122"/>
                          <a:cs typeface="Nimbus Roman No9 L" charset="0"/>
                        </a:rPr>
                        <a:t>D：工业、服务业+</a:t>
                      </a:r>
                      <a:r>
                        <a:rPr lang="zh-CN" altLang="en-US" sz="1800" dirty="0">
                          <a:solidFill>
                            <a:schemeClr val="tx2"/>
                          </a:solidFill>
                          <a:latin typeface="黑体" panose="02010609060101010101" charset="-122"/>
                          <a:ea typeface="黑体" panose="02010609060101010101" charset="-122"/>
                          <a:cs typeface="Nimbus Roman No9 L" charset="0"/>
                          <a:sym typeface="+mn-ea"/>
                        </a:rPr>
                        <a:t>“全面调查层”个体经营户</a:t>
                      </a:r>
                      <a:endParaRPr lang="zh-CN" altLang="en-US" sz="1800" dirty="0">
                        <a:solidFill>
                          <a:schemeClr val="tx2"/>
                        </a:solidFill>
                        <a:latin typeface="黑体" panose="02010609060101010101" charset="-122"/>
                        <a:ea typeface="黑体" panose="02010609060101010101" charset="-122"/>
                        <a:cs typeface="Nimbus Roman No9 L" charset="0"/>
                        <a:sym typeface="+mn-ea"/>
                      </a:endParaRPr>
                    </a:p>
                  </a:txBody>
                  <a:tcPr marL="91443" marR="91443" marT="45689" marB="45689"/>
                </a:tc>
              </a:tr>
              <a:tr h="639640">
                <a:tc>
                  <a:txBody>
                    <a:bodyPr/>
                    <a:lstStyle/>
                    <a:p>
                      <a:pPr algn="just">
                        <a:buClrTx/>
                        <a:buSzTx/>
                        <a:buFontTx/>
                        <a:buNone/>
                      </a:pPr>
                      <a:r>
                        <a:rPr lang="zh-CN" altLang="en-US" sz="1800" dirty="0">
                          <a:solidFill>
                            <a:schemeClr val="tx2"/>
                          </a:solidFill>
                          <a:latin typeface="黑体" panose="02010609060101010101" charset="-122"/>
                          <a:ea typeface="黑体" panose="02010609060101010101" charset="-122"/>
                          <a:cs typeface="Nimbus Roman No9 L" charset="0"/>
                        </a:rPr>
                        <a:t>E：工业、</a:t>
                      </a:r>
                      <a:r>
                        <a:rPr lang="zh-CN" altLang="en-US" sz="1800" dirty="0">
                          <a:solidFill>
                            <a:schemeClr val="tx2"/>
                          </a:solidFill>
                          <a:latin typeface="黑体" panose="02010609060101010101" charset="-122"/>
                          <a:ea typeface="黑体" panose="02010609060101010101" charset="-122"/>
                          <a:cs typeface="Nimbus Roman No9 L" charset="0"/>
                          <a:sym typeface="+mn-ea"/>
                        </a:rPr>
                        <a:t>建筑业、批发和零售业、住宿和餐饮业、</a:t>
                      </a:r>
                      <a:r>
                        <a:rPr lang="zh-CN" altLang="en-US" sz="1800" dirty="0">
                          <a:solidFill>
                            <a:schemeClr val="tx2"/>
                          </a:solidFill>
                          <a:latin typeface="黑体" panose="02010609060101010101" charset="-122"/>
                          <a:ea typeface="黑体" panose="02010609060101010101" charset="-122"/>
                          <a:cs typeface="Nimbus Roman No9 L" charset="0"/>
                        </a:rPr>
                        <a:t>服务业</a:t>
                      </a:r>
                      <a:r>
                        <a:rPr lang="zh-CN" altLang="en-US" sz="1800" dirty="0">
                          <a:solidFill>
                            <a:schemeClr val="tx2"/>
                          </a:solidFill>
                          <a:latin typeface="黑体" panose="02010609060101010101" charset="-122"/>
                          <a:ea typeface="黑体" panose="02010609060101010101" charset="-122"/>
                          <a:cs typeface="Nimbus Roman No9 L" charset="0"/>
                          <a:sym typeface="+mn-ea"/>
                        </a:rPr>
                        <a:t>+“全面调查层”个体经营户</a:t>
                      </a:r>
                      <a:endParaRPr lang="zh-CN" altLang="en-US" sz="1800" dirty="0">
                        <a:solidFill>
                          <a:schemeClr val="tx2"/>
                        </a:solidFill>
                        <a:latin typeface="黑体" panose="02010609060101010101" charset="-122"/>
                        <a:ea typeface="黑体" panose="02010609060101010101" charset="-122"/>
                        <a:cs typeface="Nimbus Roman No9 L" charset="0"/>
                        <a:sym typeface="+mn-ea"/>
                      </a:endParaRPr>
                    </a:p>
                  </a:txBody>
                  <a:tcPr marL="91443" marR="91443" marT="45689" marB="45689"/>
                </a:tc>
                <a:tc>
                  <a:txBody>
                    <a:bodyPr/>
                    <a:lstStyle/>
                    <a:p>
                      <a:pPr algn="just">
                        <a:buClrTx/>
                        <a:buSzTx/>
                        <a:buFontTx/>
                        <a:buNone/>
                      </a:pPr>
                      <a:r>
                        <a:rPr lang="zh-CN" altLang="en-US" sz="1800" dirty="0">
                          <a:solidFill>
                            <a:schemeClr val="tx2"/>
                          </a:solidFill>
                          <a:latin typeface="黑体" panose="02010609060101010101" charset="-122"/>
                          <a:ea typeface="黑体" panose="02010609060101010101" charset="-122"/>
                          <a:cs typeface="Nimbus Roman No9 L" charset="0"/>
                        </a:rPr>
                        <a:t>F：“全面调查层”个体经营户</a:t>
                      </a:r>
                      <a:endParaRPr lang="zh-CN" altLang="en-US" sz="1800" dirty="0">
                        <a:solidFill>
                          <a:schemeClr val="tx2"/>
                        </a:solidFill>
                        <a:latin typeface="黑体" panose="02010609060101010101" charset="-122"/>
                        <a:ea typeface="黑体" panose="02010609060101010101" charset="-122"/>
                        <a:cs typeface="Nimbus Roman No9 L" charset="0"/>
                      </a:endParaRPr>
                    </a:p>
                  </a:txBody>
                  <a:tcPr marL="91443" marR="91443" marT="45689" marB="45689"/>
                </a:tc>
              </a:tr>
            </a:tbl>
          </a:graphicData>
        </a:graphic>
      </p:graphicFrame>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1"/>
          <p:nvPr/>
        </p:nvSpPr>
        <p:spPr>
          <a:xfrm>
            <a:off x="612775" y="908050"/>
            <a:ext cx="10671175" cy="5949950"/>
          </a:xfrm>
          <a:prstGeom prst="rect">
            <a:avLst/>
          </a:prstGeom>
          <a:noFill/>
        </p:spPr>
        <p:txBody>
          <a:bodyPr>
            <a:spAutoFit/>
          </a:bodyPr>
          <a:lstStyle/>
          <a:p>
            <a:pPr marL="493395" indent="-457200" algn="just">
              <a:spcBef>
                <a:spcPct val="20000"/>
              </a:spcBef>
              <a:buSzPct val="85000"/>
              <a:buFont typeface="Wingdings" panose="05000000000000000000" charset="0"/>
              <a:buChar char="Ø"/>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样本的代表性：</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各省普查机构负责根据实际情况，在多套样本</a:t>
            </a:r>
            <a:r>
              <a:rPr lang="zh-CN" altLang="en-US" sz="2800" noProof="1">
                <a:solidFill>
                  <a:srgbClr val="336699"/>
                </a:solidFill>
                <a:latin typeface="黑体" panose="02010609060101010101" charset="-122"/>
                <a:ea typeface="黑体" panose="02010609060101010101" charset="-122"/>
                <a:cs typeface="Nimbus Roman No9 L" charset="0"/>
                <a:sym typeface="+mn-ea"/>
              </a:rPr>
              <a:t>（每个专业都是多套）</a:t>
            </a:r>
            <a:r>
              <a:rPr lang="en-US" altLang="zh-CN" sz="2800" noProof="1">
                <a:solidFill>
                  <a:srgbClr val="336699"/>
                </a:solidFill>
                <a:latin typeface="黑体" panose="02010609060101010101" charset="-122"/>
                <a:ea typeface="黑体" panose="02010609060101010101" charset="-122"/>
                <a:cs typeface="Nimbus Roman No9 L" charset="0"/>
                <a:sym typeface="+mn-ea"/>
              </a:rPr>
              <a:t>中选择符合总体分布的一套作为最终样本</a:t>
            </a:r>
            <a:r>
              <a:rPr lang="zh-CN" altLang="en-US" sz="2800" noProof="1">
                <a:solidFill>
                  <a:srgbClr val="336699"/>
                </a:solidFill>
                <a:latin typeface="黑体" panose="02010609060101010101" charset="-122"/>
                <a:ea typeface="黑体" panose="02010609060101010101" charset="-122"/>
                <a:cs typeface="Nimbus Roman No9 L" charset="0"/>
                <a:sym typeface="+mn-ea"/>
              </a:rPr>
              <a:t>。用来消除因为样本随机性产生的代表性问题或者单位清查到普查登记之间变化过大带来的疑虑等。</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如果未作出选择，则全部专业选择样本</a:t>
            </a: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zh-CN" altLang="en-US" sz="2800" noProof="1">
                <a:solidFill>
                  <a:srgbClr val="336699"/>
                </a:solidFill>
                <a:latin typeface="黑体" panose="02010609060101010101" charset="-122"/>
                <a:ea typeface="黑体" panose="02010609060101010101" charset="-122"/>
                <a:cs typeface="Nimbus Roman No9 L" charset="0"/>
                <a:sym typeface="+mn-ea"/>
              </a:rPr>
              <a:t>。</a:t>
            </a: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graphicFrame>
        <p:nvGraphicFramePr>
          <p:cNvPr id="2" name="表格 1"/>
          <p:cNvGraphicFramePr/>
          <p:nvPr/>
        </p:nvGraphicFramePr>
        <p:xfrm>
          <a:off x="1312863" y="3233738"/>
          <a:ext cx="7558087" cy="2286000"/>
        </p:xfrm>
        <a:graphic>
          <a:graphicData uri="http://schemas.openxmlformats.org/drawingml/2006/table">
            <a:tbl>
              <a:tblPr firstRow="1" bandRow="1">
                <a:tableStyleId>{5C22544A-7EE6-4342-B048-85BDC9FD1C3A}</a:tableStyleId>
              </a:tblPr>
              <a:tblGrid>
                <a:gridCol w="1824817"/>
                <a:gridCol w="1146654"/>
                <a:gridCol w="1146654"/>
                <a:gridCol w="1146654"/>
                <a:gridCol w="1146654"/>
                <a:gridCol w="1146654"/>
              </a:tblGrid>
              <a:tr h="381000">
                <a:tc>
                  <a:txBody>
                    <a:bodyPr/>
                    <a:lstStyle/>
                    <a:p>
                      <a:pPr algn="ctr">
                        <a:buNone/>
                      </a:pPr>
                      <a:endParaRPr lang="zh-CN" altLang="en-US"/>
                    </a:p>
                  </a:txBody>
                  <a:tcPr marL="91431" marR="91431"/>
                </a:tc>
                <a:tc>
                  <a:txBody>
                    <a:bodyPr/>
                    <a:lstStyle/>
                    <a:p>
                      <a:pPr algn="ctr">
                        <a:buNone/>
                      </a:pPr>
                      <a:r>
                        <a:rPr lang="zh-CN" altLang="en-US"/>
                        <a:t>样本</a:t>
                      </a:r>
                      <a:r>
                        <a:rPr lang="en-US" altLang="zh-CN"/>
                        <a:t>1</a:t>
                      </a:r>
                      <a:endParaRPr lang="en-US" altLang="zh-CN"/>
                    </a:p>
                  </a:txBody>
                  <a:tcPr marL="91431" marR="91431"/>
                </a:tc>
                <a:tc>
                  <a:txBody>
                    <a:bodyPr/>
                    <a:lstStyle/>
                    <a:p>
                      <a:pPr algn="ctr">
                        <a:buNone/>
                      </a:pPr>
                      <a:r>
                        <a:rPr lang="zh-CN" altLang="en-US"/>
                        <a:t>样本</a:t>
                      </a:r>
                      <a:r>
                        <a:rPr lang="en-US" altLang="zh-CN"/>
                        <a:t>2</a:t>
                      </a:r>
                      <a:endParaRPr lang="en-US" altLang="zh-CN"/>
                    </a:p>
                  </a:txBody>
                  <a:tcPr marL="91431" marR="91431"/>
                </a:tc>
                <a:tc>
                  <a:txBody>
                    <a:bodyPr/>
                    <a:lstStyle/>
                    <a:p>
                      <a:pPr algn="ctr">
                        <a:buNone/>
                      </a:pPr>
                      <a:r>
                        <a:rPr lang="zh-CN" altLang="en-US"/>
                        <a:t>样本</a:t>
                      </a:r>
                      <a:r>
                        <a:rPr lang="en-US" altLang="zh-CN"/>
                        <a:t>3</a:t>
                      </a:r>
                      <a:endParaRPr lang="en-US" altLang="zh-CN"/>
                    </a:p>
                  </a:txBody>
                  <a:tcPr marL="91431" marR="91431"/>
                </a:tc>
                <a:tc>
                  <a:txBody>
                    <a:bodyPr/>
                    <a:lstStyle/>
                    <a:p>
                      <a:pPr algn="ctr">
                        <a:buNone/>
                      </a:pPr>
                      <a:r>
                        <a:rPr lang="zh-CN" altLang="en-US" sz="1800">
                          <a:sym typeface="+mn-ea"/>
                        </a:rPr>
                        <a:t>样本</a:t>
                      </a:r>
                      <a:r>
                        <a:rPr lang="en-US" altLang="zh-CN" sz="1800">
                          <a:sym typeface="+mn-ea"/>
                        </a:rPr>
                        <a:t>4</a:t>
                      </a:r>
                      <a:endParaRPr lang="en-US" altLang="zh-CN" sz="1800">
                        <a:sym typeface="+mn-ea"/>
                      </a:endParaRPr>
                    </a:p>
                  </a:txBody>
                  <a:tcPr marL="91431" marR="91431"/>
                </a:tc>
                <a:tc>
                  <a:txBody>
                    <a:bodyPr/>
                    <a:lstStyle/>
                    <a:p>
                      <a:pPr algn="ctr">
                        <a:buNone/>
                      </a:pPr>
                      <a:r>
                        <a:rPr lang="zh-CN" altLang="en-US" sz="1800">
                          <a:sym typeface="+mn-ea"/>
                        </a:rPr>
                        <a:t>样本</a:t>
                      </a:r>
                      <a:r>
                        <a:rPr lang="en-US" altLang="zh-CN" sz="1800">
                          <a:sym typeface="+mn-ea"/>
                        </a:rPr>
                        <a:t>5</a:t>
                      </a:r>
                      <a:endParaRPr lang="en-US" altLang="zh-CN" sz="1800">
                        <a:sym typeface="+mn-ea"/>
                      </a:endParaRPr>
                    </a:p>
                  </a:txBody>
                  <a:tcPr marL="91431" marR="91431"/>
                </a:tc>
              </a:tr>
              <a:tr h="381000">
                <a:tc>
                  <a:txBody>
                    <a:bodyPr/>
                    <a:lstStyle/>
                    <a:p>
                      <a:pPr algn="ctr">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工业</a:t>
                      </a:r>
                      <a:endParaRPr lang="zh-CN" altLang="en-US" sz="1800" dirty="0">
                        <a:solidFill>
                          <a:srgbClr val="336699"/>
                        </a:solidFill>
                        <a:latin typeface="黑体" panose="02010609060101010101" charset="-122"/>
                        <a:ea typeface="黑体" panose="02010609060101010101" charset="-122"/>
                        <a:cs typeface="Nimbus Roman No9 L" charset="0"/>
                        <a:sym typeface="+mn-ea"/>
                      </a:endParaRPr>
                    </a:p>
                  </a:txBody>
                  <a:tcPr marL="91431" marR="91431"/>
                </a:tc>
                <a:tc>
                  <a:txBody>
                    <a:bodyPr/>
                    <a:lstStyle/>
                    <a:p>
                      <a:pPr algn="ctr">
                        <a:buNone/>
                      </a:pPr>
                      <a:r>
                        <a:rPr lang="zh-CN" altLang="en-US">
                          <a:latin typeface="仿宋" panose="02010609060101010101" charset="-122"/>
                          <a:ea typeface="仿宋" panose="02010609060101010101" charset="-122"/>
                        </a:rPr>
                        <a:t>√</a:t>
                      </a:r>
                      <a:endParaRPr lang="zh-CN" altLang="en-US">
                        <a:latin typeface="仿宋" panose="02010609060101010101" charset="-122"/>
                        <a:ea typeface="仿宋" panose="02010609060101010101" charset="-122"/>
                      </a:endParaRPr>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r>
              <a:tr h="381000">
                <a:tc>
                  <a:txBody>
                    <a:bodyPr/>
                    <a:lstStyle/>
                    <a:p>
                      <a:pPr algn="ctr">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建筑业</a:t>
                      </a:r>
                      <a:endParaRPr lang="zh-CN" altLang="en-US" sz="1800" dirty="0">
                        <a:solidFill>
                          <a:srgbClr val="336699"/>
                        </a:solidFill>
                        <a:latin typeface="黑体" panose="02010609060101010101" charset="-122"/>
                        <a:ea typeface="黑体" panose="02010609060101010101" charset="-122"/>
                        <a:cs typeface="Nimbus Roman No9 L" charset="0"/>
                        <a:sym typeface="+mn-ea"/>
                      </a:endParaRPr>
                    </a:p>
                  </a:txBody>
                  <a:tcPr marL="91431" marR="91431"/>
                </a:tc>
                <a:tc>
                  <a:txBody>
                    <a:bodyPr/>
                    <a:lstStyle/>
                    <a:p>
                      <a:pPr algn="ctr">
                        <a:buNone/>
                      </a:pPr>
                      <a:endParaRPr lang="zh-CN" altLang="en-US"/>
                    </a:p>
                  </a:txBody>
                  <a:tcPr marL="91431" marR="91431"/>
                </a:tc>
                <a:tc>
                  <a:txBody>
                    <a:bodyPr/>
                    <a:lstStyle/>
                    <a:p>
                      <a:pPr algn="ctr">
                        <a:buNone/>
                      </a:pPr>
                      <a:r>
                        <a:rPr lang="zh-CN" altLang="en-US" sz="1800">
                          <a:latin typeface="仿宋" panose="02010609060101010101" charset="-122"/>
                          <a:ea typeface="仿宋" panose="02010609060101010101" charset="-122"/>
                          <a:sym typeface="+mn-ea"/>
                        </a:rPr>
                        <a:t>√</a:t>
                      </a:r>
                      <a:endParaRPr lang="zh-CN" altLang="en-US"/>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r>
              <a:tr h="381000">
                <a:tc>
                  <a:txBody>
                    <a:bodyPr/>
                    <a:lstStyle/>
                    <a:p>
                      <a:pPr algn="ctr">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批发和零售业</a:t>
                      </a:r>
                      <a:endParaRPr lang="zh-CN" altLang="en-US" sz="1800" dirty="0">
                        <a:solidFill>
                          <a:srgbClr val="336699"/>
                        </a:solidFill>
                        <a:latin typeface="黑体" panose="02010609060101010101" charset="-122"/>
                        <a:ea typeface="黑体" panose="02010609060101010101" charset="-122"/>
                        <a:cs typeface="Nimbus Roman No9 L" charset="0"/>
                        <a:sym typeface="+mn-ea"/>
                      </a:endParaRPr>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c>
                  <a:txBody>
                    <a:bodyPr/>
                    <a:lstStyle/>
                    <a:p>
                      <a:pPr algn="ctr">
                        <a:buNone/>
                      </a:pPr>
                      <a:r>
                        <a:rPr lang="zh-CN" altLang="en-US" sz="1800">
                          <a:latin typeface="仿宋" panose="02010609060101010101" charset="-122"/>
                          <a:ea typeface="仿宋" panose="02010609060101010101" charset="-122"/>
                          <a:sym typeface="+mn-ea"/>
                        </a:rPr>
                        <a:t>√</a:t>
                      </a:r>
                      <a:endParaRPr lang="zh-CN" altLang="en-US"/>
                    </a:p>
                  </a:txBody>
                  <a:tcPr marL="91431" marR="91431"/>
                </a:tc>
                <a:tc>
                  <a:txBody>
                    <a:bodyPr/>
                    <a:lstStyle/>
                    <a:p>
                      <a:pPr algn="ctr">
                        <a:buNone/>
                      </a:pPr>
                      <a:endParaRPr lang="zh-CN" altLang="en-US"/>
                    </a:p>
                  </a:txBody>
                  <a:tcPr marL="91431" marR="91431"/>
                </a:tc>
              </a:tr>
              <a:tr h="381000">
                <a:tc>
                  <a:txBody>
                    <a:bodyPr/>
                    <a:lstStyle/>
                    <a:p>
                      <a:pPr algn="ctr">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住宿和餐饮业</a:t>
                      </a:r>
                      <a:endParaRPr lang="zh-CN" altLang="en-US" sz="1800" dirty="0">
                        <a:solidFill>
                          <a:srgbClr val="336699"/>
                        </a:solidFill>
                        <a:latin typeface="黑体" panose="02010609060101010101" charset="-122"/>
                        <a:ea typeface="黑体" panose="02010609060101010101" charset="-122"/>
                        <a:cs typeface="Nimbus Roman No9 L" charset="0"/>
                        <a:sym typeface="+mn-ea"/>
                      </a:endParaRPr>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c>
                  <a:txBody>
                    <a:bodyPr/>
                    <a:lstStyle/>
                    <a:p>
                      <a:pPr algn="ctr">
                        <a:buNone/>
                      </a:pPr>
                      <a:r>
                        <a:rPr lang="zh-CN" altLang="en-US" sz="1800">
                          <a:latin typeface="仿宋" panose="02010609060101010101" charset="-122"/>
                          <a:ea typeface="仿宋" panose="02010609060101010101" charset="-122"/>
                          <a:sym typeface="+mn-ea"/>
                        </a:rPr>
                        <a:t>√</a:t>
                      </a:r>
                      <a:endParaRPr lang="zh-CN" altLang="en-US"/>
                    </a:p>
                  </a:txBody>
                  <a:tcPr marL="91431" marR="91431"/>
                </a:tc>
              </a:tr>
              <a:tr h="381000">
                <a:tc>
                  <a:txBody>
                    <a:bodyPr/>
                    <a:lstStyle/>
                    <a:p>
                      <a:pPr algn="ctr">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服务业</a:t>
                      </a:r>
                      <a:endParaRPr lang="zh-CN" altLang="en-US" sz="1800" dirty="0">
                        <a:solidFill>
                          <a:srgbClr val="336699"/>
                        </a:solidFill>
                        <a:latin typeface="黑体" panose="02010609060101010101" charset="-122"/>
                        <a:ea typeface="黑体" panose="02010609060101010101" charset="-122"/>
                        <a:cs typeface="Nimbus Roman No9 L" charset="0"/>
                        <a:sym typeface="+mn-ea"/>
                      </a:endParaRPr>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c>
                  <a:txBody>
                    <a:bodyPr/>
                    <a:lstStyle/>
                    <a:p>
                      <a:pPr algn="ctr">
                        <a:buNone/>
                      </a:pPr>
                      <a:r>
                        <a:rPr lang="zh-CN" altLang="en-US" sz="1800">
                          <a:latin typeface="仿宋" panose="02010609060101010101" charset="-122"/>
                          <a:ea typeface="仿宋" panose="02010609060101010101" charset="-122"/>
                          <a:sym typeface="+mn-ea"/>
                        </a:rPr>
                        <a:t>√</a:t>
                      </a:r>
                      <a:endParaRPr lang="zh-CN" altLang="en-US"/>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r>
            </a:tbl>
          </a:graphicData>
        </a:graphic>
      </p:graphicFrame>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3" name="文本框 2"/>
          <p:cNvSpPr txBox="1">
            <a:spLocks noChangeArrowheads="1"/>
          </p:cNvSpPr>
          <p:nvPr/>
        </p:nvSpPr>
        <p:spPr bwMode="auto">
          <a:xfrm>
            <a:off x="506413" y="820738"/>
            <a:ext cx="10669587" cy="388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83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just">
              <a:spcBef>
                <a:spcPct val="20000"/>
              </a:spcBef>
              <a:buSzPct val="85000"/>
              <a:buFont typeface="Wingdings" panose="05000000000000000000" pitchFamily="2" charset="2"/>
              <a:buNone/>
            </a:pPr>
            <a:r>
              <a:rPr lang="zh-CN" sz="2800">
                <a:solidFill>
                  <a:srgbClr val="336699"/>
                </a:solidFill>
                <a:latin typeface="黑体" panose="02010609060101010101" charset="-122"/>
                <a:ea typeface="黑体" panose="02010609060101010101" charset="-122"/>
                <a:sym typeface="微软雅黑" panose="020B0503020204020204" pitchFamily="34" charset="-122"/>
              </a:rPr>
              <a:t>可能存在的疑问：</a:t>
            </a:r>
            <a:endParaRPr lang="zh-CN"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1.</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增加样本单位的抽样方法、容量和推算方法：不作统一要求，报经普办审核，各地区自行推算，但是各省总体总量包括各专业总体总量都以经普办的数据为准。</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2.</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道路货物运输（行业代码</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543</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）个体经营户不作为单独调查对象进行抽样调查。</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cs typeface="Nimbus Roman No9 L" charset="0"/>
                <a:sym typeface="+mn-ea"/>
              </a:rPr>
              <a:t>3.</a:t>
            </a:r>
            <a:r>
              <a:rPr lang="zh-CN" altLang="en-US" sz="2800">
                <a:solidFill>
                  <a:srgbClr val="336699"/>
                </a:solidFill>
                <a:latin typeface="黑体" panose="02010609060101010101" charset="-122"/>
                <a:ea typeface="黑体" panose="02010609060101010101" charset="-122"/>
                <a:cs typeface="Nimbus Roman No9 L" charset="0"/>
                <a:sym typeface="+mn-ea"/>
              </a:rPr>
              <a:t>备选样本的展示方式：以普查小区列表</a:t>
            </a:r>
            <a:r>
              <a:rPr lang="en-US" altLang="zh-CN" sz="2800">
                <a:solidFill>
                  <a:srgbClr val="336699"/>
                </a:solidFill>
                <a:latin typeface="黑体" panose="02010609060101010101" charset="-122"/>
                <a:ea typeface="黑体" panose="02010609060101010101" charset="-122"/>
                <a:cs typeface="Nimbus Roman No9 L" charset="0"/>
                <a:sym typeface="+mn-ea"/>
              </a:rPr>
              <a:t>+</a:t>
            </a:r>
            <a:r>
              <a:rPr lang="zh-CN" altLang="en-US" sz="2800">
                <a:solidFill>
                  <a:srgbClr val="336699"/>
                </a:solidFill>
                <a:latin typeface="黑体" panose="02010609060101010101" charset="-122"/>
                <a:ea typeface="黑体" panose="02010609060101010101" charset="-122"/>
                <a:cs typeface="Nimbus Roman No9 L" charset="0"/>
                <a:sym typeface="+mn-ea"/>
              </a:rPr>
              <a:t>初始权数的形式展示。</a:t>
            </a:r>
            <a:endParaRPr lang="zh-CN" altLang="en-US" sz="2800">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cs typeface="Nimbus Roman No9 L" charset="0"/>
                <a:sym typeface="+mn-ea"/>
              </a:rPr>
              <a:t>4.</a:t>
            </a:r>
            <a:r>
              <a:rPr lang="zh-CN" altLang="en-US" sz="2800">
                <a:solidFill>
                  <a:srgbClr val="336699"/>
                </a:solidFill>
                <a:latin typeface="黑体" panose="02010609060101010101" charset="-122"/>
                <a:ea typeface="黑体" panose="02010609060101010101" charset="-122"/>
                <a:cs typeface="Nimbus Roman No9 L" charset="0"/>
                <a:sym typeface="+mn-ea"/>
              </a:rPr>
              <a:t>备选样本的选择方式：</a:t>
            </a:r>
            <a:r>
              <a:rPr lang="en-US" altLang="zh-CN" sz="2800">
                <a:solidFill>
                  <a:srgbClr val="336699"/>
                </a:solidFill>
                <a:latin typeface="黑体" panose="02010609060101010101" charset="-122"/>
                <a:ea typeface="黑体" panose="02010609060101010101" charset="-122"/>
                <a:cs typeface="Nimbus Roman No9 L" charset="0"/>
                <a:sym typeface="+mn-ea"/>
              </a:rPr>
              <a:t>Web</a:t>
            </a:r>
            <a:r>
              <a:rPr lang="zh-CN" altLang="en-US" sz="2800">
                <a:solidFill>
                  <a:srgbClr val="336699"/>
                </a:solidFill>
                <a:latin typeface="黑体" panose="02010609060101010101" charset="-122"/>
                <a:ea typeface="黑体" panose="02010609060101010101" charset="-122"/>
                <a:cs typeface="Nimbus Roman No9 L" charset="0"/>
                <a:sym typeface="+mn-ea"/>
              </a:rPr>
              <a:t>页面展示（备用方式：邮件）。</a:t>
            </a:r>
            <a:endParaRPr lang="zh-CN" altLang="en-US" sz="2800">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1"/>
          <p:nvPr/>
        </p:nvSpPr>
        <p:spPr>
          <a:xfrm>
            <a:off x="612775" y="1006475"/>
            <a:ext cx="10671175" cy="1038225"/>
          </a:xfrm>
          <a:prstGeom prst="rect">
            <a:avLst/>
          </a:prstGeom>
          <a:noFill/>
        </p:spPr>
        <p:txBody>
          <a:bodyPr>
            <a:spAutoFit/>
          </a:bodyPr>
          <a:lstStyle/>
          <a:p>
            <a:pPr marL="493395" indent="-457200">
              <a:spcBef>
                <a:spcPct val="20000"/>
              </a:spcBef>
              <a:buSzPct val="85000"/>
              <a:buFont typeface="Wingdings" panose="05000000000000000000" charset="0"/>
              <a:buChar char="Ø"/>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重点工作：</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graphicFrame>
        <p:nvGraphicFramePr>
          <p:cNvPr id="2" name="表格 1"/>
          <p:cNvGraphicFramePr/>
          <p:nvPr/>
        </p:nvGraphicFramePr>
        <p:xfrm>
          <a:off x="374333" y="1514475"/>
          <a:ext cx="11336655" cy="3570605"/>
        </p:xfrm>
        <a:graphic>
          <a:graphicData uri="http://schemas.openxmlformats.org/drawingml/2006/table">
            <a:tbl>
              <a:tblPr firstRow="1" bandRow="1">
                <a:tableStyleId>{5C22544A-7EE6-4342-B048-85BDC9FD1C3A}</a:tableStyleId>
              </a:tblPr>
              <a:tblGrid>
                <a:gridCol w="2882265"/>
                <a:gridCol w="3040380"/>
                <a:gridCol w="5414010"/>
              </a:tblGrid>
              <a:tr h="410193">
                <a:tc>
                  <a:txBody>
                    <a:bodyPr/>
                    <a:lstStyle/>
                    <a:p>
                      <a:pPr algn="ctr">
                        <a:buNone/>
                      </a:pPr>
                      <a:r>
                        <a:rPr lang="zh-CN" altLang="en-US" sz="2100">
                          <a:cs typeface="Nimbus Roman No9 L" charset="0"/>
                        </a:rPr>
                        <a:t>关键任务</a:t>
                      </a:r>
                      <a:endParaRPr lang="zh-CN" altLang="en-US" sz="2100">
                        <a:cs typeface="Nimbus Roman No9 L" charset="0"/>
                      </a:endParaRPr>
                    </a:p>
                  </a:txBody>
                  <a:tcPr marT="47330" marB="47330"/>
                </a:tc>
                <a:tc>
                  <a:txBody>
                    <a:bodyPr/>
                    <a:lstStyle/>
                    <a:p>
                      <a:pPr algn="ctr">
                        <a:buNone/>
                      </a:pPr>
                      <a:r>
                        <a:rPr lang="zh-CN" altLang="en-US" sz="2100">
                          <a:cs typeface="Nimbus Roman No9 L" charset="0"/>
                        </a:rPr>
                        <a:t>参与者</a:t>
                      </a:r>
                      <a:endParaRPr lang="zh-CN" altLang="en-US" sz="2100">
                        <a:cs typeface="Nimbus Roman No9 L" charset="0"/>
                      </a:endParaRPr>
                    </a:p>
                  </a:txBody>
                  <a:tcPr marT="47330" marB="47330"/>
                </a:tc>
                <a:tc>
                  <a:txBody>
                    <a:bodyPr/>
                    <a:lstStyle/>
                    <a:p>
                      <a:pPr algn="ctr">
                        <a:buNone/>
                      </a:pPr>
                      <a:r>
                        <a:rPr lang="zh-CN" altLang="en-US" sz="2100">
                          <a:cs typeface="Nimbus Roman No9 L" charset="0"/>
                        </a:rPr>
                        <a:t>备注</a:t>
                      </a:r>
                      <a:endParaRPr lang="zh-CN" altLang="en-US" sz="2100">
                        <a:cs typeface="Nimbus Roman No9 L" charset="0"/>
                      </a:endParaRPr>
                    </a:p>
                  </a:txBody>
                  <a:tcPr marT="47330" marB="47330"/>
                </a:tc>
              </a:tr>
              <a:tr h="394416">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个体经营户抽样调查方案</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集中办</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已完成</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r>
              <a:tr h="394416">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抽样程序</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集中办指导双杨</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集中办和双杨同时进行开发，交叉验证</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r>
              <a:tr h="394416">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单位清查</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试点地区</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单位数和从业人员期末人数是核心指标</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r>
              <a:tr h="394416">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全面调查层的确定</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集中办和数管中心</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提供判定规则，数管中心标记</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r>
              <a:tr h="394416">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样本的选取和确定</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集中办、双杨、试点地区</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sym typeface="+mn-ea"/>
                        </a:rPr>
                        <a:t>分别为</a:t>
                      </a:r>
                      <a:r>
                        <a:rPr lang="zh-CN" altLang="en-US" sz="1900" dirty="0">
                          <a:solidFill>
                            <a:srgbClr val="336699"/>
                          </a:solidFill>
                          <a:latin typeface="黑体" panose="02010609060101010101" charset="-122"/>
                          <a:ea typeface="黑体" panose="02010609060101010101" charset="-122"/>
                          <a:cs typeface="Nimbus Roman No9 L" charset="0"/>
                        </a:rPr>
                        <a:t>各省各专业抽选多套样本备选</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r>
              <a:tr h="394416">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普查登记和审核</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试点地区和各专业</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确保数据质量，验证前端程序和后台审核关系</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r>
              <a:tr h="394416">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权数调整程序</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集中办指导同方</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计划交叉验证，同方尚未开始</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r>
              <a:tr h="394416">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数据推算</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各专业</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利用最终权数汇总</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r>
            </a:tbl>
          </a:graphicData>
        </a:graphic>
      </p:graphicFrame>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任意多边形 47"/>
          <p:cNvSpPr/>
          <p:nvPr/>
        </p:nvSpPr>
        <p:spPr>
          <a:xfrm rot="5400000">
            <a:off x="1882775" y="-1425575"/>
            <a:ext cx="914400" cy="4679950"/>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6868" name="文本框 62"/>
          <p:cNvSpPr txBox="1">
            <a:spLocks noChangeArrowheads="1"/>
          </p:cNvSpPr>
          <p:nvPr/>
        </p:nvSpPr>
        <p:spPr bwMode="auto">
          <a:xfrm>
            <a:off x="4584700" y="2386013"/>
            <a:ext cx="40290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8000" b="1">
                <a:solidFill>
                  <a:srgbClr val="4B649F"/>
                </a:solidFill>
              </a:rPr>
              <a:t>谢</a:t>
            </a:r>
            <a:r>
              <a:rPr lang="en-US" altLang="zh-CN" sz="8000" b="1">
                <a:solidFill>
                  <a:srgbClr val="4B649F"/>
                </a:solidFill>
              </a:rPr>
              <a:t>  </a:t>
            </a:r>
            <a:r>
              <a:rPr lang="zh-CN" altLang="en-US" sz="8000" b="1">
                <a:solidFill>
                  <a:srgbClr val="4B649F"/>
                </a:solidFill>
              </a:rPr>
              <a:t>谢！</a:t>
            </a:r>
            <a:r>
              <a:rPr lang="zh-CN" altLang="en-US" sz="6600" b="1">
                <a:solidFill>
                  <a:srgbClr val="4B649F"/>
                </a:solidFill>
              </a:rPr>
              <a:t> </a:t>
            </a:r>
            <a:endParaRPr lang="zh-CN" altLang="en-US" sz="6600" b="1">
              <a:solidFill>
                <a:srgbClr val="4B649F"/>
              </a:solidFill>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7" name="矩形 116"/>
          <p:cNvSpPr/>
          <p:nvPr/>
        </p:nvSpPr>
        <p:spPr>
          <a:xfrm>
            <a:off x="10637838" y="4008438"/>
            <a:ext cx="474662" cy="474662"/>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8" name="矩形 117"/>
          <p:cNvSpPr/>
          <p:nvPr/>
        </p:nvSpPr>
        <p:spPr>
          <a:xfrm>
            <a:off x="1262063" y="2146300"/>
            <a:ext cx="474662"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9" name="矩形 118"/>
          <p:cNvSpPr/>
          <p:nvPr/>
        </p:nvSpPr>
        <p:spPr>
          <a:xfrm>
            <a:off x="1460500" y="2386013"/>
            <a:ext cx="474663" cy="474662"/>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3" name="图片 2" descr="五经普LOGO透明底"/>
          <p:cNvPicPr>
            <a:picLocks noChangeAspect="1"/>
          </p:cNvPicPr>
          <p:nvPr/>
        </p:nvPicPr>
        <p:blipFill>
          <a:blip r:embed="rId2"/>
          <a:stretch>
            <a:fillRect/>
          </a:stretch>
        </p:blipFill>
        <p:spPr>
          <a:xfrm>
            <a:off x="158750" y="125730"/>
            <a:ext cx="1577975" cy="1577975"/>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1"/>
          <p:nvPr/>
        </p:nvSpPr>
        <p:spPr>
          <a:xfrm>
            <a:off x="612775" y="1006475"/>
            <a:ext cx="10671175" cy="3193415"/>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调查目的：</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以省（区、市）为总体，划分为5个专业（工业、建筑业、批发和零售业、住宿和餐饮业、服务业），要求在95%置信度下，经济指标的相对标准误控制在5%以内，分别抽取一定数量的个体经营户作为样本，用于推算各省个体经营户主要经济指标总量数据和全国分主要行业门类经济指标总量数据，同时兼顾推算各省分专业个体经营户主要经济指标总量数据的需要。</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pic>
        <p:nvPicPr>
          <p:cNvPr id="4" name="图片 3" descr="截图-2023年3月21日 10时37分21秒"/>
          <p:cNvPicPr>
            <a:picLocks noChangeAspect="1"/>
          </p:cNvPicPr>
          <p:nvPr/>
        </p:nvPicPr>
        <p:blipFill>
          <a:blip r:embed="rId3"/>
          <a:stretch>
            <a:fillRect/>
          </a:stretch>
        </p:blipFill>
        <p:spPr>
          <a:xfrm>
            <a:off x="6986270" y="3686810"/>
            <a:ext cx="5100320" cy="31064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1"/>
          <p:nvPr/>
        </p:nvSpPr>
        <p:spPr>
          <a:xfrm>
            <a:off x="612775" y="1006475"/>
            <a:ext cx="10671175" cy="5174615"/>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总体单位：</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所有从事第二产业和第三产业生产经营活动的个体经营户，包括个体工商户和其他个体经营户。</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（一）个体工商户：依照《中华人民共和国市场主体登记管理条例》《促进个体工商户发展条例》登记的；</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（二）</a:t>
            </a:r>
            <a:r>
              <a:rPr lang="en-US" altLang="zh-CN" sz="2800" noProof="1">
                <a:solidFill>
                  <a:srgbClr val="336699"/>
                </a:solidFill>
                <a:latin typeface="黑体" panose="02010609060101010101" charset="-122"/>
                <a:ea typeface="黑体" panose="02010609060101010101" charset="-122"/>
                <a:cs typeface="Nimbus Roman No9 L" charset="0"/>
                <a:sym typeface="+mn-ea"/>
              </a:rPr>
              <a:t>其他个体经营户</a:t>
            </a:r>
            <a:r>
              <a:rPr lang="zh-CN" altLang="en-US" sz="2800" noProof="1">
                <a:solidFill>
                  <a:srgbClr val="336699"/>
                </a:solidFill>
                <a:latin typeface="黑体" panose="02010609060101010101" charset="-122"/>
                <a:ea typeface="黑体" panose="02010609060101010101" charset="-122"/>
                <a:cs typeface="Nimbus Roman No9 L" charset="0"/>
                <a:sym typeface="+mn-ea"/>
              </a:rPr>
              <a:t>：</a:t>
            </a:r>
            <a:r>
              <a:rPr lang="en-US" altLang="zh-CN" sz="2800" noProof="1">
                <a:solidFill>
                  <a:srgbClr val="336699"/>
                </a:solidFill>
                <a:latin typeface="黑体" panose="02010609060101010101" charset="-122"/>
                <a:ea typeface="黑体" panose="02010609060101010101" charset="-122"/>
                <a:cs typeface="Nimbus Roman No9 L" charset="0"/>
                <a:sym typeface="+mn-ea"/>
              </a:rPr>
              <a:t>未登记</a:t>
            </a:r>
            <a:r>
              <a:rPr lang="zh-CN" sz="2800" noProof="1">
                <a:solidFill>
                  <a:srgbClr val="336699"/>
                </a:solidFill>
                <a:latin typeface="黑体" panose="02010609060101010101" charset="-122"/>
                <a:ea typeface="黑体" panose="02010609060101010101" charset="-122"/>
                <a:cs typeface="Nimbus Roman No9 L" charset="0"/>
                <a:sym typeface="+mn-ea"/>
              </a:rPr>
              <a:t>，但是有相对固定场所，且一年内累计经营三个月以上</a:t>
            </a:r>
            <a:r>
              <a:rPr lang="zh-CN" altLang="en-US" sz="2800">
                <a:solidFill>
                  <a:srgbClr val="336699"/>
                </a:solidFill>
                <a:latin typeface="黑体" panose="02010609060101010101" charset="-122"/>
                <a:ea typeface="黑体" panose="02010609060101010101" charset="-122"/>
                <a:cs typeface="Nimbus Roman No9 L" charset="0"/>
                <a:sym typeface="+mn-ea"/>
              </a:rPr>
              <a:t>的家庭和个人</a:t>
            </a:r>
            <a:r>
              <a:rPr lang="zh-CN" altLang="en-US" sz="2800" noProof="1">
                <a:solidFill>
                  <a:srgbClr val="336699"/>
                </a:solidFill>
                <a:latin typeface="黑体" panose="02010609060101010101" charset="-122"/>
                <a:ea typeface="黑体" panose="02010609060101010101" charset="-122"/>
                <a:cs typeface="Nimbus Roman No9 L" charset="0"/>
                <a:sym typeface="+mn-ea"/>
              </a:rPr>
              <a:t>。</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不包括在总体范围的：比如，个人出租自有房屋；无固定场所的摊贩；学生小饭桌；无医疗机构执业许可证的个体医生；个人名义的保姆、家教、保安；偶尔单独从事建筑活动的水电工、木工等；在家承接对产品的简单加工或者包装。</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1"/>
          <p:nvPr/>
        </p:nvSpPr>
        <p:spPr>
          <a:xfrm>
            <a:off x="612775" y="1006475"/>
            <a:ext cx="10671175" cy="3279140"/>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a:solidFill>
                  <a:srgbClr val="336699"/>
                </a:solidFill>
                <a:latin typeface="黑体" panose="02010609060101010101" charset="-122"/>
                <a:ea typeface="黑体" panose="02010609060101010101" charset="-122"/>
                <a:cs typeface="Nimbus Roman No9 L" charset="0"/>
                <a:sym typeface="+mn-ea"/>
              </a:rPr>
              <a:t>总体单位：</a:t>
            </a:r>
            <a:endParaRPr lang="zh-CN" altLang="en-US" sz="2800" b="1">
              <a:solidFill>
                <a:srgbClr val="336699"/>
              </a:solidFill>
              <a:latin typeface="黑体" panose="02010609060101010101" charset="-122"/>
              <a:ea typeface="黑体" panose="02010609060101010101" charset="-122"/>
              <a:cs typeface="Nimbus Roman No9 L" charset="0"/>
              <a:sym typeface="+mn-ea"/>
            </a:endParaRPr>
          </a:p>
          <a:p>
            <a:pPr marL="36195" indent="0" algn="just">
              <a:spcBef>
                <a:spcPct val="20000"/>
              </a:spcBef>
              <a:buSzPct val="85000"/>
              <a:buFont typeface="Wingdings" panose="05000000000000000000" charset="0"/>
              <a:buNone/>
              <a:defRPr/>
            </a:pPr>
            <a:r>
              <a:rPr lang="zh-CN" altLang="en-US" sz="2800">
                <a:solidFill>
                  <a:srgbClr val="336699"/>
                </a:solidFill>
                <a:latin typeface="黑体" panose="02010609060101010101" charset="-122"/>
                <a:ea typeface="黑体" panose="02010609060101010101" charset="-122"/>
                <a:cs typeface="Nimbus Roman No9 L" charset="0"/>
                <a:sym typeface="+mn-ea"/>
              </a:rPr>
              <a:t>（二）</a:t>
            </a:r>
            <a:r>
              <a:rPr lang="en-US" altLang="zh-CN" sz="2800">
                <a:solidFill>
                  <a:srgbClr val="336699"/>
                </a:solidFill>
                <a:latin typeface="黑体" panose="02010609060101010101" charset="-122"/>
                <a:ea typeface="黑体" panose="02010609060101010101" charset="-122"/>
                <a:cs typeface="Nimbus Roman No9 L" charset="0"/>
                <a:sym typeface="+mn-ea"/>
              </a:rPr>
              <a:t>其他个体经营户</a:t>
            </a:r>
            <a:r>
              <a:rPr lang="zh-CN" altLang="en-US" sz="2800">
                <a:solidFill>
                  <a:srgbClr val="336699"/>
                </a:solidFill>
                <a:latin typeface="黑体" panose="02010609060101010101" charset="-122"/>
                <a:ea typeface="黑体" panose="02010609060101010101" charset="-122"/>
                <a:cs typeface="Nimbus Roman No9 L" charset="0"/>
                <a:sym typeface="+mn-ea"/>
              </a:rPr>
              <a:t>：</a:t>
            </a:r>
            <a:r>
              <a:rPr lang="en-US" altLang="zh-CN" sz="2800">
                <a:solidFill>
                  <a:srgbClr val="336699"/>
                </a:solidFill>
                <a:latin typeface="黑体" panose="02010609060101010101" charset="-122"/>
                <a:ea typeface="黑体" panose="02010609060101010101" charset="-122"/>
                <a:cs typeface="Nimbus Roman No9 L" charset="0"/>
                <a:sym typeface="+mn-ea"/>
              </a:rPr>
              <a:t>未登记</a:t>
            </a:r>
            <a:r>
              <a:rPr lang="zh-CN" sz="2800">
                <a:solidFill>
                  <a:srgbClr val="336699"/>
                </a:solidFill>
                <a:latin typeface="黑体" panose="02010609060101010101" charset="-122"/>
                <a:ea typeface="黑体" panose="02010609060101010101" charset="-122"/>
                <a:cs typeface="Nimbus Roman No9 L" charset="0"/>
                <a:sym typeface="+mn-ea"/>
              </a:rPr>
              <a:t>，但是有相对固定场所，且一年内累计经营三个月以上</a:t>
            </a:r>
            <a:r>
              <a:rPr lang="zh-CN" altLang="en-US" sz="2800">
                <a:solidFill>
                  <a:srgbClr val="336699"/>
                </a:solidFill>
                <a:latin typeface="黑体" panose="02010609060101010101" charset="-122"/>
                <a:ea typeface="黑体" panose="02010609060101010101" charset="-122"/>
                <a:cs typeface="Nimbus Roman No9 L" charset="0"/>
                <a:sym typeface="+mn-ea"/>
              </a:rPr>
              <a:t>的家庭和个人。</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不包括：</a:t>
            </a:r>
            <a:r>
              <a:rPr lang="zh-CN" altLang="en-US" sz="2800">
                <a:solidFill>
                  <a:srgbClr val="336699"/>
                </a:solidFill>
                <a:latin typeface="黑体" panose="02010609060101010101" charset="-122"/>
                <a:ea typeface="黑体" panose="02010609060101010101" charset="-122"/>
                <a:cs typeface="Nimbus Roman No9 L" charset="0"/>
                <a:sym typeface="+mn-ea"/>
              </a:rPr>
              <a:t>个人出租自有房屋；无固定场所的摊贩；学生小饭桌；无医疗机构执业许可证的个体医生；个人名义的保姆、家教、保安；偶尔单独从事建筑活动的水电工、木工等；在家承接对产品的简单加工或者包装。</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pic>
        <p:nvPicPr>
          <p:cNvPr id="5" name="图片 4" descr="截图-2023年3月13日 13时36分37秒"/>
          <p:cNvPicPr>
            <a:picLocks noChangeAspect="1"/>
          </p:cNvPicPr>
          <p:nvPr/>
        </p:nvPicPr>
        <p:blipFill>
          <a:blip r:embed="rId2"/>
          <a:stretch>
            <a:fillRect/>
          </a:stretch>
        </p:blipFill>
        <p:spPr>
          <a:xfrm>
            <a:off x="681355" y="4285615"/>
            <a:ext cx="5295900" cy="1457325"/>
          </a:xfrm>
          <a:prstGeom prst="rect">
            <a:avLst/>
          </a:prstGeom>
        </p:spPr>
      </p:pic>
      <p:pic>
        <p:nvPicPr>
          <p:cNvPr id="2" name="图片 1" descr="五经普LOGO透明底（长）"/>
          <p:cNvPicPr>
            <a:picLocks noChangeAspect="1"/>
          </p:cNvPicPr>
          <p:nvPr/>
        </p:nvPicPr>
        <p:blipFill>
          <a:blip r:embed="rId3"/>
          <a:stretch>
            <a:fillRect/>
          </a:stretch>
        </p:blipFill>
        <p:spPr>
          <a:xfrm>
            <a:off x="-76200" y="-215265"/>
            <a:ext cx="3695065" cy="115506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3" name="文本框 2"/>
          <p:cNvSpPr txBox="1">
            <a:spLocks noChangeArrowheads="1"/>
          </p:cNvSpPr>
          <p:nvPr/>
        </p:nvSpPr>
        <p:spPr bwMode="auto">
          <a:xfrm>
            <a:off x="506413" y="820738"/>
            <a:ext cx="10669587"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83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just">
              <a:spcBef>
                <a:spcPct val="20000"/>
              </a:spcBef>
              <a:buSzPct val="85000"/>
              <a:buFont typeface="Wingdings" panose="05000000000000000000" pitchFamily="2" charset="2"/>
              <a:buNone/>
            </a:pPr>
            <a:r>
              <a:rPr lang="zh-CN" altLang="en-US" sz="2800" b="1">
                <a:solidFill>
                  <a:srgbClr val="336699"/>
                </a:solidFill>
                <a:latin typeface="黑体" panose="02010609060101010101" charset="-122"/>
                <a:ea typeface="黑体" panose="02010609060101010101" charset="-122"/>
                <a:sym typeface="微软雅黑" panose="020B0503020204020204" pitchFamily="34" charset="-122"/>
              </a:rPr>
              <a:t>总体单位划分：</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（一）全面调查层：</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1.</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登记为一般纳税人的个体经营户；</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2.</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单位清查中“从业人员期末人数”（具体阈值根据单位清查结果来确定）或者“预计今年营业收入”等指标达到一定规模的个体经营户；</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3.</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限额以上批零住餐业个体经营户。</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（二）抽样调查层：除全面调查层的个体经营户。</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p:txBody>
      </p:sp>
      <p:graphicFrame>
        <p:nvGraphicFramePr>
          <p:cNvPr id="2" name="表格 1"/>
          <p:cNvGraphicFramePr/>
          <p:nvPr/>
        </p:nvGraphicFramePr>
        <p:xfrm>
          <a:off x="233363" y="3228340"/>
          <a:ext cx="11725276" cy="2286000"/>
        </p:xfrm>
        <a:graphic>
          <a:graphicData uri="http://schemas.openxmlformats.org/drawingml/2006/table">
            <a:tbl>
              <a:tblPr firstRow="1" bandRow="1">
                <a:tableStyleId>{5C22544A-7EE6-4342-B048-85BDC9FD1C3A}</a:tableStyleId>
              </a:tblPr>
              <a:tblGrid>
                <a:gridCol w="1577255"/>
                <a:gridCol w="4599691"/>
                <a:gridCol w="5548330"/>
              </a:tblGrid>
              <a:tr h="381000">
                <a:tc>
                  <a:txBody>
                    <a:bodyPr/>
                    <a:lstStyle/>
                    <a:p>
                      <a:pPr algn="ctr">
                        <a:buNone/>
                      </a:pPr>
                      <a:r>
                        <a:rPr lang="zh-CN" altLang="en-US">
                          <a:cs typeface="Nimbus Roman No9 L" charset="0"/>
                        </a:rPr>
                        <a:t>专业</a:t>
                      </a:r>
                      <a:endParaRPr lang="zh-CN" altLang="en-US">
                        <a:cs typeface="Nimbus Roman No9 L" charset="0"/>
                      </a:endParaRPr>
                    </a:p>
                  </a:txBody>
                  <a:tcPr marL="91435" marR="91435"/>
                </a:tc>
                <a:tc>
                  <a:txBody>
                    <a:bodyPr/>
                    <a:lstStyle/>
                    <a:p>
                      <a:pPr algn="ctr">
                        <a:buNone/>
                      </a:pPr>
                      <a:r>
                        <a:rPr lang="zh-CN" altLang="en-US">
                          <a:cs typeface="Nimbus Roman No9 L" charset="0"/>
                        </a:rPr>
                        <a:t>判定条件</a:t>
                      </a:r>
                      <a:endParaRPr lang="zh-CN" altLang="en-US">
                        <a:cs typeface="Nimbus Roman No9 L" charset="0"/>
                      </a:endParaRPr>
                    </a:p>
                  </a:txBody>
                  <a:tcPr marL="91435" marR="91435"/>
                </a:tc>
                <a:tc>
                  <a:txBody>
                    <a:bodyPr/>
                    <a:lstStyle/>
                    <a:p>
                      <a:pPr algn="ctr">
                        <a:buNone/>
                      </a:pPr>
                      <a:r>
                        <a:rPr lang="zh-CN" altLang="en-US">
                          <a:cs typeface="Nimbus Roman No9 L" charset="0"/>
                        </a:rPr>
                        <a:t>判定流程</a:t>
                      </a:r>
                      <a:endParaRPr lang="zh-CN" altLang="en-US">
                        <a:cs typeface="Nimbus Roman No9 L" charset="0"/>
                      </a:endParaRPr>
                    </a:p>
                  </a:txBody>
                  <a:tcPr marL="91435" marR="91435"/>
                </a:tc>
              </a:tr>
              <a:tr h="381000">
                <a:tc>
                  <a:txBody>
                    <a:bodyPr/>
                    <a:lstStyle/>
                    <a:p>
                      <a:pPr algn="ctr">
                        <a:buNone/>
                      </a:pPr>
                      <a:r>
                        <a:rPr lang="zh-CN" altLang="en-US" b="0">
                          <a:solidFill>
                            <a:schemeClr val="tx2"/>
                          </a:solidFill>
                          <a:cs typeface="Nimbus Roman No9 L" charset="0"/>
                        </a:rPr>
                        <a:t>工业</a:t>
                      </a:r>
                      <a:endParaRPr lang="zh-CN" altLang="en-US" b="0">
                        <a:solidFill>
                          <a:schemeClr val="tx2"/>
                        </a:solidFill>
                        <a:cs typeface="Nimbus Roman No9 L" charset="0"/>
                      </a:endParaRPr>
                    </a:p>
                  </a:txBody>
                  <a:tcPr marL="91435" marR="91435"/>
                </a:tc>
                <a:tc>
                  <a:txBody>
                    <a:bodyPr/>
                    <a:lstStyle/>
                    <a:p>
                      <a:pPr algn="ctr">
                        <a:buNone/>
                      </a:pPr>
                      <a:r>
                        <a:rPr lang="zh-CN" altLang="en-US" b="0">
                          <a:solidFill>
                            <a:schemeClr val="tx2"/>
                          </a:solidFill>
                          <a:cs typeface="Nimbus Roman No9 L" charset="0"/>
                        </a:rPr>
                        <a:t>从业人员期末人数达到一定阈值</a:t>
                      </a:r>
                      <a:endParaRPr lang="zh-CN" altLang="en-US" b="0">
                        <a:solidFill>
                          <a:schemeClr val="tx2"/>
                        </a:solidFill>
                        <a:cs typeface="Nimbus Roman No9 L" charset="0"/>
                      </a:endParaRPr>
                    </a:p>
                  </a:txBody>
                  <a:tcPr marL="91435" marR="91435"/>
                </a:tc>
                <a:tc>
                  <a:txBody>
                    <a:bodyPr/>
                    <a:lstStyle/>
                    <a:p>
                      <a:pPr algn="ctr">
                        <a:buNone/>
                      </a:pPr>
                      <a:r>
                        <a:rPr lang="zh-CN" altLang="en-US" b="0">
                          <a:solidFill>
                            <a:schemeClr val="tx2"/>
                          </a:solidFill>
                          <a:cs typeface="Nimbus Roman No9 L" charset="0"/>
                        </a:rPr>
                        <a:t>工业司设定，数管中心在清查数据作标记</a:t>
                      </a:r>
                      <a:endParaRPr lang="zh-CN" altLang="en-US" b="0">
                        <a:solidFill>
                          <a:schemeClr val="tx2"/>
                        </a:solidFill>
                        <a:cs typeface="Nimbus Roman No9 L" charset="0"/>
                      </a:endParaRPr>
                    </a:p>
                  </a:txBody>
                  <a:tcPr marL="91435" marR="91435"/>
                </a:tc>
              </a:tr>
              <a:tr h="381000">
                <a:tc>
                  <a:txBody>
                    <a:bodyPr/>
                    <a:lstStyle/>
                    <a:p>
                      <a:pPr algn="ctr">
                        <a:buNone/>
                      </a:pPr>
                      <a:r>
                        <a:rPr lang="zh-CN" altLang="en-US" b="0">
                          <a:solidFill>
                            <a:schemeClr val="tx2"/>
                          </a:solidFill>
                          <a:cs typeface="Nimbus Roman No9 L" charset="0"/>
                        </a:rPr>
                        <a:t>建筑业</a:t>
                      </a:r>
                      <a:endParaRPr lang="zh-CN" altLang="en-US" b="0">
                        <a:solidFill>
                          <a:schemeClr val="tx2"/>
                        </a:solidFill>
                        <a:cs typeface="Nimbus Roman No9 L" charset="0"/>
                      </a:endParaRPr>
                    </a:p>
                  </a:txBody>
                  <a:tcPr marL="91435" marR="91435"/>
                </a:tc>
                <a:tc>
                  <a:txBody>
                    <a:bodyPr/>
                    <a:lstStyle/>
                    <a:p>
                      <a:pPr algn="ctr">
                        <a:buNone/>
                      </a:pPr>
                      <a:r>
                        <a:rPr lang="zh-CN" altLang="en-US" sz="1800" b="0">
                          <a:solidFill>
                            <a:schemeClr val="tx2"/>
                          </a:solidFill>
                          <a:cs typeface="Nimbus Roman No9 L" charset="0"/>
                          <a:sym typeface="+mn-ea"/>
                        </a:rPr>
                        <a:t>从业人员期末人数达到一定阈值</a:t>
                      </a:r>
                      <a:endParaRPr lang="zh-CN" altLang="en-US" sz="1800" b="0">
                        <a:solidFill>
                          <a:schemeClr val="tx2"/>
                        </a:solidFill>
                        <a:cs typeface="Nimbus Roman No9 L" charset="0"/>
                        <a:sym typeface="+mn-ea"/>
                      </a:endParaRPr>
                    </a:p>
                  </a:txBody>
                  <a:tcPr marL="91435" marR="91435"/>
                </a:tc>
                <a:tc>
                  <a:txBody>
                    <a:bodyPr/>
                    <a:lstStyle/>
                    <a:p>
                      <a:pPr algn="ctr">
                        <a:buNone/>
                      </a:pPr>
                      <a:r>
                        <a:rPr lang="zh-CN" altLang="en-US" sz="1800" b="0">
                          <a:solidFill>
                            <a:schemeClr val="tx2"/>
                          </a:solidFill>
                          <a:cs typeface="Nimbus Roman No9 L" charset="0"/>
                          <a:sym typeface="+mn-ea"/>
                        </a:rPr>
                        <a:t>投资司</a:t>
                      </a:r>
                      <a:r>
                        <a:rPr lang="zh-CN" altLang="en-US" sz="1800">
                          <a:solidFill>
                            <a:schemeClr val="tx2"/>
                          </a:solidFill>
                          <a:cs typeface="Nimbus Roman No9 L" charset="0"/>
                          <a:sym typeface="+mn-ea"/>
                        </a:rPr>
                        <a:t>设定</a:t>
                      </a:r>
                      <a:r>
                        <a:rPr lang="zh-CN" altLang="en-US" sz="1800" b="0">
                          <a:solidFill>
                            <a:schemeClr val="tx2"/>
                          </a:solidFill>
                          <a:cs typeface="Nimbus Roman No9 L" charset="0"/>
                          <a:sym typeface="+mn-ea"/>
                        </a:rPr>
                        <a:t>，数管中心在清查数据作标记</a:t>
                      </a:r>
                      <a:endParaRPr lang="zh-CN" altLang="en-US" sz="1800" b="0">
                        <a:solidFill>
                          <a:schemeClr val="tx2"/>
                        </a:solidFill>
                        <a:cs typeface="Nimbus Roman No9 L" charset="0"/>
                        <a:sym typeface="+mn-ea"/>
                      </a:endParaRPr>
                    </a:p>
                  </a:txBody>
                  <a:tcPr marL="91435" marR="91435"/>
                </a:tc>
              </a:tr>
              <a:tr h="381000">
                <a:tc>
                  <a:txBody>
                    <a:bodyPr/>
                    <a:lstStyle/>
                    <a:p>
                      <a:pPr algn="ctr">
                        <a:buNone/>
                      </a:pPr>
                      <a:r>
                        <a:rPr lang="zh-CN" altLang="en-US" b="0">
                          <a:solidFill>
                            <a:schemeClr val="tx2"/>
                          </a:solidFill>
                          <a:cs typeface="Nimbus Roman No9 L" charset="0"/>
                        </a:rPr>
                        <a:t>批发和零售业</a:t>
                      </a:r>
                      <a:endParaRPr lang="zh-CN" altLang="en-US" b="0">
                        <a:solidFill>
                          <a:schemeClr val="tx2"/>
                        </a:solidFill>
                        <a:cs typeface="Nimbus Roman No9 L" charset="0"/>
                      </a:endParaRPr>
                    </a:p>
                  </a:txBody>
                  <a:tcPr marL="91435" marR="91435"/>
                </a:tc>
                <a:tc rowSpan="2">
                  <a:txBody>
                    <a:bodyPr/>
                    <a:lstStyle/>
                    <a:p>
                      <a:pPr algn="ctr">
                        <a:buNone/>
                      </a:pPr>
                      <a:r>
                        <a:rPr lang="zh-CN" altLang="en-US" sz="1800">
                          <a:solidFill>
                            <a:schemeClr val="tx2"/>
                          </a:solidFill>
                          <a:cs typeface="Nimbus Roman No9 L" charset="0"/>
                          <a:sym typeface="+mn-ea"/>
                        </a:rPr>
                        <a:t>从业人员期末人数达到一定阈值</a:t>
                      </a:r>
                      <a:r>
                        <a:rPr lang="en-US" altLang="zh-CN" b="0">
                          <a:solidFill>
                            <a:schemeClr val="tx2"/>
                          </a:solidFill>
                          <a:cs typeface="Nimbus Roman No9 L" charset="0"/>
                        </a:rPr>
                        <a:t>+</a:t>
                      </a:r>
                      <a:r>
                        <a:rPr lang="zh-CN" altLang="en-US" b="0">
                          <a:solidFill>
                            <a:schemeClr val="tx2"/>
                          </a:solidFill>
                          <a:cs typeface="Nimbus Roman No9 L" charset="0"/>
                        </a:rPr>
                        <a:t>预计今年营业收入所选</a:t>
                      </a:r>
                      <a:r>
                        <a:rPr lang="en-US" altLang="zh-CN" sz="1800">
                          <a:solidFill>
                            <a:schemeClr val="tx2"/>
                          </a:solidFill>
                          <a:cs typeface="Nimbus Roman No9 L" charset="0"/>
                          <a:sym typeface="+mn-ea"/>
                        </a:rPr>
                        <a:t>+</a:t>
                      </a:r>
                      <a:r>
                        <a:rPr lang="zh-CN" altLang="en-US" sz="1800">
                          <a:solidFill>
                            <a:schemeClr val="tx2"/>
                          </a:solidFill>
                          <a:cs typeface="Nimbus Roman No9 L" charset="0"/>
                          <a:sym typeface="+mn-ea"/>
                        </a:rPr>
                        <a:t>限额以上个体经营户</a:t>
                      </a:r>
                      <a:endParaRPr lang="zh-CN" altLang="en-US" sz="1800" b="0">
                        <a:solidFill>
                          <a:schemeClr val="tx2"/>
                        </a:solidFill>
                        <a:cs typeface="Nimbus Roman No9 L" charset="0"/>
                        <a:sym typeface="+mn-ea"/>
                      </a:endParaRPr>
                    </a:p>
                  </a:txBody>
                  <a:tcPr marL="91435" marR="91435"/>
                </a:tc>
                <a:tc>
                  <a:txBody>
                    <a:bodyPr/>
                    <a:lstStyle/>
                    <a:p>
                      <a:pPr algn="ctr">
                        <a:buNone/>
                      </a:pPr>
                      <a:r>
                        <a:rPr lang="zh-CN" altLang="en-US" b="0">
                          <a:solidFill>
                            <a:schemeClr val="tx2"/>
                          </a:solidFill>
                          <a:cs typeface="Nimbus Roman No9 L" charset="0"/>
                        </a:rPr>
                        <a:t>贸经司</a:t>
                      </a:r>
                      <a:r>
                        <a:rPr lang="zh-CN" altLang="en-US" sz="1800">
                          <a:solidFill>
                            <a:schemeClr val="tx2"/>
                          </a:solidFill>
                          <a:cs typeface="Nimbus Roman No9 L" charset="0"/>
                          <a:sym typeface="+mn-ea"/>
                        </a:rPr>
                        <a:t>设定</a:t>
                      </a:r>
                      <a:r>
                        <a:rPr lang="zh-CN" altLang="en-US" b="0">
                          <a:solidFill>
                            <a:schemeClr val="tx2"/>
                          </a:solidFill>
                          <a:cs typeface="Nimbus Roman No9 L" charset="0"/>
                        </a:rPr>
                        <a:t>，</a:t>
                      </a:r>
                      <a:r>
                        <a:rPr lang="zh-CN" altLang="en-US" sz="1800" b="0">
                          <a:solidFill>
                            <a:schemeClr val="tx2"/>
                          </a:solidFill>
                          <a:cs typeface="Nimbus Roman No9 L" charset="0"/>
                          <a:sym typeface="+mn-ea"/>
                        </a:rPr>
                        <a:t>数管中心在清查数据作标记</a:t>
                      </a:r>
                      <a:endParaRPr lang="zh-CN" altLang="en-US" sz="1800" b="0">
                        <a:solidFill>
                          <a:schemeClr val="tx2"/>
                        </a:solidFill>
                        <a:cs typeface="Nimbus Roman No9 L" charset="0"/>
                        <a:sym typeface="+mn-ea"/>
                      </a:endParaRPr>
                    </a:p>
                  </a:txBody>
                  <a:tcPr marL="91435" marR="91435"/>
                </a:tc>
              </a:tr>
              <a:tr h="381000">
                <a:tc>
                  <a:txBody>
                    <a:bodyPr/>
                    <a:lstStyle/>
                    <a:p>
                      <a:pPr algn="ctr">
                        <a:buNone/>
                      </a:pPr>
                      <a:r>
                        <a:rPr lang="zh-CN" altLang="en-US" b="0">
                          <a:solidFill>
                            <a:schemeClr val="tx2"/>
                          </a:solidFill>
                          <a:cs typeface="Nimbus Roman No9 L" charset="0"/>
                        </a:rPr>
                        <a:t>住宿和餐饮业</a:t>
                      </a:r>
                      <a:endParaRPr lang="zh-CN" altLang="en-US" b="0">
                        <a:solidFill>
                          <a:schemeClr val="tx2"/>
                        </a:solidFill>
                        <a:cs typeface="Nimbus Roman No9 L" charset="0"/>
                      </a:endParaRPr>
                    </a:p>
                  </a:txBody>
                  <a:tcPr marL="91435" marR="91435"/>
                </a:tc>
                <a:tc vMerge="1">
                  <a:tcPr marL="91435" marR="91435"/>
                </a:tc>
                <a:tc>
                  <a:txBody>
                    <a:bodyPr/>
                    <a:lstStyle/>
                    <a:p>
                      <a:pPr algn="ctr">
                        <a:buNone/>
                      </a:pPr>
                      <a:r>
                        <a:rPr lang="zh-CN" altLang="en-US" sz="1800" b="0">
                          <a:solidFill>
                            <a:schemeClr val="tx2"/>
                          </a:solidFill>
                          <a:cs typeface="Nimbus Roman No9 L" charset="0"/>
                          <a:sym typeface="+mn-ea"/>
                        </a:rPr>
                        <a:t>贸经司</a:t>
                      </a:r>
                      <a:r>
                        <a:rPr lang="zh-CN" altLang="en-US" sz="1800">
                          <a:solidFill>
                            <a:schemeClr val="tx2"/>
                          </a:solidFill>
                          <a:cs typeface="Nimbus Roman No9 L" charset="0"/>
                          <a:sym typeface="+mn-ea"/>
                        </a:rPr>
                        <a:t>设定</a:t>
                      </a:r>
                      <a:r>
                        <a:rPr lang="zh-CN" altLang="en-US" sz="1800" b="0">
                          <a:solidFill>
                            <a:schemeClr val="tx2"/>
                          </a:solidFill>
                          <a:cs typeface="Nimbus Roman No9 L" charset="0"/>
                          <a:sym typeface="+mn-ea"/>
                        </a:rPr>
                        <a:t>，数管中心在清查数据作标记</a:t>
                      </a:r>
                      <a:endParaRPr lang="zh-CN" altLang="en-US" sz="1800" b="0">
                        <a:solidFill>
                          <a:schemeClr val="tx2"/>
                        </a:solidFill>
                        <a:cs typeface="Nimbus Roman No9 L" charset="0"/>
                        <a:sym typeface="+mn-ea"/>
                      </a:endParaRPr>
                    </a:p>
                  </a:txBody>
                  <a:tcPr marL="91435" marR="91435"/>
                </a:tc>
              </a:tr>
              <a:tr h="381000">
                <a:tc>
                  <a:txBody>
                    <a:bodyPr/>
                    <a:lstStyle/>
                    <a:p>
                      <a:pPr algn="ctr">
                        <a:buNone/>
                      </a:pPr>
                      <a:r>
                        <a:rPr lang="zh-CN" altLang="en-US" b="0">
                          <a:solidFill>
                            <a:schemeClr val="tx2"/>
                          </a:solidFill>
                          <a:cs typeface="Nimbus Roman No9 L" charset="0"/>
                        </a:rPr>
                        <a:t>服务业</a:t>
                      </a:r>
                      <a:endParaRPr lang="zh-CN" altLang="en-US" b="0">
                        <a:solidFill>
                          <a:schemeClr val="tx2"/>
                        </a:solidFill>
                        <a:cs typeface="Nimbus Roman No9 L" charset="0"/>
                      </a:endParaRPr>
                    </a:p>
                  </a:txBody>
                  <a:tcPr marL="91435" marR="91435"/>
                </a:tc>
                <a:tc>
                  <a:txBody>
                    <a:bodyPr/>
                    <a:lstStyle/>
                    <a:p>
                      <a:pPr algn="ctr">
                        <a:buNone/>
                      </a:pPr>
                      <a:r>
                        <a:rPr lang="zh-CN" altLang="en-US" sz="1800" b="0">
                          <a:solidFill>
                            <a:schemeClr val="tx2"/>
                          </a:solidFill>
                          <a:cs typeface="Nimbus Roman No9 L" charset="0"/>
                          <a:sym typeface="+mn-ea"/>
                        </a:rPr>
                        <a:t>预计今年营业收入所选</a:t>
                      </a:r>
                      <a:endParaRPr lang="zh-CN" altLang="en-US" sz="1800" b="0">
                        <a:solidFill>
                          <a:schemeClr val="tx2"/>
                        </a:solidFill>
                        <a:cs typeface="Nimbus Roman No9 L" charset="0"/>
                        <a:sym typeface="+mn-ea"/>
                      </a:endParaRPr>
                    </a:p>
                  </a:txBody>
                  <a:tcPr marL="91435" marR="91435"/>
                </a:tc>
                <a:tc>
                  <a:txBody>
                    <a:bodyPr/>
                    <a:lstStyle/>
                    <a:p>
                      <a:pPr algn="ctr">
                        <a:buNone/>
                      </a:pPr>
                      <a:r>
                        <a:rPr lang="zh-CN" altLang="en-US" sz="1800" b="0">
                          <a:solidFill>
                            <a:schemeClr val="tx2"/>
                          </a:solidFill>
                          <a:cs typeface="Nimbus Roman No9 L" charset="0"/>
                          <a:sym typeface="+mn-ea"/>
                        </a:rPr>
                        <a:t>服务业调查中心</a:t>
                      </a:r>
                      <a:r>
                        <a:rPr lang="zh-CN" altLang="en-US" sz="1800">
                          <a:solidFill>
                            <a:schemeClr val="tx2"/>
                          </a:solidFill>
                          <a:cs typeface="Nimbus Roman No9 L" charset="0"/>
                          <a:sym typeface="+mn-ea"/>
                        </a:rPr>
                        <a:t>设定</a:t>
                      </a:r>
                      <a:r>
                        <a:rPr lang="zh-CN" altLang="en-US" sz="1800" b="0">
                          <a:solidFill>
                            <a:schemeClr val="tx2"/>
                          </a:solidFill>
                          <a:cs typeface="Nimbus Roman No9 L" charset="0"/>
                          <a:sym typeface="+mn-ea"/>
                        </a:rPr>
                        <a:t>，数管中心在清查数据作标记</a:t>
                      </a:r>
                      <a:endParaRPr lang="zh-CN" altLang="en-US" sz="1800" b="0">
                        <a:solidFill>
                          <a:schemeClr val="tx2"/>
                        </a:solidFill>
                        <a:cs typeface="Nimbus Roman No9 L" charset="0"/>
                        <a:sym typeface="+mn-ea"/>
                      </a:endParaRPr>
                    </a:p>
                  </a:txBody>
                  <a:tcPr marL="91435" marR="91435"/>
                </a:tc>
              </a:tr>
            </a:tbl>
          </a:graphicData>
        </a:graphic>
      </p:graphicFrame>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3" name="文本框 2"/>
          <p:cNvSpPr txBox="1">
            <a:spLocks noChangeArrowheads="1"/>
          </p:cNvSpPr>
          <p:nvPr/>
        </p:nvSpPr>
        <p:spPr bwMode="auto">
          <a:xfrm>
            <a:off x="506413" y="820738"/>
            <a:ext cx="10669587" cy="482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83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just">
              <a:spcBef>
                <a:spcPct val="20000"/>
              </a:spcBef>
              <a:buSzPct val="85000"/>
              <a:buFont typeface="Wingdings" panose="05000000000000000000" pitchFamily="2" charset="2"/>
              <a:buNone/>
            </a:pPr>
            <a:r>
              <a:rPr lang="zh-CN" altLang="en-US" sz="2800" b="1">
                <a:solidFill>
                  <a:srgbClr val="336699"/>
                </a:solidFill>
                <a:latin typeface="黑体" panose="02010609060101010101" charset="-122"/>
                <a:ea typeface="黑体" panose="02010609060101010101" charset="-122"/>
                <a:sym typeface="微软雅黑" panose="020B0503020204020204" pitchFamily="34" charset="-122"/>
              </a:rPr>
              <a:t>总体单位划分：</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zh-CN" sz="2800">
                <a:solidFill>
                  <a:srgbClr val="336699"/>
                </a:solidFill>
                <a:latin typeface="黑体" panose="02010609060101010101" charset="-122"/>
                <a:ea typeface="黑体" panose="02010609060101010101" charset="-122"/>
                <a:sym typeface="微软雅黑" panose="020B0503020204020204" pitchFamily="34" charset="-122"/>
              </a:rPr>
              <a:t>可能存在的疑问：</a:t>
            </a:r>
            <a:endParaRPr lang="zh-CN"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1.</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全面调查层个体经营户在登记的时候达不到阈值，如从业人员期末人数比清查时减少：作为全面调查层，指标按照实际情况登记。</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2.</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全面调查层个体经营户搬迁：按照搬迁后实际经营地登记，如果出现搬迁后找不到等情况，如实填写。</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3.</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对于“</a:t>
            </a:r>
            <a:r>
              <a:rPr lang="zh-CN" sz="2800">
                <a:solidFill>
                  <a:srgbClr val="336699"/>
                </a:solidFill>
                <a:latin typeface="黑体" panose="02010609060101010101" charset="-122"/>
                <a:ea typeface="黑体" panose="02010609060101010101" charset="-122"/>
                <a:cs typeface="Nimbus Roman No9 L" charset="0"/>
                <a:sym typeface="+mn-ea"/>
              </a:rPr>
              <a:t>一年内累计经营三个月以上</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”的其他个体经营户</a:t>
            </a:r>
            <a:r>
              <a:rPr lang="zh-CN" altLang="en-US" sz="2800">
                <a:solidFill>
                  <a:srgbClr val="336699"/>
                </a:solidFill>
                <a:latin typeface="黑体" panose="02010609060101010101" charset="-122"/>
                <a:ea typeface="黑体" panose="02010609060101010101" charset="-122"/>
                <a:cs typeface="Nimbus Roman No9 L" charset="0"/>
                <a:sym typeface="+mn-ea"/>
              </a:rPr>
              <a:t>：“以上”包含本数；如果经营时间不连续，三个月是否等同于九十日。</a:t>
            </a:r>
            <a:endParaRPr lang="zh-CN" altLang="en-US" sz="2800">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cs typeface="Nimbus Roman No9 L" charset="0"/>
                <a:sym typeface="+mn-ea"/>
              </a:rPr>
              <a:t>4.</a:t>
            </a:r>
            <a:r>
              <a:rPr lang="zh-CN" altLang="en-US" sz="2800">
                <a:solidFill>
                  <a:srgbClr val="336699"/>
                </a:solidFill>
                <a:latin typeface="黑体" panose="02010609060101010101" charset="-122"/>
                <a:ea typeface="黑体" panose="02010609060101010101" charset="-122"/>
                <a:cs typeface="Nimbus Roman No9 L" charset="0"/>
                <a:sym typeface="+mn-ea"/>
              </a:rPr>
              <a:t>对于个体工商户，不需要满足</a:t>
            </a:r>
            <a:r>
              <a:rPr lang="zh-CN" sz="2800">
                <a:solidFill>
                  <a:srgbClr val="336699"/>
                </a:solidFill>
                <a:latin typeface="黑体" panose="02010609060101010101" charset="-122"/>
                <a:ea typeface="黑体" panose="02010609060101010101" charset="-122"/>
                <a:cs typeface="Nimbus Roman No9 L" charset="0"/>
                <a:sym typeface="+mn-ea"/>
              </a:rPr>
              <a:t>累计经营三个月以上的条件：只要是个体工商户，就属于调查对象，避免遗漏统计。</a:t>
            </a:r>
            <a:endParaRPr lang="zh-CN" altLang="en-US" sz="2800">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1"/>
          <p:nvPr/>
        </p:nvSpPr>
        <p:spPr>
          <a:xfrm>
            <a:off x="612775" y="1006475"/>
            <a:ext cx="10671175" cy="5346700"/>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抽样方法：</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（一）全面调查层：对“</a:t>
            </a:r>
            <a:r>
              <a:rPr lang="zh-CN" altLang="en-US" sz="2800">
                <a:solidFill>
                  <a:srgbClr val="336699"/>
                </a:solidFill>
                <a:latin typeface="黑体" panose="02010609060101010101" charset="-122"/>
                <a:ea typeface="黑体" panose="02010609060101010101" charset="-122"/>
                <a:cs typeface="Nimbus Roman No9 L" charset="0"/>
                <a:sym typeface="+mn-ea"/>
              </a:rPr>
              <a:t>全面调查层</a:t>
            </a:r>
            <a:r>
              <a:rPr lang="zh-CN" altLang="en-US" sz="2800" noProof="1">
                <a:solidFill>
                  <a:srgbClr val="336699"/>
                </a:solidFill>
                <a:latin typeface="黑体" panose="02010609060101010101" charset="-122"/>
                <a:ea typeface="黑体" panose="02010609060101010101" charset="-122"/>
                <a:cs typeface="Nimbus Roman No9 L" charset="0"/>
                <a:sym typeface="+mn-ea"/>
              </a:rPr>
              <a:t>”个体经营户进行全面调查。</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划分全面调查层的意义：没有抽样误差，全面掌握全面调查层的情况，提高总体估计精度。</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（二）抽样调查层：</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 </a:t>
            </a:r>
            <a:r>
              <a:rPr lang="en-US" altLang="zh-CN" sz="2800" noProof="1">
                <a:solidFill>
                  <a:srgbClr val="336699"/>
                </a:solidFill>
                <a:latin typeface="黑体" panose="02010609060101010101" charset="-122"/>
                <a:ea typeface="黑体" panose="02010609060101010101" charset="-122"/>
                <a:cs typeface="Nimbus Roman No9 L" charset="0"/>
                <a:sym typeface="+mn-ea"/>
              </a:rPr>
              <a:t>   1.</a:t>
            </a:r>
            <a:r>
              <a:rPr sz="2800" noProof="1">
                <a:solidFill>
                  <a:srgbClr val="336699"/>
                </a:solidFill>
                <a:latin typeface="黑体" panose="02010609060101010101" charset="-122"/>
                <a:ea typeface="黑体" panose="02010609060101010101" charset="-122"/>
                <a:cs typeface="Nimbus Roman No9 L" charset="0"/>
                <a:sym typeface="+mn-ea"/>
              </a:rPr>
              <a:t>把“抽样调查层”个体经营户分为5个专业</a:t>
            </a:r>
            <a:r>
              <a:rPr lang="zh-CN" sz="2800" noProof="1">
                <a:solidFill>
                  <a:srgbClr val="336699"/>
                </a:solidFill>
                <a:latin typeface="黑体" panose="02010609060101010101" charset="-122"/>
                <a:ea typeface="黑体" panose="02010609060101010101" charset="-122"/>
                <a:cs typeface="Nimbus Roman No9 L" charset="0"/>
                <a:sym typeface="+mn-ea"/>
              </a:rPr>
              <a:t>（</a:t>
            </a:r>
            <a:r>
              <a:rPr sz="2800" noProof="1">
                <a:solidFill>
                  <a:srgbClr val="336699"/>
                </a:solidFill>
                <a:latin typeface="黑体" panose="02010609060101010101" charset="-122"/>
                <a:ea typeface="黑体" panose="02010609060101010101" charset="-122"/>
                <a:cs typeface="Nimbus Roman No9 L" charset="0"/>
                <a:sym typeface="+mn-ea"/>
              </a:rPr>
              <a:t>工业、建筑业、批发和零售业、住宿和餐饮业、服务业</a:t>
            </a:r>
            <a:r>
              <a:rPr lang="zh-CN" sz="2800" noProof="1">
                <a:solidFill>
                  <a:srgbClr val="336699"/>
                </a:solidFill>
                <a:latin typeface="黑体" panose="02010609060101010101" charset="-122"/>
                <a:ea typeface="黑体" panose="02010609060101010101" charset="-122"/>
                <a:cs typeface="Nimbus Roman No9 L" charset="0"/>
                <a:sym typeface="+mn-ea"/>
              </a:rPr>
              <a:t>）</a:t>
            </a:r>
            <a:r>
              <a:rPr sz="2800" noProof="1">
                <a:solidFill>
                  <a:srgbClr val="336699"/>
                </a:solidFill>
                <a:latin typeface="黑体" panose="02010609060101010101" charset="-122"/>
                <a:ea typeface="黑体" panose="02010609060101010101" charset="-122"/>
                <a:cs typeface="Nimbus Roman No9 L" charset="0"/>
                <a:sym typeface="+mn-ea"/>
              </a:rPr>
              <a:t>。</a:t>
            </a:r>
            <a:endParaRPr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sz="2800" noProof="1">
                <a:solidFill>
                  <a:srgbClr val="336699"/>
                </a:solidFill>
                <a:latin typeface="黑体" panose="02010609060101010101" charset="-122"/>
                <a:ea typeface="黑体" panose="02010609060101010101" charset="-122"/>
                <a:cs typeface="Nimbus Roman No9 L" charset="0"/>
                <a:sym typeface="+mn-ea"/>
              </a:rPr>
              <a:t>    2.</a:t>
            </a:r>
            <a:r>
              <a:rPr sz="2800" noProof="1">
                <a:solidFill>
                  <a:srgbClr val="336699"/>
                </a:solidFill>
                <a:latin typeface="黑体" panose="02010609060101010101" charset="-122"/>
                <a:ea typeface="黑体" panose="02010609060101010101" charset="-122"/>
                <a:cs typeface="Nimbus Roman No9 L" charset="0"/>
                <a:sym typeface="+mn-ea"/>
              </a:rPr>
              <a:t>各专业中，</a:t>
            </a:r>
            <a:r>
              <a:rPr lang="zh-CN" sz="2800" noProof="1">
                <a:solidFill>
                  <a:srgbClr val="336699"/>
                </a:solidFill>
                <a:latin typeface="黑体" panose="02010609060101010101" charset="-122"/>
                <a:ea typeface="黑体" panose="02010609060101010101" charset="-122"/>
                <a:cs typeface="Nimbus Roman No9 L" charset="0"/>
                <a:sym typeface="+mn-ea"/>
              </a:rPr>
              <a:t>每个县（正式方案是地市）按照与普查小区单位数规模成比例的</a:t>
            </a:r>
            <a:r>
              <a:rPr lang="en-US" altLang="zh-CN" sz="2800" noProof="1">
                <a:solidFill>
                  <a:srgbClr val="336699"/>
                </a:solidFill>
                <a:latin typeface="黑体" panose="02010609060101010101" charset="-122"/>
                <a:ea typeface="黑体" panose="02010609060101010101" charset="-122"/>
                <a:cs typeface="Nimbus Roman No9 L" charset="0"/>
                <a:sym typeface="+mn-ea"/>
              </a:rPr>
              <a:t>PPS</a:t>
            </a:r>
            <a:r>
              <a:rPr lang="zh-CN" altLang="en-US" sz="2800" noProof="1">
                <a:solidFill>
                  <a:srgbClr val="336699"/>
                </a:solidFill>
                <a:latin typeface="黑体" panose="02010609060101010101" charset="-122"/>
                <a:ea typeface="黑体" panose="02010609060101010101" charset="-122"/>
                <a:cs typeface="Nimbus Roman No9 L" charset="0"/>
                <a:sym typeface="+mn-ea"/>
              </a:rPr>
              <a:t>系统抽样方法</a:t>
            </a:r>
            <a:r>
              <a:rPr sz="2800" noProof="1">
                <a:solidFill>
                  <a:srgbClr val="336699"/>
                </a:solidFill>
                <a:latin typeface="黑体" panose="02010609060101010101" charset="-122"/>
                <a:ea typeface="黑体" panose="02010609060101010101" charset="-122"/>
                <a:cs typeface="Nimbus Roman No9 L" charset="0"/>
                <a:sym typeface="+mn-ea"/>
              </a:rPr>
              <a:t>抽取部分普查小区，再对</a:t>
            </a:r>
            <a:r>
              <a:rPr lang="zh-CN" sz="2800" noProof="1">
                <a:solidFill>
                  <a:srgbClr val="336699"/>
                </a:solidFill>
                <a:latin typeface="黑体" panose="02010609060101010101" charset="-122"/>
                <a:ea typeface="黑体" panose="02010609060101010101" charset="-122"/>
                <a:cs typeface="Nimbus Roman No9 L" charset="0"/>
                <a:sym typeface="+mn-ea"/>
              </a:rPr>
              <a:t>其中本专业所有</a:t>
            </a:r>
            <a:r>
              <a:rPr sz="2800" noProof="1">
                <a:solidFill>
                  <a:srgbClr val="336699"/>
                </a:solidFill>
                <a:latin typeface="黑体" panose="02010609060101010101" charset="-122"/>
                <a:ea typeface="黑体" panose="02010609060101010101" charset="-122"/>
                <a:cs typeface="Nimbus Roman No9 L" charset="0"/>
                <a:sym typeface="+mn-ea"/>
              </a:rPr>
              <a:t>个体经营户进行调查</a:t>
            </a:r>
            <a:r>
              <a:rPr lang="zh-CN" altLang="en-US" sz="2800" noProof="1">
                <a:solidFill>
                  <a:srgbClr val="336699"/>
                </a:solidFill>
                <a:latin typeface="黑体" panose="02010609060101010101" charset="-122"/>
                <a:ea typeface="黑体" panose="02010609060101010101" charset="-122"/>
                <a:cs typeface="Nimbus Roman No9 L" charset="0"/>
                <a:sym typeface="+mn-ea"/>
              </a:rPr>
              <a:t>。</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按照专业抽样的优势：抽选出的样本更加具有代表性。</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1"/>
          </p:cNvPicPr>
          <p:nvPr/>
        </p:nvPicPr>
        <p:blipFill>
          <a:blip r:embed="rId2"/>
          <a:stretch>
            <a:fillRect/>
          </a:stretch>
        </p:blipFill>
        <p:spPr>
          <a:xfrm>
            <a:off x="-76200" y="-215265"/>
            <a:ext cx="3695065" cy="115506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2610,&quot;width&quot;:9237.499212598424}"/>
</p:tagLst>
</file>

<file path=ppt/tags/tag2.xml><?xml version="1.0" encoding="utf-8"?>
<p:tagLst xmlns:p="http://schemas.openxmlformats.org/presentationml/2006/main">
  <p:tag name="KSO_WPP_MARK_KEY" val="c3010b76-8897-4638-81e6-6026c59636c9"/>
  <p:tag name="COMMONDATA" val="eyJoZGlkIjoiZjNiNzQ3NTI1MDUxYmMyOGVhZTY5YjczZWY1ZjVkZmEifQ=="/>
</p:tagLst>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8282</Words>
  <Application>WPS 演示</Application>
  <PresentationFormat>宽屏</PresentationFormat>
  <Paragraphs>1308</Paragraphs>
  <Slides>39</Slides>
  <Notes>0</Notes>
  <HiddenSlides>0</HiddenSlides>
  <MMClips>0</MMClips>
  <ScaleCrop>false</ScaleCrop>
  <HeadingPairs>
    <vt:vector size="6" baseType="variant">
      <vt:variant>
        <vt:lpstr>已用的字体</vt:lpstr>
      </vt:variant>
      <vt:variant>
        <vt:i4>14</vt:i4>
      </vt:variant>
      <vt:variant>
        <vt:lpstr>主题</vt:lpstr>
      </vt:variant>
      <vt:variant>
        <vt:i4>6</vt:i4>
      </vt:variant>
      <vt:variant>
        <vt:lpstr>幻灯片标题</vt:lpstr>
      </vt:variant>
      <vt:variant>
        <vt:i4>39</vt:i4>
      </vt:variant>
    </vt:vector>
  </HeadingPairs>
  <TitlesOfParts>
    <vt:vector size="59" baseType="lpstr">
      <vt:lpstr>Arial</vt:lpstr>
      <vt:lpstr>宋体</vt:lpstr>
      <vt:lpstr>Wingdings</vt:lpstr>
      <vt:lpstr>微软雅黑</vt:lpstr>
      <vt:lpstr>Wingdings</vt:lpstr>
      <vt:lpstr>黑体</vt:lpstr>
      <vt:lpstr>Nimbus Roman No9 L</vt:lpstr>
      <vt:lpstr>Segoe Print</vt:lpstr>
      <vt:lpstr>东文宋体</vt:lpstr>
      <vt:lpstr>Arial Unicode MS</vt:lpstr>
      <vt:lpstr>Calibri</vt:lpstr>
      <vt:lpstr>仿宋</vt:lpstr>
      <vt:lpstr>DejaVu Math TeX Gyre</vt:lpstr>
      <vt:lpstr>方正黑体_GBK</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文彬®</cp:lastModifiedBy>
  <cp:revision>207</cp:revision>
  <dcterms:created xsi:type="dcterms:W3CDTF">2023-03-24T07:20:00Z</dcterms:created>
  <dcterms:modified xsi:type="dcterms:W3CDTF">2023-04-01T04:45:57Z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ICV">
    <vt:lpwstr>D83702C4ECB64BA193906282F14A7841</vt:lpwstr>
  </property>
</Properties>
</file>