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Lst>
  <p:notesMasterIdLst>
    <p:notesMasterId r:id="rId30"/>
  </p:notesMasterIdLst>
  <p:sldIdLst>
    <p:sldId id="256" r:id="rId10"/>
    <p:sldId id="262" r:id="rId11"/>
    <p:sldId id="263" r:id="rId12"/>
    <p:sldId id="608" r:id="rId13"/>
    <p:sldId id="609" r:id="rId14"/>
    <p:sldId id="610" r:id="rId15"/>
    <p:sldId id="555" r:id="rId16"/>
    <p:sldId id="554" r:id="rId17"/>
    <p:sldId id="552" r:id="rId18"/>
    <p:sldId id="559" r:id="rId19"/>
    <p:sldId id="455" r:id="rId20"/>
    <p:sldId id="457" r:id="rId21"/>
    <p:sldId id="596" r:id="rId22"/>
    <p:sldId id="597" r:id="rId23"/>
    <p:sldId id="599" r:id="rId24"/>
    <p:sldId id="600" r:id="rId25"/>
    <p:sldId id="601" r:id="rId26"/>
    <p:sldId id="602" r:id="rId27"/>
    <p:sldId id="461" r:id="rId28"/>
    <p:sldId id="456" r:id="rId29"/>
    <p:sldId id="562" r:id="rId31"/>
    <p:sldId id="509" r:id="rId32"/>
    <p:sldId id="316" r:id="rId33"/>
    <p:sldId id="463" r:id="rId34"/>
    <p:sldId id="351" r:id="rId35"/>
    <p:sldId id="353" r:id="rId36"/>
    <p:sldId id="354" r:id="rId37"/>
    <p:sldId id="357" r:id="rId38"/>
    <p:sldId id="359" r:id="rId39"/>
    <p:sldId id="360" r:id="rId40"/>
    <p:sldId id="361" r:id="rId41"/>
    <p:sldId id="362" r:id="rId42"/>
    <p:sldId id="363" r:id="rId43"/>
    <p:sldId id="365" r:id="rId44"/>
    <p:sldId id="539" r:id="rId45"/>
    <p:sldId id="367" r:id="rId46"/>
    <p:sldId id="368" r:id="rId47"/>
    <p:sldId id="369" r:id="rId48"/>
    <p:sldId id="370" r:id="rId49"/>
    <p:sldId id="329" r:id="rId50"/>
    <p:sldId id="507" r:id="rId51"/>
    <p:sldId id="504" r:id="rId52"/>
    <p:sldId id="603" r:id="rId53"/>
    <p:sldId id="606" r:id="rId54"/>
    <p:sldId id="607" r:id="rId55"/>
    <p:sldId id="563" r:id="rId56"/>
    <p:sldId id="564" r:id="rId57"/>
    <p:sldId id="592" r:id="rId58"/>
    <p:sldId id="444" r:id="rId59"/>
  </p:sldIdLst>
  <p:sldSz cx="12192000" cy="6858000"/>
  <p:notesSz cx="9144000" cy="6858000"/>
  <p:custDataLst>
    <p:tags r:id="rId63"/>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38" userDrawn="1">
          <p15:clr>
            <a:srgbClr val="A4A3A4"/>
          </p15:clr>
        </p15:guide>
        <p15:guide id="2" pos="29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49F"/>
    <a:srgbClr val="5E80B0"/>
    <a:srgbClr val="7DB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381" autoAdjust="0"/>
    <p:restoredTop sz="94660" autoAdjust="0"/>
  </p:normalViewPr>
  <p:slideViewPr>
    <p:cSldViewPr snapToGrid="0" showGuides="1">
      <p:cViewPr varScale="1">
        <p:scale>
          <a:sx n="89" d="100"/>
          <a:sy n="89" d="100"/>
        </p:scale>
        <p:origin x="-456" y="-96"/>
      </p:cViewPr>
      <p:guideLst>
        <p:guide orient="horz" pos="2138"/>
        <p:guide pos="2911"/>
      </p:guideLst>
    </p:cSldViewPr>
  </p:slideViewPr>
  <p:notesTextViewPr>
    <p:cViewPr>
      <p:scale>
        <a:sx n="1" d="1"/>
        <a:sy n="1" d="1"/>
      </p:scale>
      <p:origin x="0" y="0"/>
    </p:cViewPr>
  </p:notesTextViewPr>
  <p:sorterViewPr showFormatting="0">
    <p:cViewPr>
      <p:scale>
        <a:sx n="100" d="100"/>
        <a:sy n="100" d="100"/>
      </p:scale>
      <p:origin x="0" y="0"/>
    </p:cViewPr>
  </p:sorterViewPr>
  <p:gridSpacing cx="72004" cy="72004"/>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3" Type="http://schemas.openxmlformats.org/officeDocument/2006/relationships/tags" Target="tags/tag22.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Master" Target="slideMasters/slideMaster5.xml"/><Relationship Id="rId59" Type="http://schemas.openxmlformats.org/officeDocument/2006/relationships/slide" Target="slides/slide49.xml"/><Relationship Id="rId58" Type="http://schemas.openxmlformats.org/officeDocument/2006/relationships/slide" Target="slides/slide48.xml"/><Relationship Id="rId57" Type="http://schemas.openxmlformats.org/officeDocument/2006/relationships/slide" Target="slides/slide47.xml"/><Relationship Id="rId56" Type="http://schemas.openxmlformats.org/officeDocument/2006/relationships/slide" Target="slides/slide46.xml"/><Relationship Id="rId55" Type="http://schemas.openxmlformats.org/officeDocument/2006/relationships/slide" Target="slides/slide45.xml"/><Relationship Id="rId54" Type="http://schemas.openxmlformats.org/officeDocument/2006/relationships/slide" Target="slides/slide44.xml"/><Relationship Id="rId53" Type="http://schemas.openxmlformats.org/officeDocument/2006/relationships/slide" Target="slides/slide43.xml"/><Relationship Id="rId52" Type="http://schemas.openxmlformats.org/officeDocument/2006/relationships/slide" Target="slides/slide42.xml"/><Relationship Id="rId51" Type="http://schemas.openxmlformats.org/officeDocument/2006/relationships/slide" Target="slides/slide41.xml"/><Relationship Id="rId50" Type="http://schemas.openxmlformats.org/officeDocument/2006/relationships/slide" Target="slides/slide40.xml"/><Relationship Id="rId5" Type="http://schemas.openxmlformats.org/officeDocument/2006/relationships/slideMaster" Target="slideMasters/slideMaster4.xml"/><Relationship Id="rId49" Type="http://schemas.openxmlformats.org/officeDocument/2006/relationships/slide" Target="slides/slide39.xml"/><Relationship Id="rId48" Type="http://schemas.openxmlformats.org/officeDocument/2006/relationships/slide" Target="slides/slide38.xml"/><Relationship Id="rId47" Type="http://schemas.openxmlformats.org/officeDocument/2006/relationships/slide" Target="slides/slide37.xml"/><Relationship Id="rId46" Type="http://schemas.openxmlformats.org/officeDocument/2006/relationships/slide" Target="slides/slide36.xml"/><Relationship Id="rId45" Type="http://schemas.openxmlformats.org/officeDocument/2006/relationships/slide" Target="slides/slide35.xml"/><Relationship Id="rId44" Type="http://schemas.openxmlformats.org/officeDocument/2006/relationships/slide" Target="slides/slide34.xml"/><Relationship Id="rId43" Type="http://schemas.openxmlformats.org/officeDocument/2006/relationships/slide" Target="slides/slide33.xml"/><Relationship Id="rId42" Type="http://schemas.openxmlformats.org/officeDocument/2006/relationships/slide" Target="slides/slide32.xml"/><Relationship Id="rId41" Type="http://schemas.openxmlformats.org/officeDocument/2006/relationships/slide" Target="slides/slide31.xml"/><Relationship Id="rId40" Type="http://schemas.openxmlformats.org/officeDocument/2006/relationships/slide" Target="slides/slide30.xml"/><Relationship Id="rId4" Type="http://schemas.openxmlformats.org/officeDocument/2006/relationships/slideMaster" Target="slideMasters/slideMaster3.xml"/><Relationship Id="rId39" Type="http://schemas.openxmlformats.org/officeDocument/2006/relationships/slide" Target="slides/slide29.xml"/><Relationship Id="rId38" Type="http://schemas.openxmlformats.org/officeDocument/2006/relationships/slide" Target="slides/slide28.xml"/><Relationship Id="rId37" Type="http://schemas.openxmlformats.org/officeDocument/2006/relationships/slide" Target="slides/slide27.xml"/><Relationship Id="rId36" Type="http://schemas.openxmlformats.org/officeDocument/2006/relationships/slide" Target="slides/slide26.xml"/><Relationship Id="rId35" Type="http://schemas.openxmlformats.org/officeDocument/2006/relationships/slide" Target="slides/slide25.xml"/><Relationship Id="rId34" Type="http://schemas.openxmlformats.org/officeDocument/2006/relationships/slide" Target="slides/slide24.xml"/><Relationship Id="rId33" Type="http://schemas.openxmlformats.org/officeDocument/2006/relationships/slide" Target="slides/slide23.xml"/><Relationship Id="rId32" Type="http://schemas.openxmlformats.org/officeDocument/2006/relationships/slide" Target="slides/slide22.xml"/><Relationship Id="rId31" Type="http://schemas.openxmlformats.org/officeDocument/2006/relationships/slide" Target="slides/slide21.xml"/><Relationship Id="rId30" Type="http://schemas.openxmlformats.org/officeDocument/2006/relationships/notesMaster" Target="notesMasters/notesMaster1.xml"/><Relationship Id="rId3" Type="http://schemas.openxmlformats.org/officeDocument/2006/relationships/slideMaster" Target="slideMasters/slideMaster2.xml"/><Relationship Id="rId29" Type="http://schemas.openxmlformats.org/officeDocument/2006/relationships/slide" Target="slides/slide20.xml"/><Relationship Id="rId28" Type="http://schemas.openxmlformats.org/officeDocument/2006/relationships/slide" Target="slides/slide19.xml"/><Relationship Id="rId27" Type="http://schemas.openxmlformats.org/officeDocument/2006/relationships/slide" Target="slides/slide18.xml"/><Relationship Id="rId26" Type="http://schemas.openxmlformats.org/officeDocument/2006/relationships/slide" Target="slides/slide17.xml"/><Relationship Id="rId25" Type="http://schemas.openxmlformats.org/officeDocument/2006/relationships/slide" Target="slides/slide16.xml"/><Relationship Id="rId24" Type="http://schemas.openxmlformats.org/officeDocument/2006/relationships/slide" Target="slides/slide15.xml"/><Relationship Id="rId23" Type="http://schemas.openxmlformats.org/officeDocument/2006/relationships/slide" Target="slides/slide14.xml"/><Relationship Id="rId22" Type="http://schemas.openxmlformats.org/officeDocument/2006/relationships/slide" Target="slides/slide13.xml"/><Relationship Id="rId21" Type="http://schemas.openxmlformats.org/officeDocument/2006/relationships/slide" Target="slides/slide12.xml"/><Relationship Id="rId20" Type="http://schemas.openxmlformats.org/officeDocument/2006/relationships/slide" Target="slides/slide11.xml"/><Relationship Id="rId2" Type="http://schemas.openxmlformats.org/officeDocument/2006/relationships/theme" Target="theme/theme1.xml"/><Relationship Id="rId19" Type="http://schemas.openxmlformats.org/officeDocument/2006/relationships/slide" Target="slides/slide10.xml"/><Relationship Id="rId18" Type="http://schemas.openxmlformats.org/officeDocument/2006/relationships/slide" Target="slides/slide9.xml"/><Relationship Id="rId17" Type="http://schemas.openxmlformats.org/officeDocument/2006/relationships/slide" Target="slides/slide8.xml"/><Relationship Id="rId16" Type="http://schemas.openxmlformats.org/officeDocument/2006/relationships/slide" Target="slides/slide7.xml"/><Relationship Id="rId15" Type="http://schemas.openxmlformats.org/officeDocument/2006/relationships/slide" Target="slides/slide6.xml"/><Relationship Id="rId14" Type="http://schemas.openxmlformats.org/officeDocument/2006/relationships/slide" Target="slides/slide5.xml"/><Relationship Id="rId13" Type="http://schemas.openxmlformats.org/officeDocument/2006/relationships/slide" Target="slides/slide4.xml"/><Relationship Id="rId12" Type="http://schemas.openxmlformats.org/officeDocument/2006/relationships/slide" Target="slides/slide3.xml"/><Relationship Id="rId11" Type="http://schemas.openxmlformats.org/officeDocument/2006/relationships/slide" Target="slides/slide2.xml"/><Relationship Id="rId10" Type="http://schemas.openxmlformats.org/officeDocument/2006/relationships/slide" Target="slides/slid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noProof="1"/>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noProof="1" smtClean="0"/>
            </a:lvl1pPr>
          </a:lstStyle>
          <a:p>
            <a:fld id="{D2A48B96-639E-45A3-A0BA-2464DFDB1FAA}" type="datetimeFigureOut">
              <a:rPr lang="zh-CN" altLang="en-US"/>
            </a:fld>
            <a:endParaRPr lang="zh-CN" altLang="en-US"/>
          </a:p>
        </p:txBody>
      </p:sp>
      <p:sp>
        <p:nvSpPr>
          <p:cNvPr id="9220" name="幻灯片图像占位符 3"/>
          <p:cNvSpPr>
            <a:spLocks noGrp="1" noRot="1" noChangeAspect="1" noChangeArrowheads="1"/>
          </p:cNvSpPr>
          <p:nvPr>
            <p:ph type="sldImg" idx="4294967295"/>
          </p:nvPr>
        </p:nvSpPr>
        <p:spPr bwMode="auto">
          <a:xfrm>
            <a:off x="2514600" y="857250"/>
            <a:ext cx="4114800" cy="2314575"/>
          </a:xfrm>
          <a:prstGeom prst="rect">
            <a:avLst/>
          </a:prstGeom>
          <a:noFill/>
          <a:ln w="12700">
            <a:solidFill>
              <a:srgbClr val="000000"/>
            </a:solidFill>
            <a:round/>
          </a:ln>
        </p:spPr>
      </p:sp>
      <p:sp>
        <p:nvSpPr>
          <p:cNvPr id="9221" name="备注占位符 4"/>
          <p:cNvSpPr>
            <a:spLocks noGrp="1" noChangeArrowheads="1"/>
          </p:cNvSpPr>
          <p:nvPr>
            <p:ph type="body" sz="quarter" idx="9"/>
          </p:nvPr>
        </p:nvSpPr>
        <p:spPr bwMode="auto">
          <a:xfrm>
            <a:off x="914400" y="3300413"/>
            <a:ext cx="7315200" cy="2700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noProof="1"/>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wrap="square" lIns="91440" tIns="45720" rIns="91440" bIns="45720" numCol="1" anchor="b" anchorCtr="0" compatLnSpc="1"/>
          <a:lstStyle>
            <a:lvl1pPr algn="r">
              <a:defRPr sz="1200"/>
            </a:lvl1pPr>
          </a:lstStyle>
          <a:p>
            <a:fld id="{29675440-D3E5-44D4-B84E-24CDEF805DF4}"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4294967295"/>
          </p:nvPr>
        </p:nvSpPr>
        <p:spPr/>
      </p:sp>
      <p:sp>
        <p:nvSpPr>
          <p:cNvPr id="3" name="文本占位符 2"/>
          <p:cNvSpPr/>
          <p:nvPr>
            <p:ph type="body" idx="9"/>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rrowheads="1"/>
          </p:cNvSpPr>
          <p:nvPr>
            <p:ph type="sldImg" idx="4294967295"/>
          </p:nvPr>
        </p:nvSpPr>
        <p:spPr>
          <a:ln>
            <a:miter lim="800000"/>
          </a:ln>
        </p:spPr>
      </p:sp>
      <p:sp>
        <p:nvSpPr>
          <p:cNvPr id="38914"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rrowheads="1"/>
          </p:cNvSpPr>
          <p:nvPr>
            <p:ph type="sldImg" idx="4294967295"/>
          </p:nvPr>
        </p:nvSpPr>
        <p:spPr>
          <a:ln>
            <a:miter lim="800000"/>
          </a:ln>
        </p:spPr>
      </p:sp>
      <p:sp>
        <p:nvSpPr>
          <p:cNvPr id="38914"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rrowheads="1"/>
          </p:cNvSpPr>
          <p:nvPr>
            <p:ph type="sldImg" idx="4294967295"/>
          </p:nvPr>
        </p:nvSpPr>
        <p:spPr>
          <a:ln>
            <a:miter lim="800000"/>
          </a:ln>
        </p:spPr>
      </p:sp>
      <p:sp>
        <p:nvSpPr>
          <p:cNvPr id="38914"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rrowheads="1"/>
          </p:cNvSpPr>
          <p:nvPr>
            <p:ph type="sldImg" idx="4294967295"/>
          </p:nvPr>
        </p:nvSpPr>
        <p:spPr>
          <a:ln>
            <a:miter lim="800000"/>
          </a:ln>
        </p:spPr>
      </p:sp>
      <p:sp>
        <p:nvSpPr>
          <p:cNvPr id="38914"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rrowheads="1"/>
          </p:cNvSpPr>
          <p:nvPr>
            <p:ph type="sldImg" idx="4294967295"/>
          </p:nvPr>
        </p:nvSpPr>
        <p:spPr>
          <a:ln>
            <a:miter lim="800000"/>
          </a:ln>
        </p:spPr>
      </p:sp>
      <p:sp>
        <p:nvSpPr>
          <p:cNvPr id="38914"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rrowheads="1"/>
          </p:cNvSpPr>
          <p:nvPr>
            <p:ph type="sldImg" idx="4294967295"/>
          </p:nvPr>
        </p:nvSpPr>
        <p:spPr>
          <a:ln>
            <a:miter lim="800000"/>
          </a:ln>
        </p:spPr>
      </p:sp>
      <p:sp>
        <p:nvSpPr>
          <p:cNvPr id="38914"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rrowheads="1"/>
          </p:cNvSpPr>
          <p:nvPr>
            <p:ph type="sldImg" idx="4294967295"/>
          </p:nvPr>
        </p:nvSpPr>
        <p:spPr>
          <a:ln>
            <a:miter lim="800000"/>
          </a:ln>
        </p:spPr>
      </p:sp>
      <p:sp>
        <p:nvSpPr>
          <p:cNvPr id="38914"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rrowheads="1"/>
          </p:cNvSpPr>
          <p:nvPr>
            <p:ph type="sldImg" idx="4294967295"/>
          </p:nvPr>
        </p:nvSpPr>
        <p:spPr>
          <a:ln>
            <a:miter lim="800000"/>
          </a:ln>
        </p:spPr>
      </p:sp>
      <p:sp>
        <p:nvSpPr>
          <p:cNvPr id="38914"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rrowheads="1"/>
          </p:cNvSpPr>
          <p:nvPr>
            <p:ph type="sldImg" idx="4294967295"/>
          </p:nvPr>
        </p:nvSpPr>
        <p:spPr>
          <a:ln>
            <a:miter lim="800000"/>
          </a:ln>
        </p:spPr>
      </p:sp>
      <p:sp>
        <p:nvSpPr>
          <p:cNvPr id="20482"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rrowheads="1"/>
          </p:cNvSpPr>
          <p:nvPr>
            <p:ph type="sldImg" idx="4294967295"/>
          </p:nvPr>
        </p:nvSpPr>
        <p:spPr>
          <a:ln>
            <a:miter lim="800000"/>
          </a:ln>
        </p:spPr>
      </p:sp>
      <p:sp>
        <p:nvSpPr>
          <p:cNvPr id="20482"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rrowheads="1"/>
          </p:cNvSpPr>
          <p:nvPr>
            <p:ph type="sldImg" idx="4294967295"/>
          </p:nvPr>
        </p:nvSpPr>
        <p:spPr>
          <a:ln>
            <a:miter lim="800000"/>
          </a:ln>
        </p:spPr>
      </p:sp>
      <p:sp>
        <p:nvSpPr>
          <p:cNvPr id="26626"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rrowheads="1"/>
          </p:cNvSpPr>
          <p:nvPr>
            <p:ph type="sldImg" idx="4294967295"/>
          </p:nvPr>
        </p:nvSpPr>
        <p:spPr>
          <a:ln>
            <a:miter lim="800000"/>
          </a:ln>
        </p:spPr>
      </p:sp>
      <p:sp>
        <p:nvSpPr>
          <p:cNvPr id="30722"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rrowheads="1"/>
          </p:cNvSpPr>
          <p:nvPr>
            <p:ph type="sldImg" idx="4294967295"/>
          </p:nvPr>
        </p:nvSpPr>
        <p:spPr>
          <a:ln>
            <a:miter lim="800000"/>
          </a:ln>
        </p:spPr>
      </p:sp>
      <p:sp>
        <p:nvSpPr>
          <p:cNvPr id="32770"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rrowheads="1"/>
          </p:cNvSpPr>
          <p:nvPr>
            <p:ph type="sldImg" idx="4294967295"/>
          </p:nvPr>
        </p:nvSpPr>
        <p:spPr>
          <a:ln>
            <a:miter lim="800000"/>
          </a:ln>
        </p:spPr>
      </p:sp>
      <p:sp>
        <p:nvSpPr>
          <p:cNvPr id="38914"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rrowheads="1"/>
          </p:cNvSpPr>
          <p:nvPr>
            <p:ph type="sldImg" idx="4294967295"/>
          </p:nvPr>
        </p:nvSpPr>
        <p:spPr>
          <a:ln>
            <a:miter lim="800000"/>
          </a:ln>
        </p:spPr>
      </p:sp>
      <p:sp>
        <p:nvSpPr>
          <p:cNvPr id="38914"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rrowheads="1"/>
          </p:cNvSpPr>
          <p:nvPr>
            <p:ph type="sldImg" idx="4294967295"/>
          </p:nvPr>
        </p:nvSpPr>
        <p:spPr>
          <a:ln>
            <a:miter lim="800000"/>
          </a:ln>
        </p:spPr>
      </p:sp>
      <p:sp>
        <p:nvSpPr>
          <p:cNvPr id="38914"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D69EACE-7025-485B-8E9E-4152B0F1A5D2}"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F598B2E8-6015-4656-95DD-43872638CD3F}"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FEFDCF9B-96A5-4573-B477-582485C87F50}"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C6DF7D8-EF28-44FE-A7A7-BBD9DCCD7162}"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2201522-F506-47E9-AF25-3CD03476FD7F}"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29AA1BE-F14C-429F-B15F-202536513042}"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DDD08A34-7624-4362-B603-D870CF173C1C}"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A339450F-397F-483B-92A5-8A7E8A66E6C2}"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FB537184-7F40-4F96-BE9C-A2DCDB223266}"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1E21CC4F-A8E1-405C-9364-1A92641484A2}"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6281A62D-88AD-40F5-A33D-BB2D879FFD16}"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BD8A3A0B-882D-44A6-955C-5D7E7A89CBEC}"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34CBE182-284F-4CF8-B1EE-47570CAFBA06}"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3011F380-13F4-4FDC-8D4A-1205D90D769E}"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0286044A-ECAA-465F-9985-6AAD857F7285}"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F59604B7-E644-49B9-9C86-BABF279E47DC}" type="slidenum">
              <a:rPr lang="zh-CN" altLang="en-US"/>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5431DAFF-AD24-417F-B519-5A4731E3F208}" type="slidenum">
              <a:rPr lang="zh-CN" altLang="en-US"/>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9B9D73A-4B93-41B6-A4A4-9863926ABF4D}" type="slidenum">
              <a:rPr lang="zh-CN" altLang="en-US"/>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53D3B39C-F45E-4230-BE53-0A3D1A4B9D1D}" type="slidenum">
              <a:rPr lang="zh-CN" altLang="en-US"/>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D0E9E78A-B315-45EE-8034-E4A818808102}" type="slidenum">
              <a:rPr lang="zh-CN" altLang="en-US"/>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41C6CEF8-10E5-4059-B522-67C230931464}" type="slidenum">
              <a:rPr lang="zh-CN" altLang="en-US"/>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386DC209-413F-40B1-840A-1BBC887AE57D}"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2BC962D8-EF44-4CBA-8B1C-DC82687DDCDA}" type="slidenum">
              <a:rPr lang="zh-CN" altLang="en-US"/>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50E761B0-120F-4A0E-A9E7-2CAA68F3EEE3}" type="slidenum">
              <a:rPr lang="zh-CN" altLang="en-US"/>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B0701926-DE2D-4BD3-8B4A-7019D6B51BFE}" type="slidenum">
              <a:rPr lang="zh-CN" altLang="en-US"/>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889CAFF6-A5EB-4F43-8513-86A9BEDDC6DB}" type="slidenum">
              <a:rPr lang="zh-CN" altLang="en-US"/>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537A75B9-DAE0-43A5-8953-BF079E60C7AC}" type="slidenum">
              <a:rPr lang="zh-CN" altLang="en-US"/>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F981AA8F-3271-44EA-9A61-DB964EAB1F9A}" type="slidenum">
              <a:rPr lang="zh-CN" altLang="en-US"/>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E4F4154-D354-4DCB-91EB-7C24E351B250}" type="slidenum">
              <a:rPr lang="zh-CN" altLang="en-US"/>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04ECF8D9-7E6C-4173-8C3C-B84016E71438}" type="slidenum">
              <a:rPr lang="zh-CN" altLang="en-US"/>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A5AC168D-F125-42E3-A118-0ECE26384AA6}" type="slidenum">
              <a:rPr lang="zh-CN" altLang="en-US"/>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8B52EF33-F942-4EB8-86EA-60E0D9BDB9F1}" type="slidenum">
              <a:rPr lang="zh-CN" altLang="en-US"/>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47B8B150-EA2F-4F71-874D-46775C0D78FA}"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6F5336BE-DAD4-4406-9457-8CE5AA76BE26}" type="slidenum">
              <a:rPr lang="zh-CN" altLang="en-US"/>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30E4F5CF-2350-46A8-8294-3DC8FBF90C06}" type="slidenum">
              <a:rPr lang="zh-CN" altLang="en-US"/>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79D6FB8E-4835-4AC5-A6E2-27038074E064}" type="slidenum">
              <a:rPr lang="zh-CN" altLang="en-US"/>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B76875F-D8B4-4F57-98FE-B9787DD807AA}" type="slidenum">
              <a:rPr lang="zh-CN" altLang="en-US"/>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0ED1C17-42C9-4B61-BCD5-679E7D0BFA20}" type="slidenum">
              <a:rPr lang="zh-CN" altLang="en-US"/>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3963907D-056D-4745-84F1-6060F3EC0C16}" type="slidenum">
              <a:rPr lang="zh-CN" altLang="en-US"/>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8B013F77-340C-4A47-AC3C-352ACD66CC6B}" type="slidenum">
              <a:rPr lang="zh-CN" altLang="en-US"/>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0B06E5F3-84E5-47ED-9F55-46023E7805CE}" type="slidenum">
              <a:rPr lang="zh-CN" altLang="en-US"/>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CF09714-26CB-4E33-B2D4-ECE2411E5EFD}" type="slidenum">
              <a:rPr lang="zh-CN" altLang="en-US"/>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F75FCBAF-9147-42D9-A331-D08C652C6CEF}" type="slidenum">
              <a:rPr lang="zh-CN" altLang="en-US"/>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2A3B9FE9-D485-4F80-8211-D41AFB7185C6}"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658665F8-BF98-44CF-8E71-4D72BAE011DB}" type="slidenum">
              <a:rPr lang="zh-CN" altLang="en-US"/>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255E20F3-18F4-48DD-8468-F86EF05FE93B}" type="slidenum">
              <a:rPr lang="zh-CN" altLang="en-US"/>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248256A8-ACC3-461A-8E17-C4F91119E493}" type="slidenum">
              <a:rPr lang="zh-CN" altLang="en-US"/>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ABE7B761-91F5-4688-B78F-CDD526493039}" type="slidenum">
              <a:rPr lang="zh-CN" altLang="en-US"/>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7DCEE77B-3BE2-4B49-ACB6-41A6D90F1A3C}" type="slidenum">
              <a:rPr lang="zh-CN" altLang="en-US"/>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778F3804-8D36-4936-9572-7CB9AEFB23FB}" type="slidenum">
              <a:rPr lang="zh-CN" altLang="en-US"/>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EF75223E-72F0-4545-960C-9D288D9FD1EE}" type="slidenum">
              <a:rPr lang="zh-CN" altLang="en-US"/>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D64CC019-4288-4D28-BA44-D692B6B71095}" type="slidenum">
              <a:rPr lang="zh-CN" altLang="en-US"/>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894F29B-C5F6-4BAC-BE4E-81A02B2BA2CF}" type="slidenum">
              <a:rPr lang="zh-CN" altLang="en-US"/>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CE89BD3-7F0A-4AD6-901A-4C76407D2F53}" type="slidenum">
              <a:rPr lang="zh-CN" altLang="en-US"/>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7B5F9C4E-21D2-4B99-A04E-9CEC367EF29F}"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7743A8E3-9E8D-416E-8F73-AB3DFB46DED3}" type="slidenum">
              <a:rPr lang="zh-CN" altLang="en-US"/>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B40B8D52-4B36-4A88-A4D2-92BA229AF8D1}" type="slidenum">
              <a:rPr lang="zh-CN" altLang="en-US"/>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A5FBAF9F-920B-4D82-9EA3-D5638310D5D5}" type="slidenum">
              <a:rPr lang="zh-CN" altLang="en-US"/>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F348AEF7-C86D-47E5-9F52-9F05B3C3FFEC}" type="slidenum">
              <a:rPr lang="zh-CN" altLang="en-US"/>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6D2CA743-DB93-47C7-8FED-941408063B69}" type="slidenum">
              <a:rPr lang="zh-CN" altLang="en-US"/>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3181DE1C-C5BE-4781-B800-8BB469A21DEF}" type="slidenum">
              <a:rPr lang="zh-CN" altLang="en-US"/>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6E9DFED-96EC-4477-A529-3CD8C5577CC2}" type="slidenum">
              <a:rPr lang="zh-CN" altLang="en-US"/>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F9AE1915-2355-4920-9214-2FC667B01288}" type="slidenum">
              <a:rPr lang="zh-CN" altLang="en-US"/>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06E802AF-54F9-4AF4-B9B0-72DCC45A5831}" type="slidenum">
              <a:rPr lang="zh-CN" altLang="en-US"/>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0E8ACE74-20C2-4B4F-820B-AF9AD9E2F815}" type="slidenum">
              <a:rPr lang="zh-CN" altLang="en-US"/>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66D0D16-579C-4C0C-A75F-D0FFB20D2C05}"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B54205BA-D85B-4D96-B2B7-9688CDCEB26F}" type="slidenum">
              <a:rPr lang="zh-CN" altLang="en-US"/>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7D888133-0EA0-46F7-BE68-818B6A4CFB60}" type="slidenum">
              <a:rPr lang="zh-CN" altLang="en-US"/>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FAB9DC2B-59FF-460B-8842-2B4F2EE13872}" type="slidenum">
              <a:rPr lang="zh-CN" altLang="en-US"/>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186AAAD9-F90D-4A3D-AD68-3048125CCB68}" type="slidenum">
              <a:rPr lang="zh-CN" altLang="en-US"/>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27F2E1A3-85FC-4EE7-BE89-DE49020557E7}" type="slidenum">
              <a:rPr lang="zh-CN" altLang="en-US"/>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67F2F34E-9702-4887-8802-31664CA0D5D2}" type="slidenum">
              <a:rPr lang="zh-CN" altLang="en-US"/>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C97EA29A-BD72-4943-8BD7-E62C4277001B}" type="slidenum">
              <a:rPr lang="zh-CN" altLang="en-US"/>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0C08316E-7C34-46D5-925D-ACB6619274C6}" type="slidenum">
              <a:rPr lang="zh-CN" altLang="en-US"/>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F2533A50-61CF-4A20-BAB1-6A1F98C68AA9}" type="slidenum">
              <a:rPr lang="zh-CN" altLang="en-US"/>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5CF77238-0040-4856-9CE9-9A033AA52A41}" type="slidenum">
              <a:rPr lang="zh-CN" altLang="en-US"/>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D267712B-3664-4F1F-80C0-7DD17364A69E}"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FB646A4-5DEF-4D2E-B988-DA973292799E}" type="slidenum">
              <a:rPr lang="zh-CN" altLang="en-US"/>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6CEB4007-C237-4FD9-A11E-A2E4AB500C77}" type="slidenum">
              <a:rPr lang="zh-CN" altLang="en-US"/>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F3D537CC-BC19-479F-8BD7-DA236465A1C4}" type="slidenum">
              <a:rPr lang="zh-CN" altLang="en-US"/>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F4D8B3AB-65C0-4376-88EF-90A2A36BDF96}" type="slidenum">
              <a:rPr lang="zh-CN" altLang="en-US"/>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0B849ED2-7835-46E8-9F15-A27B9A1056AC}" type="slidenum">
              <a:rPr lang="zh-CN" altLang="en-US"/>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574C5D93-F4EC-412C-90E4-0EC281F97D54}" type="slidenum">
              <a:rPr lang="zh-CN" altLang="en-US"/>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0F6AEB86-D367-4023-9E1F-A986508C25BB}" type="slidenum">
              <a:rPr lang="zh-CN" altLang="en-US"/>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51511054-BC7F-4741-9A15-E4A2C5DB1B46}" type="slidenum">
              <a:rPr lang="zh-CN" altLang="en-US"/>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8DB931AC-F291-47F6-86C0-DF607D0F82B5}" type="slidenum">
              <a:rPr lang="zh-CN" altLang="en-US"/>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E6D800AA-887C-4672-8ADD-E71902ACD483}"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34DBC0E-06DF-4452-B21C-13EF073AF06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501E9191-5183-4E23-B28A-116C320FEB44}"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2" Type="http://schemas.openxmlformats.org/officeDocument/2006/relationships/theme" Target="../theme/theme7.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2" Type="http://schemas.openxmlformats.org/officeDocument/2006/relationships/theme" Target="../theme/theme8.xml"/><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E1BE2F55-9DAB-4F65-AED8-2E43B4DC0B19}"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051" name="文本占位符 2"/>
          <p:cNvSpPr>
            <a:spLocks noGrp="1" noChangeArrowheads="1"/>
          </p:cNvSpPr>
          <p:nvPr>
            <p:ph type="body" idx="9"/>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6E38F85A-E415-4724-AC8B-7390AAA9EF34}"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3075" name="文本占位符 2"/>
          <p:cNvSpPr>
            <a:spLocks noGrp="1" noChangeArrowheads="1"/>
          </p:cNvSpPr>
          <p:nvPr>
            <p:ph type="body" idx="9"/>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3A1BBCC5-DCC0-489A-8A14-12163CA3433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4099" name="文本占位符 2"/>
          <p:cNvSpPr>
            <a:spLocks noGrp="1" noChangeArrowheads="1"/>
          </p:cNvSpPr>
          <p:nvPr>
            <p:ph type="body" idx="9"/>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AF0EF1C1-8EC6-49DE-ADA5-C681E0032C40}"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5123" name="文本占位符 2"/>
          <p:cNvSpPr>
            <a:spLocks noGrp="1" noChangeArrowheads="1"/>
          </p:cNvSpPr>
          <p:nvPr>
            <p:ph type="body" idx="9"/>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E8E0BDC9-49F1-4DB5-A96D-370AE8DFDE94}"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idx="4294967295"/>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6147" name="文本占位符 2"/>
          <p:cNvSpPr>
            <a:spLocks noGrp="1" noChangeArrowheads="1"/>
          </p:cNvSpPr>
          <p:nvPr>
            <p:ph type="body" idx="9"/>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892B2D5A-59FC-4552-BC0E-C3C6DEA0A58D}"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p:cNvSpPr>
            <a:spLocks noGrp="1" noChangeArrowheads="1"/>
          </p:cNvSpPr>
          <p:nvPr>
            <p:ph type="title" idx="4294967295"/>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7171" name="文本占位符 2"/>
          <p:cNvSpPr>
            <a:spLocks noGrp="1" noChangeArrowheads="1"/>
          </p:cNvSpPr>
          <p:nvPr>
            <p:ph type="body" idx="9"/>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22458B5C-6267-400E-A8C8-3ABEB5774D45}"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idx="4294967295"/>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8195" name="文本占位符 2"/>
          <p:cNvSpPr>
            <a:spLocks noGrp="1" noChangeArrowheads="1"/>
          </p:cNvSpPr>
          <p:nvPr>
            <p:ph type="body" idx="9"/>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a:defRPr/>
            </a:pPr>
            <a:fld id="{E34DBC0E-06DF-4452-B21C-13EF073AF063}"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A69FEED7-F944-4C18-8337-8AAB851090D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image" Target="../media/image6.png"/><Relationship Id="rId7"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8.xml"/><Relationship Id="rId7" Type="http://schemas.openxmlformats.org/officeDocument/2006/relationships/image" Target="../media/image6.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12.png"/><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63.xml"/><Relationship Id="rId6" Type="http://schemas.openxmlformats.org/officeDocument/2006/relationships/image" Target="../media/image6.png"/><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8.xml"/><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85.xml"/><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85.xml"/><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85.xml"/><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85.xml"/><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85.xml"/><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85.xml"/><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85.xml"/><Relationship Id="rId5" Type="http://schemas.openxmlformats.org/officeDocument/2006/relationships/image" Target="../media/image6.png"/><Relationship Id="rId4" Type="http://schemas.openxmlformats.org/officeDocument/2006/relationships/image" Target="../media/image21.png"/><Relationship Id="rId3" Type="http://schemas.openxmlformats.org/officeDocument/2006/relationships/tags" Target="../tags/tag19.xml"/><Relationship Id="rId2" Type="http://schemas.openxmlformats.org/officeDocument/2006/relationships/image" Target="../media/image20.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85.xml"/><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85.xml"/><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85.xml"/><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6.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85.xml"/><Relationship Id="rId2" Type="http://schemas.openxmlformats.org/officeDocument/2006/relationships/image" Target="../media/image6.png"/><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85.xml"/><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85.xml"/><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85.xml"/><Relationship Id="rId4" Type="http://schemas.openxmlformats.org/officeDocument/2006/relationships/image" Target="../media/image6.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6.png"/><Relationship Id="rId3" Type="http://schemas.openxmlformats.org/officeDocument/2006/relationships/hyperlink" Target="701.docx" TargetMode="External"/><Relationship Id="rId2" Type="http://schemas.openxmlformats.org/officeDocument/2006/relationships/hyperlink" Target="711.docx" TargetMode="Externa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74.xml"/><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image" Target="../media/image5.png"/></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6.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5.png"/></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20.xml"/><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image" Target="../media/image5.png"/></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6.png"/><Relationship Id="rId2" Type="http://schemas.openxmlformats.org/officeDocument/2006/relationships/image" Target="../media/image34.png"/><Relationship Id="rId1" Type="http://schemas.openxmlformats.org/officeDocument/2006/relationships/image" Target="../media/image5.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6.png"/><Relationship Id="rId2" Type="http://schemas.openxmlformats.org/officeDocument/2006/relationships/tags" Target="../tags/tag21.xml"/><Relationship Id="rId1" Type="http://schemas.openxmlformats.org/officeDocument/2006/relationships/image" Target="../media/image5.png"/></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image" Target="../media/image2.png"/><Relationship Id="rId1"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文本框 62"/>
          <p:cNvSpPr txBox="1">
            <a:spLocks noChangeArrowheads="1"/>
          </p:cNvSpPr>
          <p:nvPr/>
        </p:nvSpPr>
        <p:spPr bwMode="auto">
          <a:xfrm>
            <a:off x="1325563" y="2968625"/>
            <a:ext cx="9402762" cy="922020"/>
          </a:xfrm>
          <a:prstGeom prst="rect">
            <a:avLst/>
          </a:prstGeom>
          <a:noFill/>
          <a:ln w="9525">
            <a:noFill/>
            <a:miter lim="800000"/>
          </a:ln>
        </p:spPr>
        <p:txBody>
          <a:bodyPr>
            <a:spAutoFit/>
          </a:bodyPr>
          <a:lstStyle/>
          <a:p>
            <a:pPr algn="ctr"/>
            <a:r>
              <a:rPr lang="zh-CN" altLang="en-US" sz="5400">
                <a:solidFill>
                  <a:srgbClr val="336699"/>
                </a:solidFill>
                <a:latin typeface="微软雅黑" panose="020B0503020204020204" pitchFamily="34" charset="-122"/>
                <a:sym typeface="微软雅黑" panose="020B0503020204020204" pitchFamily="34" charset="-122"/>
              </a:rPr>
              <a:t>基本情况表填报说明</a:t>
            </a:r>
            <a:endParaRPr lang="zh-CN" altLang="en-US" sz="5400">
              <a:solidFill>
                <a:srgbClr val="336699"/>
              </a:solidFill>
              <a:latin typeface="微软雅黑" panose="020B0503020204020204" pitchFamily="34" charset="-122"/>
              <a:sym typeface="微软雅黑" panose="020B0503020204020204" pitchFamily="34" charset="-122"/>
            </a:endParaRPr>
          </a:p>
        </p:txBody>
      </p:sp>
      <p:pic>
        <p:nvPicPr>
          <p:cNvPr id="10242" name="图片 6"/>
          <p:cNvPicPr>
            <a:picLocks noChangeAspect="1" noChangeArrowheads="1"/>
          </p:cNvPicPr>
          <p:nvPr/>
        </p:nvPicPr>
        <p:blipFill>
          <a:blip r:embed="rId1" cstate="print"/>
          <a:srcRect/>
          <a:stretch>
            <a:fillRect/>
          </a:stretch>
        </p:blipFill>
        <p:spPr bwMode="auto">
          <a:xfrm>
            <a:off x="6335713" y="5191760"/>
            <a:ext cx="5865812" cy="1657350"/>
          </a:xfrm>
          <a:prstGeom prst="rect">
            <a:avLst/>
          </a:prstGeom>
          <a:noFill/>
          <a:ln w="9525">
            <a:noFill/>
            <a:miter lim="800000"/>
            <a:headEnd/>
            <a:tailEnd/>
          </a:ln>
        </p:spPr>
      </p:pic>
      <p:sp>
        <p:nvSpPr>
          <p:cNvPr id="48" name="任意多边形 47"/>
          <p:cNvSpPr/>
          <p:nvPr/>
        </p:nvSpPr>
        <p:spPr>
          <a:xfrm rot="5400000">
            <a:off x="5406231" y="-4683919"/>
            <a:ext cx="914400" cy="1173638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069" name="矩形 1068"/>
          <p:cNvSpPr/>
          <p:nvPr/>
        </p:nvSpPr>
        <p:spPr>
          <a:xfrm>
            <a:off x="9655175" y="39576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7" name="矩形 116"/>
          <p:cNvSpPr/>
          <p:nvPr/>
        </p:nvSpPr>
        <p:spPr>
          <a:xfrm>
            <a:off x="9463088" y="3719513"/>
            <a:ext cx="474662" cy="474662"/>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8" name="矩形 117"/>
          <p:cNvSpPr/>
          <p:nvPr/>
        </p:nvSpPr>
        <p:spPr>
          <a:xfrm>
            <a:off x="2058988" y="2324100"/>
            <a:ext cx="474662"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9" name="矩形 118"/>
          <p:cNvSpPr/>
          <p:nvPr/>
        </p:nvSpPr>
        <p:spPr>
          <a:xfrm>
            <a:off x="2328863" y="2573338"/>
            <a:ext cx="474662" cy="474662"/>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0249" name="Text Box 3"/>
          <p:cNvSpPr>
            <a:spLocks noChangeArrowheads="1"/>
          </p:cNvSpPr>
          <p:nvPr/>
        </p:nvSpPr>
        <p:spPr bwMode="auto">
          <a:xfrm>
            <a:off x="3332163" y="4662488"/>
            <a:ext cx="5802312" cy="860425"/>
          </a:xfrm>
          <a:prstGeom prst="rect">
            <a:avLst/>
          </a:prstGeom>
          <a:noFill/>
          <a:ln w="9525">
            <a:noFill/>
            <a:miter lim="800000"/>
          </a:ln>
        </p:spPr>
        <p:txBody>
          <a:bodyPr>
            <a:spAutoFit/>
          </a:bodyPr>
          <a:lstStyle/>
          <a:p>
            <a:pPr marL="342900" indent="-342900" algn="ctr">
              <a:spcBef>
                <a:spcPct val="50000"/>
              </a:spcBef>
            </a:pPr>
            <a:r>
              <a:rPr lang="zh-CN" altLang="en-US" sz="2000">
                <a:solidFill>
                  <a:srgbClr val="336699"/>
                </a:solidFill>
                <a:latin typeface="微软雅黑" panose="020B0503020204020204" pitchFamily="34" charset="-122"/>
                <a:sym typeface="微软雅黑" panose="020B0503020204020204" pitchFamily="34" charset="-122"/>
              </a:rPr>
              <a:t>内蒙古自治区第五次全国经济普查领导小组办公室  </a:t>
            </a:r>
            <a:endParaRPr lang="zh-CN" altLang="en-US" sz="2000">
              <a:solidFill>
                <a:srgbClr val="336699"/>
              </a:solidFill>
              <a:latin typeface="微软雅黑" panose="020B0503020204020204" pitchFamily="34" charset="-122"/>
            </a:endParaRPr>
          </a:p>
          <a:p>
            <a:pPr marL="342900" indent="-342900" algn="ctr">
              <a:spcBef>
                <a:spcPct val="50000"/>
              </a:spcBef>
            </a:pPr>
            <a:r>
              <a:rPr lang="zh-CN" altLang="en-US" sz="2000">
                <a:solidFill>
                  <a:srgbClr val="336699"/>
                </a:solidFill>
                <a:latin typeface="微软雅黑" panose="020B0503020204020204" pitchFamily="34" charset="-122"/>
                <a:sym typeface="微软雅黑" panose="020B0503020204020204" pitchFamily="34" charset="-122"/>
              </a:rPr>
              <a:t>2023年</a:t>
            </a:r>
            <a:r>
              <a:rPr lang="en-US" altLang="zh-CN" sz="2000">
                <a:solidFill>
                  <a:srgbClr val="336699"/>
                </a:solidFill>
                <a:latin typeface="微软雅黑" panose="020B0503020204020204" pitchFamily="34" charset="-122"/>
                <a:sym typeface="微软雅黑" panose="020B0503020204020204" pitchFamily="34" charset="-122"/>
              </a:rPr>
              <a:t>4</a:t>
            </a:r>
            <a:r>
              <a:rPr lang="zh-CN" altLang="en-US" sz="2000">
                <a:solidFill>
                  <a:srgbClr val="336699"/>
                </a:solidFill>
                <a:latin typeface="微软雅黑" panose="020B0503020204020204" pitchFamily="34" charset="-122"/>
                <a:sym typeface="微软雅黑" panose="020B0503020204020204" pitchFamily="34" charset="-122"/>
              </a:rPr>
              <a:t>月</a:t>
            </a:r>
            <a:r>
              <a:rPr lang="en-US" altLang="zh-CN" sz="2000">
                <a:solidFill>
                  <a:srgbClr val="336699"/>
                </a:solidFill>
                <a:latin typeface="微软雅黑" panose="020B0503020204020204" pitchFamily="34" charset="-122"/>
                <a:sym typeface="微软雅黑" panose="020B0503020204020204" pitchFamily="34" charset="-122"/>
              </a:rPr>
              <a:t>   </a:t>
            </a:r>
            <a:r>
              <a:rPr lang="zh-CN" altLang="en-US" sz="2000">
                <a:solidFill>
                  <a:srgbClr val="336699"/>
                </a:solidFill>
                <a:latin typeface="微软雅黑" panose="020B0503020204020204" pitchFamily="34" charset="-122"/>
                <a:sym typeface="微软雅黑" panose="020B0503020204020204" pitchFamily="34" charset="-122"/>
              </a:rPr>
              <a:t>包头</a:t>
            </a:r>
            <a:endParaRPr lang="zh-CN" altLang="en-US" sz="2000">
              <a:solidFill>
                <a:srgbClr val="336699"/>
              </a:solidFill>
              <a:latin typeface="微软雅黑" panose="020B0503020204020204" pitchFamily="34" charset="-122"/>
              <a:sym typeface="微软雅黑" panose="020B0503020204020204" pitchFamily="34" charset="-122"/>
            </a:endParaRPr>
          </a:p>
        </p:txBody>
      </p:sp>
      <p:sp>
        <p:nvSpPr>
          <p:cNvPr id="2054" name="文本框 62"/>
          <p:cNvSpPr txBox="1"/>
          <p:nvPr/>
        </p:nvSpPr>
        <p:spPr>
          <a:xfrm>
            <a:off x="2059612" y="892493"/>
            <a:ext cx="8717280" cy="583565"/>
          </a:xfrm>
          <a:prstGeom prst="rect">
            <a:avLst/>
          </a:prstGeom>
          <a:noFill/>
          <a:ln w="9525">
            <a:noFill/>
          </a:ln>
        </p:spPr>
        <p:txBody>
          <a:bodyPr wrap="none">
            <a:spAutoFit/>
          </a:bodyPr>
          <a:lstStyle/>
          <a:p>
            <a:r>
              <a:rPr lang="zh-CN" altLang="en-US" sz="3200" noProof="1">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sym typeface="+mn-ea"/>
              </a:rPr>
              <a:t>内蒙古自治区第五次全国经济普查综合试点培训</a:t>
            </a:r>
            <a:endParaRPr lang="zh-CN" altLang="en-US" sz="3200" noProof="1">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sym typeface="+mn-ea"/>
            </a:endParaRPr>
          </a:p>
        </p:txBody>
      </p:sp>
      <p:pic>
        <p:nvPicPr>
          <p:cNvPr id="11274" name="图片 2" descr="五经普LOGO透明底"/>
          <p:cNvPicPr>
            <a:picLocks noChangeAspect="1"/>
          </p:cNvPicPr>
          <p:nvPr/>
        </p:nvPicPr>
        <p:blipFill>
          <a:blip r:embed="rId2"/>
          <a:stretch>
            <a:fillRect/>
          </a:stretch>
        </p:blipFill>
        <p:spPr>
          <a:xfrm>
            <a:off x="235585" y="395605"/>
            <a:ext cx="1464945" cy="146494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917825"/>
            <a:ext cx="2963863" cy="123507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2290" name="文本框 2"/>
          <p:cNvSpPr txBox="1">
            <a:spLocks noChangeArrowheads="1"/>
          </p:cNvSpPr>
          <p:nvPr/>
        </p:nvSpPr>
        <p:spPr bwMode="auto">
          <a:xfrm>
            <a:off x="4017963" y="2216150"/>
            <a:ext cx="5708650" cy="1198880"/>
          </a:xfrm>
          <a:prstGeom prst="rect">
            <a:avLst/>
          </a:prstGeom>
          <a:noFill/>
          <a:ln w="9525">
            <a:noFill/>
            <a:miter lim="800000"/>
          </a:ln>
        </p:spPr>
        <p:txBody>
          <a:bodyPr>
            <a:spAutoFit/>
          </a:bodyPr>
          <a:lstStyle/>
          <a:p>
            <a:pPr algn="ctr">
              <a:lnSpc>
                <a:spcPct val="150000"/>
              </a:lnSpc>
            </a:pPr>
            <a:r>
              <a:rPr lang="zh-CN" altLang="en-US" sz="4800">
                <a:solidFill>
                  <a:srgbClr val="4B649F"/>
                </a:solidFill>
              </a:rPr>
              <a:t>第</a:t>
            </a:r>
            <a:r>
              <a:rPr lang="en-US" altLang="zh-CN" sz="4800">
                <a:solidFill>
                  <a:srgbClr val="4B649F"/>
                </a:solidFill>
              </a:rPr>
              <a:t>二</a:t>
            </a:r>
            <a:r>
              <a:rPr lang="zh-CN" altLang="en-US" sz="4800">
                <a:solidFill>
                  <a:srgbClr val="4B649F"/>
                </a:solidFill>
              </a:rPr>
              <a:t>部分</a:t>
            </a:r>
            <a:endParaRPr lang="zh-CN" altLang="en-US" sz="4800">
              <a:solidFill>
                <a:srgbClr val="4B649F"/>
              </a:solidFill>
            </a:endParaRPr>
          </a:p>
        </p:txBody>
      </p:sp>
      <p:pic>
        <p:nvPicPr>
          <p:cNvPr id="12291" name="图片 9"/>
          <p:cNvPicPr>
            <a:picLocks noChangeAspect="1" noChangeArrowheads="1"/>
          </p:cNvPicPr>
          <p:nvPr/>
        </p:nvPicPr>
        <p:blipFill>
          <a:blip r:embed="rId1" cstate="print"/>
          <a:srcRect/>
          <a:stretch>
            <a:fillRect/>
          </a:stretch>
        </p:blipFill>
        <p:spPr bwMode="auto">
          <a:xfrm>
            <a:off x="6326188" y="5200650"/>
            <a:ext cx="5865812" cy="1657350"/>
          </a:xfrm>
          <a:prstGeom prst="rect">
            <a:avLst/>
          </a:prstGeom>
          <a:noFill/>
          <a:ln w="9525">
            <a:noFill/>
            <a:miter lim="800000"/>
            <a:headEnd/>
            <a:tailEnd/>
          </a:ln>
        </p:spPr>
      </p:pic>
      <p:pic>
        <p:nvPicPr>
          <p:cNvPr id="12292" name="图片 10"/>
          <p:cNvPicPr>
            <a:picLocks noChangeAspect="1" noChangeArrowheads="1"/>
          </p:cNvPicPr>
          <p:nvPr/>
        </p:nvPicPr>
        <p:blipFill>
          <a:blip r:embed="rId2"/>
          <a:srcRect/>
          <a:stretch>
            <a:fillRect/>
          </a:stretch>
        </p:blipFill>
        <p:spPr bwMode="auto">
          <a:xfrm>
            <a:off x="0" y="0"/>
            <a:ext cx="7878763" cy="2216150"/>
          </a:xfrm>
          <a:prstGeom prst="rect">
            <a:avLst/>
          </a:prstGeom>
          <a:noFill/>
          <a:ln w="9525">
            <a:noFill/>
            <a:miter lim="800000"/>
            <a:headEnd/>
            <a:tailEnd/>
          </a:ln>
        </p:spPr>
      </p:pic>
      <p:sp>
        <p:nvSpPr>
          <p:cNvPr id="12293" name="文本框 2"/>
          <p:cNvSpPr txBox="1">
            <a:spLocks noChangeArrowheads="1"/>
          </p:cNvSpPr>
          <p:nvPr/>
        </p:nvSpPr>
        <p:spPr bwMode="auto">
          <a:xfrm>
            <a:off x="3076258" y="3506788"/>
            <a:ext cx="7623175" cy="829945"/>
          </a:xfrm>
          <a:prstGeom prst="rect">
            <a:avLst/>
          </a:prstGeom>
          <a:noFill/>
          <a:ln w="9525">
            <a:noFill/>
            <a:miter lim="800000"/>
          </a:ln>
        </p:spPr>
        <p:txBody>
          <a:bodyPr wrap="square">
            <a:spAutoFit/>
          </a:bodyPr>
          <a:lstStyle/>
          <a:p>
            <a:pPr algn="ctr"/>
            <a:r>
              <a:rPr lang="zh-CN" altLang="en-US" sz="4800">
                <a:solidFill>
                  <a:srgbClr val="4B649F"/>
                </a:solidFill>
                <a:sym typeface="+mn-ea"/>
              </a:rPr>
              <a:t>主要变化及</a:t>
            </a:r>
            <a:r>
              <a:rPr lang="en-US" sz="4800">
                <a:solidFill>
                  <a:srgbClr val="4B649F"/>
                </a:solidFill>
                <a:sym typeface="+mn-ea"/>
              </a:rPr>
              <a:t>重点指标</a:t>
            </a:r>
            <a:endParaRPr lang="en-US" sz="4800">
              <a:solidFill>
                <a:srgbClr val="4B649F"/>
              </a:solidFill>
              <a:latin typeface="微软雅黑" panose="020B0503020204020204" pitchFamily="34" charset="-122"/>
              <a:sym typeface="+mn-ea"/>
            </a:endParaRPr>
          </a:p>
        </p:txBody>
      </p:sp>
      <p:sp>
        <p:nvSpPr>
          <p:cNvPr id="10" name="椭圆 9"/>
          <p:cNvSpPr/>
          <p:nvPr/>
        </p:nvSpPr>
        <p:spPr>
          <a:xfrm>
            <a:off x="665163" y="2868613"/>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12295" name="图片 4"/>
          <p:cNvPicPr>
            <a:picLocks noChangeAspect="1" noChangeArrowheads="1"/>
          </p:cNvPicPr>
          <p:nvPr/>
        </p:nvPicPr>
        <p:blipFill>
          <a:blip r:embed="rId3" cstate="print"/>
          <a:srcRect/>
          <a:stretch>
            <a:fillRect/>
          </a:stretch>
        </p:blipFill>
        <p:spPr bwMode="auto">
          <a:xfrm>
            <a:off x="882650" y="3084513"/>
            <a:ext cx="900113" cy="903287"/>
          </a:xfrm>
          <a:prstGeom prst="rect">
            <a:avLst/>
          </a:prstGeom>
          <a:noFill/>
          <a:ln w="9525">
            <a:noFill/>
            <a:miter lim="800000"/>
            <a:headEnd/>
            <a:tailEnd/>
          </a:ln>
        </p:spPr>
      </p:pic>
      <p:sp>
        <p:nvSpPr>
          <p:cNvPr id="3" name="矩形 2"/>
          <p:cNvSpPr/>
          <p:nvPr/>
        </p:nvSpPr>
        <p:spPr>
          <a:xfrm>
            <a:off x="0" y="2946400"/>
            <a:ext cx="2963863" cy="123507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4" name="椭圆 3"/>
          <p:cNvSpPr/>
          <p:nvPr/>
        </p:nvSpPr>
        <p:spPr>
          <a:xfrm>
            <a:off x="665163" y="2898775"/>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11274" name="图片 2" descr="五经普LOGO透明底"/>
          <p:cNvPicPr>
            <a:picLocks noChangeAspect="1"/>
          </p:cNvPicPr>
          <p:nvPr/>
        </p:nvPicPr>
        <p:blipFill>
          <a:blip r:embed="rId4"/>
          <a:stretch>
            <a:fillRect/>
          </a:stretch>
        </p:blipFill>
        <p:spPr>
          <a:xfrm>
            <a:off x="544195" y="2774950"/>
            <a:ext cx="1577975" cy="157797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5366" name="文本框 12"/>
          <p:cNvSpPr txBox="1"/>
          <p:nvPr/>
        </p:nvSpPr>
        <p:spPr>
          <a:xfrm>
            <a:off x="1075690" y="2185670"/>
            <a:ext cx="10040620" cy="521970"/>
          </a:xfrm>
          <a:prstGeom prst="rect">
            <a:avLst/>
          </a:prstGeom>
          <a:noFill/>
          <a:ln w="9525">
            <a:noFill/>
          </a:ln>
        </p:spPr>
        <p:txBody>
          <a:bodyPr>
            <a:noAutofit/>
          </a:bodyPr>
          <a:lstStyle/>
          <a:p>
            <a:pPr marL="494030" indent="-457200">
              <a:spcBef>
                <a:spcPct val="20000"/>
              </a:spcBef>
              <a:buSzPct val="85000"/>
              <a:buFont typeface="Wingdings" panose="05000000000000000000" charset="0"/>
              <a:buChar char="Ø"/>
            </a:pPr>
            <a:r>
              <a:rPr lang="zh-CN" altLang="en-US" sz="2800" noProof="1">
                <a:solidFill>
                  <a:srgbClr val="336699"/>
                </a:solidFill>
                <a:latin typeface="微软雅黑" panose="020B0503020204020204" pitchFamily="34" charset="-122"/>
                <a:sym typeface="微软雅黑" panose="020B0503020204020204" pitchFamily="34" charset="-122"/>
              </a:rPr>
              <a:t>有关指标变化：</a:t>
            </a:r>
            <a:endParaRPr lang="zh-CN" altLang="en-US" sz="2800" noProof="1">
              <a:solidFill>
                <a:srgbClr val="336699"/>
              </a:solidFill>
              <a:latin typeface="微软雅黑" panose="020B0503020204020204" pitchFamily="34" charset="-122"/>
              <a:sym typeface="微软雅黑" panose="020B0503020204020204" pitchFamily="34" charset="-122"/>
            </a:endParaRPr>
          </a:p>
          <a:p>
            <a:pPr marL="36830">
              <a:spcBef>
                <a:spcPct val="20000"/>
              </a:spcBef>
              <a:buSzPct val="85000"/>
              <a:buFont typeface="Wingdings" panose="05000000000000000000" charset="0"/>
              <a:buNone/>
            </a:pPr>
            <a:endParaRPr lang="zh-CN" altLang="en-US" sz="2600" noProof="1">
              <a:solidFill>
                <a:srgbClr val="336699"/>
              </a:solidFill>
              <a:latin typeface="微软雅黑" panose="020B0503020204020204" pitchFamily="34" charset="-122"/>
              <a:sym typeface="微软雅黑" panose="020B0503020204020204" pitchFamily="34" charset="-122"/>
            </a:endParaRPr>
          </a:p>
        </p:txBody>
      </p:sp>
      <p:sp>
        <p:nvSpPr>
          <p:cNvPr id="2" name="圆角矩形 1"/>
          <p:cNvSpPr/>
          <p:nvPr>
            <p:custDataLst>
              <p:tags r:id="rId2"/>
            </p:custDataLst>
          </p:nvPr>
        </p:nvSpPr>
        <p:spPr>
          <a:xfrm>
            <a:off x="700405" y="1229995"/>
            <a:ext cx="222440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defRPr/>
            </a:pPr>
            <a:endParaRPr lang="zh-CN" altLang="en-US" noProof="1"/>
          </a:p>
        </p:txBody>
      </p:sp>
      <p:sp>
        <p:nvSpPr>
          <p:cNvPr id="3" name="文本框 16"/>
          <p:cNvSpPr txBox="1">
            <a:spLocks noChangeArrowheads="1"/>
          </p:cNvSpPr>
          <p:nvPr>
            <p:custDataLst>
              <p:tags r:id="rId3"/>
            </p:custDataLst>
          </p:nvPr>
        </p:nvSpPr>
        <p:spPr bwMode="auto">
          <a:xfrm>
            <a:off x="700405" y="1336040"/>
            <a:ext cx="2596515" cy="692150"/>
          </a:xfrm>
          <a:prstGeom prst="rect">
            <a:avLst/>
          </a:prstGeom>
          <a:noFill/>
          <a:ln w="9525">
            <a:noFill/>
            <a:miter lim="800000"/>
          </a:ln>
        </p:spPr>
        <p:txBody>
          <a:bodyPr wrap="square">
            <a:noAutofit/>
          </a:bodyPr>
          <a:p>
            <a:pPr algn="ctr"/>
            <a:r>
              <a:rPr lang="zh-CN" altLang="en-US" sz="2400" b="1">
                <a:solidFill>
                  <a:schemeClr val="bg1"/>
                </a:solidFill>
              </a:rPr>
              <a:t>主要变化</a:t>
            </a:r>
            <a:endParaRPr lang="zh-CN" altLang="en-US" sz="2400" b="1">
              <a:solidFill>
                <a:schemeClr val="bg1"/>
              </a:solidFill>
            </a:endParaRPr>
          </a:p>
        </p:txBody>
      </p:sp>
      <p:pic>
        <p:nvPicPr>
          <p:cNvPr id="17415" name="图片 1" descr="截图-2023年3月14日 17时16分28秒"/>
          <p:cNvPicPr>
            <a:picLocks noChangeAspect="1" noChangeArrowheads="1"/>
          </p:cNvPicPr>
          <p:nvPr>
            <p:custDataLst>
              <p:tags r:id="rId4"/>
            </p:custDataLst>
          </p:nvPr>
        </p:nvPicPr>
        <p:blipFill>
          <a:blip r:embed="rId5"/>
          <a:srcRect r="41911" b="91778"/>
          <a:stretch>
            <a:fillRect/>
          </a:stretch>
        </p:blipFill>
        <p:spPr bwMode="auto">
          <a:xfrm>
            <a:off x="1769110" y="4958715"/>
            <a:ext cx="4765040" cy="384175"/>
          </a:xfrm>
          <a:prstGeom prst="rect">
            <a:avLst/>
          </a:prstGeom>
          <a:noFill/>
          <a:ln w="9525">
            <a:solidFill>
              <a:schemeClr val="tx1"/>
            </a:solidFill>
            <a:miter lim="800000"/>
            <a:headEnd/>
            <a:tailEnd/>
          </a:ln>
        </p:spPr>
      </p:pic>
      <p:pic>
        <p:nvPicPr>
          <p:cNvPr id="43010" name="图片 2" descr="截图-2021年7月13日 17时4分19秒"/>
          <p:cNvPicPr>
            <a:picLocks noChangeAspect="1"/>
          </p:cNvPicPr>
          <p:nvPr/>
        </p:nvPicPr>
        <p:blipFill>
          <a:blip r:embed="rId6"/>
          <a:srcRect t="4052" r="43088" b="75615"/>
          <a:stretch>
            <a:fillRect/>
          </a:stretch>
        </p:blipFill>
        <p:spPr>
          <a:xfrm>
            <a:off x="1278255" y="3066415"/>
            <a:ext cx="5746115" cy="1086485"/>
          </a:xfrm>
          <a:prstGeom prst="rect">
            <a:avLst/>
          </a:prstGeom>
          <a:noFill/>
          <a:ln w="9525">
            <a:noFill/>
          </a:ln>
        </p:spPr>
      </p:pic>
      <p:cxnSp>
        <p:nvCxnSpPr>
          <p:cNvPr id="4" name="直接箭头连接符 3"/>
          <p:cNvCxnSpPr/>
          <p:nvPr/>
        </p:nvCxnSpPr>
        <p:spPr>
          <a:xfrm>
            <a:off x="4150995" y="4152900"/>
            <a:ext cx="0" cy="711835"/>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5" name="文本框 12"/>
          <p:cNvSpPr txBox="1"/>
          <p:nvPr>
            <p:custDataLst>
              <p:tags r:id="rId7"/>
            </p:custDataLst>
          </p:nvPr>
        </p:nvSpPr>
        <p:spPr>
          <a:xfrm>
            <a:off x="7303770" y="2305685"/>
            <a:ext cx="3948430" cy="3354705"/>
          </a:xfrm>
          <a:prstGeom prst="rect">
            <a:avLst/>
          </a:prstGeom>
          <a:noFill/>
          <a:ln w="9525">
            <a:noFill/>
          </a:ln>
        </p:spPr>
        <p:txBody>
          <a:bodyPr>
            <a:noAutofit/>
          </a:bodyPr>
          <a:p>
            <a:pPr marL="36830">
              <a:spcBef>
                <a:spcPct val="20000"/>
              </a:spcBef>
              <a:buSzPct val="85000"/>
              <a:buFont typeface="Wingdings" panose="05000000000000000000" charset="0"/>
              <a:buNone/>
            </a:pPr>
            <a:endParaRPr lang="zh-CN" altLang="en-US" sz="2600" noProof="1">
              <a:solidFill>
                <a:srgbClr val="336699"/>
              </a:solidFill>
              <a:latin typeface="微软雅黑" panose="020B0503020204020204" pitchFamily="34" charset="-122"/>
              <a:sym typeface="微软雅黑" panose="020B0503020204020204" pitchFamily="34" charset="-122"/>
            </a:endParaRPr>
          </a:p>
          <a:p>
            <a:pPr marL="36830">
              <a:spcBef>
                <a:spcPct val="20000"/>
              </a:spcBef>
              <a:buSzPct val="85000"/>
              <a:buFont typeface="Wingdings" panose="05000000000000000000" charset="0"/>
              <a:buNone/>
            </a:pPr>
            <a:r>
              <a:rPr lang="zh-CN" altLang="en-US" sz="2600" noProof="1">
                <a:solidFill>
                  <a:srgbClr val="336699"/>
                </a:solidFill>
                <a:latin typeface="微软雅黑" panose="020B0503020204020204" pitchFamily="34" charset="-122"/>
                <a:sym typeface="微软雅黑" panose="020B0503020204020204" pitchFamily="34" charset="-122"/>
              </a:rPr>
              <a:t>统一代码和各类机构代码并存过渡期结束后，组织机构代码证停止使用</a:t>
            </a:r>
            <a:endParaRPr lang="zh-CN" altLang="en-US" sz="2600" noProof="1">
              <a:solidFill>
                <a:srgbClr val="336699"/>
              </a:solidFill>
              <a:latin typeface="微软雅黑" panose="020B0503020204020204" pitchFamily="34" charset="-122"/>
              <a:sym typeface="微软雅黑" panose="020B0503020204020204" pitchFamily="34" charset="-122"/>
            </a:endParaRPr>
          </a:p>
        </p:txBody>
      </p:sp>
      <p:pic>
        <p:nvPicPr>
          <p:cNvPr id="15377" name="图片 6" descr="五经普LOGO透明底（长）"/>
          <p:cNvPicPr>
            <a:picLocks noChangeAspect="1"/>
          </p:cNvPicPr>
          <p:nvPr/>
        </p:nvPicPr>
        <p:blipFill>
          <a:blip r:embed="rId8"/>
          <a:stretch>
            <a:fillRect/>
          </a:stretch>
        </p:blipFill>
        <p:spPr>
          <a:xfrm>
            <a:off x="-76200" y="-225425"/>
            <a:ext cx="3695700" cy="115570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5366" name="文本框 12"/>
          <p:cNvSpPr txBox="1"/>
          <p:nvPr/>
        </p:nvSpPr>
        <p:spPr>
          <a:xfrm>
            <a:off x="1074738" y="2178368"/>
            <a:ext cx="10040937" cy="2398395"/>
          </a:xfrm>
          <a:prstGeom prst="rect">
            <a:avLst/>
          </a:prstGeom>
          <a:noFill/>
          <a:ln w="9525">
            <a:noFill/>
          </a:ln>
        </p:spPr>
        <p:txBody>
          <a:bodyPr>
            <a:spAutoFit/>
          </a:bodyPr>
          <a:lstStyle/>
          <a:p>
            <a:pPr marL="494030" indent="-457200">
              <a:spcBef>
                <a:spcPct val="20000"/>
              </a:spcBef>
              <a:buSzPct val="85000"/>
              <a:buFont typeface="Wingdings" panose="05000000000000000000" charset="0"/>
              <a:buChar char="Ø"/>
            </a:pPr>
            <a:r>
              <a:rPr lang="zh-CN" altLang="en-US" sz="2800" noProof="1">
                <a:solidFill>
                  <a:srgbClr val="336699"/>
                </a:solidFill>
                <a:latin typeface="微软雅黑" panose="020B0503020204020204" pitchFamily="34" charset="-122"/>
                <a:sym typeface="微软雅黑" panose="020B0503020204020204" pitchFamily="34" charset="-122"/>
              </a:rPr>
              <a:t>有关指标变化：</a:t>
            </a:r>
            <a:endParaRPr lang="zh-CN" altLang="en-US" sz="2800" noProof="1">
              <a:solidFill>
                <a:srgbClr val="336699"/>
              </a:solidFill>
              <a:latin typeface="微软雅黑" panose="020B0503020204020204" pitchFamily="34" charset="-122"/>
              <a:sym typeface="微软雅黑" panose="020B0503020204020204" pitchFamily="34" charset="-122"/>
            </a:endParaRPr>
          </a:p>
          <a:p>
            <a:pPr marL="494030" indent="-457200">
              <a:spcBef>
                <a:spcPct val="20000"/>
              </a:spcBef>
              <a:buSzPct val="85000"/>
              <a:buFont typeface="Wingdings" panose="05000000000000000000" charset="0"/>
              <a:buChar char="Ø"/>
            </a:pPr>
            <a:endParaRPr lang="zh-CN" altLang="en-US" sz="2800" noProof="1">
              <a:solidFill>
                <a:srgbClr val="336699"/>
              </a:solidFill>
              <a:latin typeface="微软雅黑" panose="020B0503020204020204" pitchFamily="34" charset="-122"/>
              <a:sym typeface="微软雅黑" panose="020B0503020204020204" pitchFamily="34" charset="-122"/>
            </a:endParaRPr>
          </a:p>
          <a:p>
            <a:pPr marL="36830">
              <a:spcBef>
                <a:spcPct val="20000"/>
              </a:spcBef>
              <a:buSzPct val="85000"/>
              <a:buFont typeface="Wingdings" panose="05000000000000000000" charset="0"/>
              <a:buNone/>
            </a:pPr>
            <a:endParaRPr lang="zh-CN" altLang="en-US" sz="2600" noProof="1">
              <a:solidFill>
                <a:srgbClr val="336699"/>
              </a:solidFill>
              <a:latin typeface="微软雅黑" panose="020B0503020204020204" pitchFamily="34" charset="-122"/>
              <a:sym typeface="微软雅黑" panose="020B0503020204020204" pitchFamily="34" charset="-122"/>
            </a:endParaRPr>
          </a:p>
          <a:p>
            <a:pPr marL="36830">
              <a:spcBef>
                <a:spcPct val="20000"/>
              </a:spcBef>
              <a:buSzPct val="85000"/>
              <a:buFont typeface="Wingdings" panose="05000000000000000000" charset="0"/>
              <a:buNone/>
            </a:pPr>
            <a:r>
              <a:rPr lang="zh-CN" altLang="en-US" sz="2600" noProof="1">
                <a:solidFill>
                  <a:srgbClr val="336699"/>
                </a:solidFill>
                <a:latin typeface="微软雅黑" panose="020B0503020204020204" pitchFamily="34" charset="-122"/>
                <a:sym typeface="微软雅黑" panose="020B0503020204020204" pitchFamily="34" charset="-122"/>
              </a:rPr>
              <a:t>园区指标（</a:t>
            </a:r>
            <a:r>
              <a:rPr lang="en-US" altLang="zh-CN" sz="2600" noProof="1">
                <a:solidFill>
                  <a:srgbClr val="336699"/>
                </a:solidFill>
                <a:latin typeface="微软雅黑" panose="020B0503020204020204" pitchFamily="34" charset="-122"/>
                <a:sym typeface="微软雅黑" panose="020B0503020204020204" pitchFamily="34" charset="-122"/>
              </a:rPr>
              <a:t>107</a:t>
            </a:r>
            <a:r>
              <a:rPr lang="zh-CN" altLang="en-US" sz="2600">
                <a:solidFill>
                  <a:srgbClr val="336699"/>
                </a:solidFill>
                <a:latin typeface="微软雅黑" panose="020B0503020204020204" pitchFamily="34" charset="-122"/>
                <a:sym typeface="微软雅黑" panose="020B0503020204020204" pitchFamily="34" charset="-122"/>
              </a:rPr>
              <a:t>栏</a:t>
            </a:r>
            <a:r>
              <a:rPr lang="zh-CN" altLang="en-US" sz="2600" noProof="1">
                <a:solidFill>
                  <a:srgbClr val="336699"/>
                </a:solidFill>
                <a:latin typeface="微软雅黑" panose="020B0503020204020204" pitchFamily="34" charset="-122"/>
                <a:sym typeface="微软雅黑" panose="020B0503020204020204" pitchFamily="34" charset="-122"/>
              </a:rPr>
              <a:t>）：单位免填，由省级普查机构收集园区企业名录，编写园区代码，比对更新本栏内容。</a:t>
            </a:r>
            <a:endParaRPr lang="zh-CN" altLang="en-US" sz="2600" noProof="1">
              <a:solidFill>
                <a:srgbClr val="336699"/>
              </a:solidFill>
              <a:latin typeface="微软雅黑" panose="020B0503020204020204" pitchFamily="34" charset="-122"/>
              <a:sym typeface="微软雅黑" panose="020B0503020204020204" pitchFamily="34" charset="-122"/>
            </a:endParaRPr>
          </a:p>
        </p:txBody>
      </p:sp>
      <p:sp>
        <p:nvSpPr>
          <p:cNvPr id="2" name="圆角矩形 1"/>
          <p:cNvSpPr/>
          <p:nvPr>
            <p:custDataLst>
              <p:tags r:id="rId2"/>
            </p:custDataLst>
          </p:nvPr>
        </p:nvSpPr>
        <p:spPr>
          <a:xfrm>
            <a:off x="700405" y="1229995"/>
            <a:ext cx="640143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defRPr/>
            </a:pPr>
            <a:endParaRPr lang="zh-CN" altLang="en-US" noProof="1"/>
          </a:p>
        </p:txBody>
      </p:sp>
      <p:sp>
        <p:nvSpPr>
          <p:cNvPr id="3" name="文本框 16"/>
          <p:cNvSpPr txBox="1">
            <a:spLocks noChangeArrowheads="1"/>
          </p:cNvSpPr>
          <p:nvPr>
            <p:custDataLst>
              <p:tags r:id="rId3"/>
            </p:custDataLst>
          </p:nvPr>
        </p:nvSpPr>
        <p:spPr bwMode="auto">
          <a:xfrm>
            <a:off x="700405" y="1345565"/>
            <a:ext cx="6594475" cy="692150"/>
          </a:xfrm>
          <a:prstGeom prst="rect">
            <a:avLst/>
          </a:prstGeom>
          <a:noFill/>
          <a:ln w="9525">
            <a:noFill/>
            <a:miter lim="800000"/>
          </a:ln>
        </p:spPr>
        <p:txBody>
          <a:bodyPr wrap="square">
            <a:noAutofit/>
          </a:bodyPr>
          <a:p>
            <a:pPr algn="ctr"/>
            <a:r>
              <a:rPr lang="zh-CN" altLang="en-US" sz="2400" b="1">
                <a:solidFill>
                  <a:schemeClr val="bg1"/>
                </a:solidFill>
                <a:sym typeface="+mn-ea"/>
              </a:rPr>
              <a:t>调查单位基本情况（</a:t>
            </a:r>
            <a:r>
              <a:rPr lang="en-US" altLang="zh-CN" sz="2400" b="1">
                <a:solidFill>
                  <a:schemeClr val="bg1"/>
                </a:solidFill>
                <a:sym typeface="+mn-ea"/>
              </a:rPr>
              <a:t>701</a:t>
            </a:r>
            <a:r>
              <a:rPr lang="zh-CN" altLang="en-US" sz="2400" b="1">
                <a:solidFill>
                  <a:schemeClr val="bg1"/>
                </a:solidFill>
                <a:sym typeface="+mn-ea"/>
              </a:rPr>
              <a:t>表）</a:t>
            </a:r>
            <a:r>
              <a:rPr lang="zh-CN" altLang="en-US" sz="2400" b="1">
                <a:solidFill>
                  <a:schemeClr val="bg1"/>
                </a:solidFill>
              </a:rPr>
              <a:t>主要变化</a:t>
            </a:r>
            <a:endParaRPr lang="zh-CN" altLang="en-US" sz="2400" b="1">
              <a:solidFill>
                <a:schemeClr val="bg1"/>
              </a:solidFill>
            </a:endParaRPr>
          </a:p>
        </p:txBody>
      </p:sp>
      <p:pic>
        <p:nvPicPr>
          <p:cNvPr id="6" name="图片 5"/>
          <p:cNvPicPr>
            <a:picLocks noChangeAspect="1"/>
          </p:cNvPicPr>
          <p:nvPr>
            <p:custDataLst>
              <p:tags r:id="rId4"/>
            </p:custDataLst>
          </p:nvPr>
        </p:nvPicPr>
        <p:blipFill>
          <a:blip r:embed="rId5"/>
          <a:srcRect b="87336"/>
          <a:stretch>
            <a:fillRect/>
          </a:stretch>
        </p:blipFill>
        <p:spPr>
          <a:xfrm>
            <a:off x="1075055" y="4679950"/>
            <a:ext cx="9982200" cy="929640"/>
          </a:xfrm>
          <a:prstGeom prst="rect">
            <a:avLst/>
          </a:prstGeom>
        </p:spPr>
      </p:pic>
      <p:pic>
        <p:nvPicPr>
          <p:cNvPr id="15377" name="图片 6" descr="五经普LOGO透明底（长）"/>
          <p:cNvPicPr>
            <a:picLocks noChangeAspect="1"/>
          </p:cNvPicPr>
          <p:nvPr/>
        </p:nvPicPr>
        <p:blipFill>
          <a:blip r:embed="rId6"/>
          <a:stretch>
            <a:fillRect/>
          </a:stretch>
        </p:blipFill>
        <p:spPr>
          <a:xfrm>
            <a:off x="-76200" y="-225425"/>
            <a:ext cx="3695700" cy="1155700"/>
          </a:xfrm>
          <a:prstGeom prst="rect">
            <a:avLst/>
          </a:prstGeom>
          <a:noFill/>
          <a:ln w="9525">
            <a:noFill/>
          </a:ln>
        </p:spPr>
      </p:pic>
      <p:sp>
        <p:nvSpPr>
          <p:cNvPr id="4" name="文本框 12"/>
          <p:cNvSpPr txBox="1"/>
          <p:nvPr/>
        </p:nvSpPr>
        <p:spPr>
          <a:xfrm>
            <a:off x="1075055" y="2714625"/>
            <a:ext cx="10040620" cy="970915"/>
          </a:xfrm>
          <a:prstGeom prst="rect">
            <a:avLst/>
          </a:prstGeom>
          <a:noFill/>
          <a:ln w="9525">
            <a:noFill/>
          </a:ln>
        </p:spPr>
        <p:txBody>
          <a:bodyPr wrap="square">
            <a:spAutoFit/>
          </a:bodyPr>
          <a:p>
            <a:pPr marL="494030" indent="-457200">
              <a:spcBef>
                <a:spcPct val="20000"/>
              </a:spcBef>
              <a:buSzPct val="85000"/>
              <a:buFont typeface="Wingdings" panose="05000000000000000000" charset="0"/>
              <a:buChar char="Ø"/>
            </a:pPr>
            <a:r>
              <a:rPr lang="zh-CN" altLang="en-US" sz="2600" dirty="0" smtClean="0">
                <a:solidFill>
                  <a:srgbClr val="336699"/>
                </a:solidFill>
                <a:latin typeface="微软雅黑" panose="020B0503020204020204" pitchFamily="34" charset="-122"/>
                <a:sym typeface="+mn-ea"/>
              </a:rPr>
              <a:t>园区代码按照《园区代码编制规则》（试行）编写。</a:t>
            </a:r>
            <a:endParaRPr lang="zh-CN" altLang="en-US" sz="2600" dirty="0" smtClean="0">
              <a:solidFill>
                <a:srgbClr val="336699"/>
              </a:solidFill>
              <a:latin typeface="微软雅黑" panose="020B0503020204020204" pitchFamily="34" charset="-122"/>
              <a:sym typeface="+mn-ea"/>
            </a:endParaRPr>
          </a:p>
          <a:p>
            <a:pPr marL="494030" indent="-457200">
              <a:spcBef>
                <a:spcPct val="20000"/>
              </a:spcBef>
              <a:buSzPct val="85000"/>
              <a:buFont typeface="Wingdings" panose="05000000000000000000" charset="0"/>
              <a:buChar char="Ø"/>
            </a:pPr>
            <a:r>
              <a:rPr lang="zh-CN" altLang="en-US" sz="2600" dirty="0" smtClean="0">
                <a:solidFill>
                  <a:srgbClr val="336699"/>
                </a:solidFill>
                <a:latin typeface="微软雅黑" panose="020B0503020204020204" pitchFamily="34" charset="-122"/>
                <a:sym typeface="+mn-ea"/>
              </a:rPr>
              <a:t>园区名称按照园区批复设立的实际名称填写。</a:t>
            </a:r>
            <a:endParaRPr lang="zh-CN" altLang="en-US" sz="2600" noProof="1">
              <a:solidFill>
                <a:srgbClr val="336699"/>
              </a:solidFill>
              <a:latin typeface="微软雅黑" panose="020B0503020204020204" pitchFamily="34" charset="-122"/>
              <a:sym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569278" y="1289050"/>
            <a:ext cx="28432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3554" name="文本框 16"/>
          <p:cNvSpPr txBox="1"/>
          <p:nvPr/>
        </p:nvSpPr>
        <p:spPr>
          <a:xfrm>
            <a:off x="476250" y="1404938"/>
            <a:ext cx="2936875"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代码结构和编码方法</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5" name="Shape 540"/>
          <p:cNvSpPr/>
          <p:nvPr/>
        </p:nvSpPr>
        <p:spPr>
          <a:xfrm>
            <a:off x="1282700" y="2343150"/>
            <a:ext cx="1884363" cy="430213"/>
          </a:xfrm>
          <a:prstGeom prst="rect">
            <a:avLst/>
          </a:prstGeom>
          <a:noFill/>
          <a:ln w="12700" cap="flat">
            <a:noFill/>
            <a:miter lim="400000"/>
          </a:ln>
          <a:effectLst/>
        </p:spPr>
        <p:txBody>
          <a:bodyPr wrap="square" lIns="0" tIns="0" rIns="0" bIns="0">
            <a:spAutoFit/>
          </a:bodyPr>
          <a:lstStyle>
            <a:lvl1pPr algn="l">
              <a:defRPr sz="4200" spc="84">
                <a:solidFill>
                  <a:srgbClr val="AAAAAA"/>
                </a:solidFill>
                <a:latin typeface="Oswald Light"/>
                <a:ea typeface="Oswald Light"/>
                <a:cs typeface="Oswald Light"/>
                <a:sym typeface="Oswald Light"/>
              </a:defRPr>
            </a:lvl1pPr>
          </a:lstStyle>
          <a:p>
            <a:pPr marL="0" marR="0" lvl="0" indent="0" algn="l" defTabSz="914400" rtl="0" eaLnBrk="1" fontAlgn="auto" latinLnBrk="0" hangingPunct="1">
              <a:lnSpc>
                <a:spcPct val="100000"/>
              </a:lnSpc>
              <a:spcBef>
                <a:spcPts val="0"/>
              </a:spcBef>
              <a:spcAft>
                <a:spcPts val="0"/>
              </a:spcAft>
              <a:buClrTx/>
              <a:buSzTx/>
              <a:buFontTx/>
              <a:buNone/>
              <a:defRPr sz="1800" spc="0">
                <a:solidFill>
                  <a:srgbClr val="000000"/>
                </a:solidFill>
              </a:defRPr>
            </a:pPr>
            <a:r>
              <a:rPr lang="zh-CN" altLang="en-US" sz="2800" b="1" strike="noStrike" spc="42" noProof="0" dirty="0">
                <a:solidFill>
                  <a:srgbClr val="002060"/>
                </a:solidFill>
                <a:latin typeface="+mn-lt"/>
                <a:ea typeface="+mn-ea"/>
                <a:cs typeface="+mn-ea"/>
                <a:sym typeface="+mn-lt"/>
              </a:rPr>
              <a:t>代码结构</a:t>
            </a:r>
            <a:endParaRPr kumimoji="0" sz="2800" b="1" i="0" u="none" strike="noStrike" kern="1200" cap="none" spc="42" normalizeH="0" baseline="0" noProof="0" dirty="0">
              <a:ln>
                <a:noFill/>
              </a:ln>
              <a:solidFill>
                <a:srgbClr val="002060"/>
              </a:solidFill>
              <a:effectLst/>
              <a:uLnTx/>
              <a:uFillTx/>
              <a:latin typeface="+mn-lt"/>
              <a:ea typeface="+mn-ea"/>
              <a:cs typeface="+mn-ea"/>
              <a:sym typeface="+mn-lt"/>
            </a:endParaRPr>
          </a:p>
        </p:txBody>
      </p:sp>
      <p:sp>
        <p:nvSpPr>
          <p:cNvPr id="23560" name="文本框 108"/>
          <p:cNvSpPr txBox="1"/>
          <p:nvPr/>
        </p:nvSpPr>
        <p:spPr>
          <a:xfrm>
            <a:off x="3251200" y="2297113"/>
            <a:ext cx="5472113" cy="522287"/>
          </a:xfrm>
          <a:prstGeom prst="rect">
            <a:avLst/>
          </a:prstGeom>
          <a:noFill/>
          <a:ln w="9525">
            <a:noFill/>
          </a:ln>
        </p:spPr>
        <p:txBody>
          <a:bodyPr wrap="square" anchor="t" anchorCtr="0">
            <a:spAutoFit/>
          </a:bodyPr>
          <a:p>
            <a:r>
              <a:rPr lang="zh-CN" altLang="zh-CN" sz="2800" b="1" dirty="0">
                <a:latin typeface="Arial" panose="020B0604020202020204" pitchFamily="34" charset="0"/>
                <a:ea typeface="仿宋_GB2312" panose="02010609030101010101" pitchFamily="49" charset="-122"/>
              </a:rPr>
              <a:t>园区代码为</a:t>
            </a:r>
            <a:r>
              <a:rPr lang="en-US" altLang="zh-CN" sz="2800" b="1" dirty="0">
                <a:latin typeface="仿宋_GB2312" panose="02010609030101010101" pitchFamily="49" charset="-122"/>
                <a:ea typeface="仿宋_GB2312" panose="02010609030101010101" pitchFamily="49" charset="-122"/>
              </a:rPr>
              <a:t>11</a:t>
            </a:r>
            <a:r>
              <a:rPr lang="zh-CN" altLang="zh-CN" sz="2800" b="1" dirty="0">
                <a:latin typeface="Arial" panose="020B0604020202020204" pitchFamily="34" charset="0"/>
                <a:ea typeface="仿宋_GB2312" panose="02010609030101010101" pitchFamily="49" charset="-122"/>
              </a:rPr>
              <a:t>位代码</a:t>
            </a:r>
            <a:r>
              <a:rPr lang="zh-CN" altLang="en-US" sz="2800" b="1" dirty="0">
                <a:latin typeface="Arial" panose="020B0604020202020204" pitchFamily="34" charset="0"/>
                <a:ea typeface="仿宋_GB2312" panose="02010609030101010101" pitchFamily="49" charset="-122"/>
              </a:rPr>
              <a:t>，</a:t>
            </a:r>
            <a:r>
              <a:rPr lang="zh-CN" altLang="zh-CN" sz="2800" b="1" dirty="0">
                <a:latin typeface="Arial" panose="020B0604020202020204" pitchFamily="34" charset="0"/>
                <a:ea typeface="仿宋_GB2312" panose="02010609030101010101" pitchFamily="49" charset="-122"/>
              </a:rPr>
              <a:t>分为四段</a:t>
            </a:r>
            <a:endParaRPr lang="zh-CN" altLang="en-US" sz="2800" b="1" dirty="0">
              <a:latin typeface="Arial" panose="020B0604020202020204" pitchFamily="34" charset="0"/>
              <a:ea typeface="微软雅黑" panose="020B0503020204020204" pitchFamily="34" charset="-122"/>
            </a:endParaRPr>
          </a:p>
        </p:txBody>
      </p:sp>
      <p:sp>
        <p:nvSpPr>
          <p:cNvPr id="2" name="Shape 540"/>
          <p:cNvSpPr/>
          <p:nvPr/>
        </p:nvSpPr>
        <p:spPr>
          <a:xfrm>
            <a:off x="2928938" y="3244850"/>
            <a:ext cx="2152650" cy="368300"/>
          </a:xfrm>
          <a:prstGeom prst="rect">
            <a:avLst/>
          </a:prstGeom>
          <a:noFill/>
          <a:ln w="12700" cap="flat">
            <a:noFill/>
            <a:miter lim="400000"/>
          </a:ln>
          <a:effectLst/>
        </p:spPr>
        <p:txBody>
          <a:bodyPr wrap="square" lIns="0" tIns="0" rIns="0" bIns="0">
            <a:spAutoFit/>
          </a:bodyPr>
          <a:lstStyle>
            <a:lvl1pPr algn="l">
              <a:defRPr sz="4200" spc="84">
                <a:solidFill>
                  <a:srgbClr val="AAAAAA"/>
                </a:solidFill>
                <a:latin typeface="Oswald Light"/>
                <a:ea typeface="Oswald Light"/>
                <a:cs typeface="Oswald Light"/>
                <a:sym typeface="Oswald Light"/>
              </a:defRPr>
            </a:lvl1pPr>
          </a:lstStyle>
          <a:p>
            <a:pPr lvl="0" fontAlgn="base">
              <a:defRPr sz="1800" spc="0">
                <a:solidFill>
                  <a:srgbClr val="000000"/>
                </a:solidFill>
              </a:defRPr>
            </a:pPr>
            <a:r>
              <a:rPr lang="en-US" altLang="zh-CN" sz="2400" b="1" strike="noStrike" spc="42" noProof="1" dirty="0">
                <a:solidFill>
                  <a:srgbClr val="002060"/>
                </a:solidFill>
                <a:latin typeface="+mn-lt"/>
                <a:ea typeface="+mn-ea"/>
                <a:cs typeface="+mn-ea"/>
                <a:sym typeface="+mn-lt"/>
              </a:rPr>
              <a:t>××××××</a:t>
            </a:r>
            <a:endParaRPr kumimoji="0" sz="2400" b="1" i="0" u="none" strike="noStrike" kern="1200" cap="none" spc="42" normalizeH="0" baseline="0" noProof="0" dirty="0">
              <a:ln>
                <a:noFill/>
              </a:ln>
              <a:solidFill>
                <a:srgbClr val="002060"/>
              </a:solidFill>
              <a:effectLst/>
              <a:uLnTx/>
              <a:uFillTx/>
              <a:latin typeface="+mn-lt"/>
              <a:ea typeface="+mn-ea"/>
              <a:cs typeface="+mn-ea"/>
              <a:sym typeface="+mn-lt"/>
            </a:endParaRPr>
          </a:p>
        </p:txBody>
      </p:sp>
      <p:sp>
        <p:nvSpPr>
          <p:cNvPr id="3" name="Shape 540"/>
          <p:cNvSpPr/>
          <p:nvPr/>
        </p:nvSpPr>
        <p:spPr>
          <a:xfrm>
            <a:off x="1778000" y="3244850"/>
            <a:ext cx="639763" cy="368300"/>
          </a:xfrm>
          <a:prstGeom prst="rect">
            <a:avLst/>
          </a:prstGeom>
          <a:noFill/>
          <a:ln w="12700" cap="flat">
            <a:noFill/>
            <a:miter lim="400000"/>
          </a:ln>
          <a:effectLst/>
        </p:spPr>
        <p:txBody>
          <a:bodyPr wrap="square" lIns="0" tIns="0" rIns="0" bIns="0">
            <a:spAutoFit/>
          </a:bodyPr>
          <a:lstStyle>
            <a:lvl1pPr algn="l">
              <a:defRPr sz="4200" spc="84">
                <a:solidFill>
                  <a:srgbClr val="AAAAAA"/>
                </a:solidFill>
                <a:latin typeface="Oswald Light"/>
                <a:ea typeface="Oswald Light"/>
                <a:cs typeface="Oswald Light"/>
                <a:sym typeface="Oswald Light"/>
              </a:defRPr>
            </a:lvl1pPr>
          </a:lstStyle>
          <a:p>
            <a:pPr lvl="0" fontAlgn="base">
              <a:defRPr sz="1800" spc="0">
                <a:solidFill>
                  <a:srgbClr val="000000"/>
                </a:solidFill>
              </a:defRPr>
            </a:pPr>
            <a:r>
              <a:rPr lang="en-US" altLang="zh-CN" sz="2400" b="1" strike="noStrike" spc="42" noProof="1" dirty="0">
                <a:solidFill>
                  <a:srgbClr val="002060"/>
                </a:solidFill>
                <a:latin typeface="+mn-lt"/>
                <a:ea typeface="+mn-ea"/>
                <a:cs typeface="+mn-ea"/>
                <a:sym typeface="+mn-lt"/>
              </a:rPr>
              <a:t>××</a:t>
            </a:r>
            <a:endParaRPr kumimoji="0" sz="2400" b="1" i="0" u="none" strike="noStrike" kern="1200" cap="none" spc="42" normalizeH="0" baseline="0" noProof="0" dirty="0">
              <a:ln>
                <a:noFill/>
              </a:ln>
              <a:solidFill>
                <a:srgbClr val="002060"/>
              </a:solidFill>
              <a:effectLst/>
              <a:uLnTx/>
              <a:uFillTx/>
              <a:latin typeface="+mn-lt"/>
              <a:ea typeface="+mn-ea"/>
              <a:cs typeface="+mn-ea"/>
              <a:sym typeface="+mn-lt"/>
            </a:endParaRPr>
          </a:p>
        </p:txBody>
      </p:sp>
      <p:sp>
        <p:nvSpPr>
          <p:cNvPr id="4" name="Shape 540"/>
          <p:cNvSpPr/>
          <p:nvPr/>
        </p:nvSpPr>
        <p:spPr>
          <a:xfrm>
            <a:off x="2514600" y="3244850"/>
            <a:ext cx="317500" cy="368300"/>
          </a:xfrm>
          <a:prstGeom prst="rect">
            <a:avLst/>
          </a:prstGeom>
          <a:noFill/>
          <a:ln w="12700" cap="flat">
            <a:noFill/>
            <a:miter lim="400000"/>
          </a:ln>
          <a:effectLst/>
        </p:spPr>
        <p:txBody>
          <a:bodyPr wrap="square" lIns="0" tIns="0" rIns="0" bIns="0">
            <a:spAutoFit/>
          </a:bodyPr>
          <a:lstStyle>
            <a:lvl1pPr algn="l">
              <a:defRPr sz="4200" spc="84">
                <a:solidFill>
                  <a:srgbClr val="AAAAAA"/>
                </a:solidFill>
                <a:latin typeface="Oswald Light"/>
                <a:ea typeface="Oswald Light"/>
                <a:cs typeface="Oswald Light"/>
                <a:sym typeface="Oswald Light"/>
              </a:defRPr>
            </a:lvl1pPr>
          </a:lstStyle>
          <a:p>
            <a:pPr lvl="0" fontAlgn="base">
              <a:defRPr sz="1800" spc="0">
                <a:solidFill>
                  <a:srgbClr val="000000"/>
                </a:solidFill>
              </a:defRPr>
            </a:pPr>
            <a:r>
              <a:rPr lang="en-US" altLang="zh-CN" sz="2400" b="1" strike="noStrike" spc="42" noProof="1" dirty="0">
                <a:solidFill>
                  <a:srgbClr val="002060"/>
                </a:solidFill>
                <a:latin typeface="+mn-lt"/>
                <a:ea typeface="+mn-ea"/>
                <a:cs typeface="+mn-ea"/>
                <a:sym typeface="+mn-lt"/>
              </a:rPr>
              <a:t>×</a:t>
            </a:r>
            <a:endParaRPr kumimoji="0" sz="2400" b="1" i="0" u="none" strike="noStrike" kern="1200" cap="none" spc="42" normalizeH="0" baseline="0" noProof="0" dirty="0">
              <a:ln>
                <a:noFill/>
              </a:ln>
              <a:solidFill>
                <a:srgbClr val="002060"/>
              </a:solidFill>
              <a:effectLst/>
              <a:uLnTx/>
              <a:uFillTx/>
              <a:latin typeface="+mn-lt"/>
              <a:ea typeface="+mn-ea"/>
              <a:cs typeface="+mn-ea"/>
              <a:sym typeface="+mn-lt"/>
            </a:endParaRPr>
          </a:p>
        </p:txBody>
      </p:sp>
      <p:sp>
        <p:nvSpPr>
          <p:cNvPr id="6" name="Shape 540"/>
          <p:cNvSpPr/>
          <p:nvPr/>
        </p:nvSpPr>
        <p:spPr>
          <a:xfrm>
            <a:off x="4873625" y="3244850"/>
            <a:ext cx="641350" cy="368300"/>
          </a:xfrm>
          <a:prstGeom prst="rect">
            <a:avLst/>
          </a:prstGeom>
          <a:noFill/>
          <a:ln w="12700" cap="flat">
            <a:noFill/>
            <a:miter lim="400000"/>
          </a:ln>
          <a:effectLst/>
        </p:spPr>
        <p:txBody>
          <a:bodyPr wrap="square" lIns="0" tIns="0" rIns="0" bIns="0">
            <a:spAutoFit/>
          </a:bodyPr>
          <a:lstStyle>
            <a:lvl1pPr algn="l">
              <a:defRPr sz="4200" spc="84">
                <a:solidFill>
                  <a:srgbClr val="AAAAAA"/>
                </a:solidFill>
                <a:latin typeface="Oswald Light"/>
                <a:ea typeface="Oswald Light"/>
                <a:cs typeface="Oswald Light"/>
                <a:sym typeface="Oswald Light"/>
              </a:defRPr>
            </a:lvl1pPr>
          </a:lstStyle>
          <a:p>
            <a:pPr lvl="0" fontAlgn="base">
              <a:defRPr sz="1800" spc="0">
                <a:solidFill>
                  <a:srgbClr val="000000"/>
                </a:solidFill>
              </a:defRPr>
            </a:pPr>
            <a:r>
              <a:rPr lang="en-US" altLang="zh-CN" sz="2400" b="1" strike="noStrike" spc="42" noProof="1" dirty="0">
                <a:solidFill>
                  <a:srgbClr val="002060"/>
                </a:solidFill>
                <a:latin typeface="+mn-lt"/>
                <a:ea typeface="+mn-ea"/>
                <a:cs typeface="+mn-ea"/>
                <a:sym typeface="+mn-lt"/>
              </a:rPr>
              <a:t>××</a:t>
            </a:r>
            <a:endParaRPr kumimoji="0" sz="2400" b="1" i="0" u="none" strike="noStrike" kern="1200" cap="none" spc="42" normalizeH="0" baseline="0" noProof="0" dirty="0">
              <a:ln>
                <a:noFill/>
              </a:ln>
              <a:solidFill>
                <a:srgbClr val="002060"/>
              </a:solidFill>
              <a:effectLst/>
              <a:uLnTx/>
              <a:uFillTx/>
              <a:latin typeface="+mn-lt"/>
              <a:ea typeface="+mn-ea"/>
              <a:cs typeface="+mn-ea"/>
              <a:sym typeface="+mn-lt"/>
            </a:endParaRPr>
          </a:p>
        </p:txBody>
      </p:sp>
      <p:cxnSp>
        <p:nvCxnSpPr>
          <p:cNvPr id="68" name="直接连接符 67"/>
          <p:cNvCxnSpPr/>
          <p:nvPr/>
        </p:nvCxnSpPr>
        <p:spPr>
          <a:xfrm>
            <a:off x="2968625" y="3595688"/>
            <a:ext cx="17875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778000" y="3595688"/>
            <a:ext cx="55721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914900" y="3586163"/>
            <a:ext cx="55721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487613" y="3595688"/>
            <a:ext cx="371475" cy="95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2055813" y="3613150"/>
            <a:ext cx="4763" cy="17700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2060575" y="5383213"/>
            <a:ext cx="13017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571" name="文本框 78"/>
          <p:cNvSpPr txBox="1"/>
          <p:nvPr/>
        </p:nvSpPr>
        <p:spPr>
          <a:xfrm>
            <a:off x="3481388" y="5183188"/>
            <a:ext cx="2200275" cy="400050"/>
          </a:xfrm>
          <a:prstGeom prst="rect">
            <a:avLst/>
          </a:prstGeom>
          <a:noFill/>
          <a:ln w="9525">
            <a:noFill/>
          </a:ln>
        </p:spPr>
        <p:txBody>
          <a:bodyPr wrap="square" anchor="t" anchorCtr="0">
            <a:spAutoFit/>
          </a:bodyPr>
          <a:p>
            <a:r>
              <a:rPr lang="en-US" altLang="zh-CN" dirty="0">
                <a:latin typeface="黑体" panose="02010609060101010101" charset="-122"/>
                <a:ea typeface="黑体" panose="02010609060101010101" charset="-122"/>
              </a:rPr>
              <a:t>(</a:t>
            </a:r>
            <a:r>
              <a:rPr lang="zh-CN" altLang="zh-CN" dirty="0">
                <a:latin typeface="黑体" panose="02010609060101010101" charset="-122"/>
                <a:ea typeface="黑体" panose="02010609060101010101" charset="-122"/>
              </a:rPr>
              <a:t>数字</a:t>
            </a:r>
            <a:r>
              <a:rPr lang="en-US" altLang="zh-CN" dirty="0">
                <a:latin typeface="黑体" panose="02010609060101010101" charset="-122"/>
                <a:ea typeface="黑体" panose="02010609060101010101" charset="-122"/>
              </a:rPr>
              <a:t>)</a:t>
            </a:r>
            <a:r>
              <a:rPr lang="zh-CN" altLang="zh-CN" dirty="0">
                <a:latin typeface="黑体" panose="02010609060101010101" charset="-122"/>
                <a:ea typeface="黑体" panose="02010609060101010101" charset="-122"/>
              </a:rPr>
              <a:t>地址码</a:t>
            </a:r>
            <a:r>
              <a:rPr lang="zh-CN" altLang="zh-CN" sz="2000" dirty="0">
                <a:latin typeface="黑体" panose="02010609060101010101" charset="-122"/>
                <a:ea typeface="黑体" panose="02010609060101010101" charset="-122"/>
              </a:rPr>
              <a:t> </a:t>
            </a:r>
            <a:endParaRPr lang="zh-CN" altLang="en-US" sz="2000" dirty="0">
              <a:latin typeface="黑体" panose="02010609060101010101" charset="-122"/>
              <a:ea typeface="黑体" panose="02010609060101010101" charset="-122"/>
            </a:endParaRPr>
          </a:p>
        </p:txBody>
      </p:sp>
      <p:cxnSp>
        <p:nvCxnSpPr>
          <p:cNvPr id="12" name="直接连接符 11"/>
          <p:cNvCxnSpPr/>
          <p:nvPr/>
        </p:nvCxnSpPr>
        <p:spPr>
          <a:xfrm flipH="1">
            <a:off x="2667000" y="3586163"/>
            <a:ext cx="4763" cy="1250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667000" y="4846638"/>
            <a:ext cx="13017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574" name="文本框 112"/>
          <p:cNvSpPr txBox="1"/>
          <p:nvPr/>
        </p:nvSpPr>
        <p:spPr>
          <a:xfrm>
            <a:off x="3481388" y="4608513"/>
            <a:ext cx="2098675" cy="476250"/>
          </a:xfrm>
          <a:prstGeom prst="rect">
            <a:avLst/>
          </a:prstGeom>
          <a:noFill/>
          <a:ln w="9525">
            <a:noFill/>
          </a:ln>
        </p:spPr>
        <p:txBody>
          <a:bodyPr wrap="square" anchor="t" anchorCtr="0">
            <a:spAutoFit/>
          </a:bodyPr>
          <a:p>
            <a:pPr indent="406400" algn="just">
              <a:lnSpc>
                <a:spcPts val="3000"/>
              </a:lnSpc>
              <a:spcAft>
                <a:spcPts val="1000"/>
              </a:spcAft>
            </a:pPr>
            <a:r>
              <a:rPr lang="en-US" altLang="zh-CN" sz="1800" dirty="0">
                <a:latin typeface="仿宋_GB2312" panose="02010609030101010101" pitchFamily="49" charset="-122"/>
                <a:ea typeface="宋体" panose="02010600030101010101" pitchFamily="2" charset="-122"/>
              </a:rPr>
              <a:t> </a:t>
            </a:r>
            <a:r>
              <a:rPr lang="en-US" altLang="zh-CN" sz="1800" dirty="0">
                <a:latin typeface="黑体" panose="02010609060101010101" charset="-122"/>
                <a:ea typeface="黑体" panose="02010609060101010101" charset="-122"/>
              </a:rPr>
              <a:t>(</a:t>
            </a:r>
            <a:r>
              <a:rPr lang="zh-CN" altLang="zh-CN" sz="1800" dirty="0">
                <a:latin typeface="黑体" panose="02010609060101010101" charset="-122"/>
                <a:ea typeface="黑体" panose="02010609060101010101" charset="-122"/>
              </a:rPr>
              <a:t>数字</a:t>
            </a:r>
            <a:r>
              <a:rPr lang="en-US" altLang="zh-CN" sz="1800" dirty="0">
                <a:latin typeface="黑体" panose="02010609060101010101" charset="-122"/>
                <a:ea typeface="黑体" panose="02010609060101010101" charset="-122"/>
              </a:rPr>
              <a:t>)</a:t>
            </a:r>
            <a:r>
              <a:rPr lang="zh-CN" altLang="zh-CN" sz="1800" dirty="0">
                <a:latin typeface="黑体" panose="02010609060101010101" charset="-122"/>
                <a:ea typeface="黑体" panose="02010609060101010101" charset="-122"/>
              </a:rPr>
              <a:t>级别码</a:t>
            </a:r>
            <a:endParaRPr lang="zh-CN" altLang="zh-CN" sz="1200" dirty="0">
              <a:latin typeface="黑体" panose="02010609060101010101" charset="-122"/>
              <a:ea typeface="黑体" panose="02010609060101010101" charset="-122"/>
            </a:endParaRPr>
          </a:p>
        </p:txBody>
      </p:sp>
      <p:cxnSp>
        <p:nvCxnSpPr>
          <p:cNvPr id="14" name="直接连接符 13"/>
          <p:cNvCxnSpPr/>
          <p:nvPr/>
        </p:nvCxnSpPr>
        <p:spPr>
          <a:xfrm flipH="1">
            <a:off x="3860800" y="3613150"/>
            <a:ext cx="4763" cy="8143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860800" y="4425950"/>
            <a:ext cx="1081088"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577" name="文本框 111"/>
          <p:cNvSpPr txBox="1"/>
          <p:nvPr/>
        </p:nvSpPr>
        <p:spPr>
          <a:xfrm>
            <a:off x="4551363" y="4133850"/>
            <a:ext cx="2978150" cy="474663"/>
          </a:xfrm>
          <a:prstGeom prst="rect">
            <a:avLst/>
          </a:prstGeom>
          <a:noFill/>
          <a:ln w="9525">
            <a:noFill/>
          </a:ln>
        </p:spPr>
        <p:txBody>
          <a:bodyPr wrap="square" anchor="t" anchorCtr="0">
            <a:spAutoFit/>
          </a:bodyPr>
          <a:p>
            <a:pPr indent="406400" algn="just">
              <a:lnSpc>
                <a:spcPts val="3000"/>
              </a:lnSpc>
              <a:spcAft>
                <a:spcPts val="1000"/>
              </a:spcAft>
            </a:pPr>
            <a:r>
              <a:rPr lang="en-US" altLang="zh-CN" sz="1800" dirty="0">
                <a:latin typeface="黑体" panose="02010609060101010101" charset="-122"/>
                <a:ea typeface="黑体" panose="02010609060101010101" charset="-122"/>
              </a:rPr>
              <a:t>(</a:t>
            </a:r>
            <a:r>
              <a:rPr lang="zh-CN" altLang="zh-CN" sz="1800" dirty="0">
                <a:latin typeface="黑体" panose="02010609060101010101" charset="-122"/>
                <a:ea typeface="黑体" panose="02010609060101010101" charset="-122"/>
              </a:rPr>
              <a:t>数字）顺序码</a:t>
            </a:r>
            <a:endParaRPr lang="zh-CN" altLang="zh-CN" sz="1200" dirty="0">
              <a:latin typeface="黑体" panose="02010609060101010101" charset="-122"/>
              <a:ea typeface="黑体" panose="02010609060101010101" charset="-122"/>
            </a:endParaRPr>
          </a:p>
        </p:txBody>
      </p:sp>
      <p:cxnSp>
        <p:nvCxnSpPr>
          <p:cNvPr id="17" name="直接连接符 16"/>
          <p:cNvCxnSpPr/>
          <p:nvPr/>
        </p:nvCxnSpPr>
        <p:spPr>
          <a:xfrm flipH="1">
            <a:off x="5191125" y="3613150"/>
            <a:ext cx="6350" cy="4699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5191125" y="4083050"/>
            <a:ext cx="1082675"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580" name="Rectangle 39"/>
          <p:cNvSpPr/>
          <p:nvPr/>
        </p:nvSpPr>
        <p:spPr>
          <a:xfrm>
            <a:off x="3654425" y="3821113"/>
            <a:ext cx="4772025" cy="398462"/>
          </a:xfrm>
          <a:prstGeom prst="rect">
            <a:avLst/>
          </a:prstGeom>
          <a:noFill/>
          <a:ln w="9525">
            <a:noFill/>
          </a:ln>
        </p:spPr>
        <p:txBody>
          <a:bodyPr wrap="square" lIns="91440" tIns="45720" rIns="91440" bIns="45720" anchor="ctr" anchorCtr="0">
            <a:spAutoFit/>
          </a:bodyPr>
          <a:p>
            <a:pPr indent="2743200" eaLnBrk="0" hangingPunct="0">
              <a:buClrTx/>
              <a:buFontTx/>
            </a:pPr>
            <a:r>
              <a:rPr lang="en-US" altLang="zh-CN" dirty="0">
                <a:latin typeface="黑体" panose="02010609060101010101" charset="-122"/>
                <a:ea typeface="黑体" panose="02010609060101010101" charset="-122"/>
              </a:rPr>
              <a:t>(</a:t>
            </a:r>
            <a:r>
              <a:rPr lang="zh-CN" altLang="en-US" dirty="0">
                <a:latin typeface="黑体" panose="02010609060101010101" charset="-122"/>
                <a:ea typeface="黑体" panose="02010609060101010101" charset="-122"/>
              </a:rPr>
              <a:t>数字</a:t>
            </a:r>
            <a:r>
              <a:rPr lang="en-US" altLang="zh-CN" dirty="0">
                <a:latin typeface="黑体" panose="02010609060101010101" charset="-122"/>
                <a:ea typeface="黑体" panose="02010609060101010101" charset="-122"/>
              </a:rPr>
              <a:t>)</a:t>
            </a:r>
            <a:r>
              <a:rPr lang="zh-CN" altLang="en-US" dirty="0">
                <a:latin typeface="黑体" panose="02010609060101010101" charset="-122"/>
                <a:ea typeface="黑体" panose="02010609060101010101" charset="-122"/>
              </a:rPr>
              <a:t>分园顺序码</a:t>
            </a:r>
            <a:endParaRPr lang="zh-CN" altLang="en-US" sz="2000" dirty="0">
              <a:latin typeface="黑体" panose="02010609060101010101" charset="-122"/>
              <a:ea typeface="黑体" panose="02010609060101010101"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476250" y="1289050"/>
            <a:ext cx="30194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4578" name="文本框 16"/>
          <p:cNvSpPr txBox="1"/>
          <p:nvPr/>
        </p:nvSpPr>
        <p:spPr>
          <a:xfrm>
            <a:off x="476250" y="1404938"/>
            <a:ext cx="2936875"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代码结构和编码方法</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24582" name="文本框 12"/>
          <p:cNvSpPr txBox="1"/>
          <p:nvPr/>
        </p:nvSpPr>
        <p:spPr>
          <a:xfrm>
            <a:off x="1368425" y="2535238"/>
            <a:ext cx="9647238" cy="3019425"/>
          </a:xfrm>
          <a:prstGeom prst="rect">
            <a:avLst/>
          </a:prstGeom>
          <a:noFill/>
          <a:ln w="9525">
            <a:noFill/>
          </a:ln>
        </p:spPr>
        <p:txBody>
          <a:bodyPr wrap="square" anchor="t" anchorCtr="0">
            <a:spAutoFit/>
          </a:bodyPr>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园区代码分为四段：</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第一段为第1、2位，是该园区管理机构所在地的省级统计用区划代码。</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第二段为第3位，是该园区的级别代码。</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第三段为第4至第9位，是该园区的顺序代码。</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494030" indent="-457200">
              <a:spcBef>
                <a:spcPct val="20000"/>
              </a:spcBef>
              <a:buClrTx/>
              <a:buSzPct val="85000"/>
              <a:buFont typeface="Wingdings" panose="05000000000000000000" charset="0"/>
              <a:buChar char="Ø"/>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第四段为第10、11位，是该园区下属分园的顺序代码。</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476250" y="1289050"/>
            <a:ext cx="30194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5602" name="文本框 16"/>
          <p:cNvSpPr txBox="1"/>
          <p:nvPr/>
        </p:nvSpPr>
        <p:spPr>
          <a:xfrm>
            <a:off x="476250" y="1404938"/>
            <a:ext cx="2936875"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代码结构和编码方法</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17414" name="文本框 12"/>
          <p:cNvSpPr txBox="1"/>
          <p:nvPr/>
        </p:nvSpPr>
        <p:spPr>
          <a:xfrm>
            <a:off x="1368425" y="2535238"/>
            <a:ext cx="9647238" cy="1985963"/>
          </a:xfrm>
          <a:prstGeom prst="rect">
            <a:avLst/>
          </a:prstGeom>
          <a:noFill/>
          <a:ln w="9525">
            <a:noFill/>
          </a:ln>
        </p:spPr>
        <p:txBody>
          <a:bodyPr wrap="square" anchor="t" anchorCtr="0">
            <a:spAutoFit/>
          </a:bodyPr>
          <a:p>
            <a:pPr marL="494030" indent="-457200">
              <a:spcBef>
                <a:spcPct val="20000"/>
              </a:spcBef>
              <a:buClrTx/>
              <a:buSzPct val="85000"/>
              <a:buFont typeface="Wingdings" panose="05000000000000000000" charset="0"/>
              <a:buChar char="Ø"/>
            </a:pPr>
            <a:r>
              <a:rPr lang="zh-CN" altLang="en-US" sz="2800" noProof="1" dirty="0">
                <a:solidFill>
                  <a:srgbClr val="336699"/>
                </a:solidFill>
                <a:latin typeface="微软雅黑" panose="020B0503020204020204" pitchFamily="34" charset="-122"/>
                <a:ea typeface="微软雅黑" panose="020B0503020204020204" pitchFamily="34" charset="-122"/>
                <a:cs typeface="+mn-cs"/>
                <a:sym typeface="微软雅黑" panose="020B0503020204020204" pitchFamily="34" charset="-122"/>
              </a:rPr>
              <a:t>1.地址码的编码方法。</a:t>
            </a:r>
            <a:endParaRPr lang="zh-CN" altLang="en-US" sz="2800" noProof="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36830">
              <a:spcBef>
                <a:spcPct val="20000"/>
              </a:spcBef>
              <a:buClrTx/>
              <a:buSzPct val="85000"/>
              <a:buFont typeface="Wingdings" panose="05000000000000000000" charset="0"/>
            </a:pPr>
            <a:r>
              <a:rPr lang="en-US" altLang="zh-CN" sz="2800" noProof="1" dirty="0">
                <a:solidFill>
                  <a:srgbClr val="336699"/>
                </a:solidFill>
                <a:latin typeface="微软雅黑" panose="020B0503020204020204" pitchFamily="34" charset="-122"/>
                <a:ea typeface="微软雅黑" panose="020B0503020204020204" pitchFamily="34" charset="-122"/>
                <a:cs typeface="+mn-cs"/>
                <a:sym typeface="微软雅黑" panose="020B0503020204020204" pitchFamily="34" charset="-122"/>
              </a:rPr>
              <a:t>    </a:t>
            </a:r>
            <a:r>
              <a:rPr lang="zh-CN" altLang="en-US" sz="2800" noProof="1" dirty="0">
                <a:solidFill>
                  <a:srgbClr val="336699"/>
                </a:solidFill>
                <a:latin typeface="微软雅黑" panose="020B0503020204020204" pitchFamily="34" charset="-122"/>
                <a:ea typeface="微软雅黑" panose="020B0503020204020204" pitchFamily="34" charset="-122"/>
                <a:cs typeface="+mn-cs"/>
                <a:sym typeface="微软雅黑" panose="020B0503020204020204" pitchFamily="34" charset="-122"/>
              </a:rPr>
              <a:t>园区地址码按照其管理机构所属地域的现行统计用区划代码编制。</a:t>
            </a:r>
            <a:endParaRPr lang="zh-CN" altLang="en-US" sz="2800" noProof="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36830">
              <a:spcBef>
                <a:spcPct val="20000"/>
              </a:spcBef>
              <a:buClrTx/>
              <a:buSzPct val="85000"/>
              <a:buFont typeface="Wingdings" panose="05000000000000000000" charset="0"/>
            </a:pPr>
            <a:endParaRPr lang="zh-CN" altLang="en-US" sz="2800" noProof="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476250" y="1289050"/>
            <a:ext cx="30194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6626" name="文本框 16"/>
          <p:cNvSpPr txBox="1"/>
          <p:nvPr/>
        </p:nvSpPr>
        <p:spPr>
          <a:xfrm>
            <a:off x="476250" y="1404938"/>
            <a:ext cx="2936875"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代码结构和编码方法</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17414" name="文本框 12"/>
          <p:cNvSpPr txBox="1"/>
          <p:nvPr/>
        </p:nvSpPr>
        <p:spPr>
          <a:xfrm>
            <a:off x="1368425" y="2535238"/>
            <a:ext cx="9647238" cy="3279775"/>
          </a:xfrm>
          <a:prstGeom prst="rect">
            <a:avLst/>
          </a:prstGeom>
          <a:noFill/>
          <a:ln w="9525">
            <a:noFill/>
          </a:ln>
        </p:spPr>
        <p:txBody>
          <a:bodyPr wrap="square" anchor="t" anchorCtr="0">
            <a:spAutoFit/>
          </a:bodyPr>
          <a:p>
            <a:pPr marL="494030" indent="-457200">
              <a:spcBef>
                <a:spcPct val="20000"/>
              </a:spcBef>
              <a:buClrTx/>
              <a:buSzPct val="85000"/>
              <a:buFont typeface="Wingdings" panose="05000000000000000000" charset="0"/>
              <a:buChar char="Ø"/>
            </a:pPr>
            <a:r>
              <a:rPr lang="zh-CN" altLang="en-US" sz="2800" noProof="1" dirty="0">
                <a:solidFill>
                  <a:srgbClr val="336699"/>
                </a:solidFill>
                <a:latin typeface="微软雅黑" panose="020B0503020204020204" pitchFamily="34" charset="-122"/>
                <a:ea typeface="微软雅黑" panose="020B0503020204020204" pitchFamily="34" charset="-122"/>
                <a:cs typeface="+mn-cs"/>
                <a:sym typeface="微软雅黑" panose="020B0503020204020204" pitchFamily="34" charset="-122"/>
              </a:rPr>
              <a:t>2.级别码的编码方法。</a:t>
            </a:r>
            <a:endParaRPr lang="zh-CN" altLang="en-US" sz="2800" noProof="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36830">
              <a:spcBef>
                <a:spcPct val="20000"/>
              </a:spcBef>
              <a:buClrTx/>
              <a:buSzPct val="85000"/>
              <a:buFont typeface="Wingdings" panose="05000000000000000000" charset="0"/>
            </a:pPr>
            <a:r>
              <a:rPr lang="en-US" altLang="zh-CN" sz="2800" noProof="1" dirty="0">
                <a:solidFill>
                  <a:srgbClr val="336699"/>
                </a:solidFill>
                <a:latin typeface="微软雅黑" panose="020B0503020204020204" pitchFamily="34" charset="-122"/>
                <a:ea typeface="微软雅黑" panose="020B0503020204020204" pitchFamily="34" charset="-122"/>
                <a:cs typeface="+mn-cs"/>
                <a:sym typeface="微软雅黑" panose="020B0503020204020204" pitchFamily="34" charset="-122"/>
              </a:rPr>
              <a:t>    </a:t>
            </a:r>
            <a:r>
              <a:rPr lang="zh-CN" altLang="en-US" sz="2800" noProof="1" dirty="0">
                <a:solidFill>
                  <a:srgbClr val="336699"/>
                </a:solidFill>
                <a:latin typeface="微软雅黑" panose="020B0503020204020204" pitchFamily="34" charset="-122"/>
                <a:ea typeface="微软雅黑" panose="020B0503020204020204" pitchFamily="34" charset="-122"/>
                <a:cs typeface="+mn-cs"/>
                <a:sym typeface="微软雅黑" panose="020B0503020204020204" pitchFamily="34" charset="-122"/>
              </a:rPr>
              <a:t>园区级别码按照批准其成立的机构的级别编制：国务院及国家各部门批准设立的园区为国家级，编为1；省级政府及省级各部门批准设立的园区为省级，编为2；地市级政府及地市级各部门批准设立的园区为地市级，编为3；县级政府及县级各部门批准设立的园区为县级，编为4。</a:t>
            </a:r>
            <a:endParaRPr lang="zh-CN" altLang="en-US" sz="2800" noProof="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36830">
              <a:spcBef>
                <a:spcPct val="20000"/>
              </a:spcBef>
              <a:buClrTx/>
              <a:buSzPct val="85000"/>
              <a:buFont typeface="Wingdings" panose="05000000000000000000" charset="0"/>
            </a:pPr>
            <a:endParaRPr lang="zh-CN" altLang="en-US" sz="2800" noProof="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476250" y="1289050"/>
            <a:ext cx="30194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7650" name="文本框 16"/>
          <p:cNvSpPr txBox="1"/>
          <p:nvPr/>
        </p:nvSpPr>
        <p:spPr>
          <a:xfrm>
            <a:off x="476250" y="1404938"/>
            <a:ext cx="2936875"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代码结构和编码方法</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17414" name="文本框 12"/>
          <p:cNvSpPr txBox="1"/>
          <p:nvPr/>
        </p:nvSpPr>
        <p:spPr>
          <a:xfrm>
            <a:off x="1368425" y="2535238"/>
            <a:ext cx="9647238" cy="1470025"/>
          </a:xfrm>
          <a:prstGeom prst="rect">
            <a:avLst/>
          </a:prstGeom>
          <a:noFill/>
          <a:ln w="9525">
            <a:noFill/>
          </a:ln>
        </p:spPr>
        <p:txBody>
          <a:bodyPr wrap="square" anchor="t" anchorCtr="0">
            <a:spAutoFit/>
          </a:bodyPr>
          <a:p>
            <a:pPr marL="494030" indent="-457200">
              <a:spcBef>
                <a:spcPct val="20000"/>
              </a:spcBef>
              <a:buClrTx/>
              <a:buSzPct val="85000"/>
              <a:buFont typeface="Wingdings" panose="05000000000000000000" charset="0"/>
              <a:buChar char="Ø"/>
            </a:pPr>
            <a:r>
              <a:rPr lang="zh-CN" altLang="en-US" sz="2800" noProof="1" dirty="0">
                <a:solidFill>
                  <a:srgbClr val="336699"/>
                </a:solidFill>
                <a:latin typeface="微软雅黑" panose="020B0503020204020204" pitchFamily="34" charset="-122"/>
                <a:ea typeface="微软雅黑" panose="020B0503020204020204" pitchFamily="34" charset="-122"/>
                <a:cs typeface="+mn-cs"/>
                <a:sym typeface="微软雅黑" panose="020B0503020204020204" pitchFamily="34" charset="-122"/>
              </a:rPr>
              <a:t>3.顺序码的编码方法。</a:t>
            </a:r>
            <a:endParaRPr lang="zh-CN" altLang="en-US" sz="2800" noProof="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36830">
              <a:spcBef>
                <a:spcPct val="20000"/>
              </a:spcBef>
              <a:buClrTx/>
              <a:buSzPct val="85000"/>
              <a:buFont typeface="Wingdings" panose="05000000000000000000" charset="0"/>
            </a:pPr>
            <a:r>
              <a:rPr lang="en-US" altLang="zh-CN" sz="2800" noProof="1" dirty="0">
                <a:solidFill>
                  <a:srgbClr val="336699"/>
                </a:solidFill>
                <a:latin typeface="微软雅黑" panose="020B0503020204020204" pitchFamily="34" charset="-122"/>
                <a:ea typeface="微软雅黑" panose="020B0503020204020204" pitchFamily="34" charset="-122"/>
                <a:cs typeface="+mn-cs"/>
                <a:sym typeface="微软雅黑" panose="020B0503020204020204" pitchFamily="34" charset="-122"/>
              </a:rPr>
              <a:t>    </a:t>
            </a:r>
            <a:r>
              <a:rPr lang="zh-CN" altLang="en-US" sz="2800" noProof="1" dirty="0">
                <a:solidFill>
                  <a:srgbClr val="336699"/>
                </a:solidFill>
                <a:latin typeface="微软雅黑" panose="020B0503020204020204" pitchFamily="34" charset="-122"/>
                <a:ea typeface="微软雅黑" panose="020B0503020204020204" pitchFamily="34" charset="-122"/>
                <a:cs typeface="+mn-cs"/>
                <a:sym typeface="微软雅黑" panose="020B0503020204020204" pitchFamily="34" charset="-122"/>
              </a:rPr>
              <a:t>地址码和级别码都相同的园区，其顺序码按照000001～999999由小到大的顺序编制。</a:t>
            </a:r>
            <a:endParaRPr lang="zh-CN" altLang="en-US" sz="2800" noProof="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476250" y="1289050"/>
            <a:ext cx="30194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8674" name="文本框 16"/>
          <p:cNvSpPr txBox="1"/>
          <p:nvPr/>
        </p:nvSpPr>
        <p:spPr>
          <a:xfrm>
            <a:off x="476250" y="1404938"/>
            <a:ext cx="2936875"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代码结构和编码方法</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17414" name="文本框 12"/>
          <p:cNvSpPr txBox="1"/>
          <p:nvPr/>
        </p:nvSpPr>
        <p:spPr>
          <a:xfrm>
            <a:off x="1368425" y="2535238"/>
            <a:ext cx="9647238" cy="2332038"/>
          </a:xfrm>
          <a:prstGeom prst="rect">
            <a:avLst/>
          </a:prstGeom>
          <a:noFill/>
          <a:ln w="9525">
            <a:noFill/>
          </a:ln>
        </p:spPr>
        <p:txBody>
          <a:bodyPr wrap="square" anchor="t" anchorCtr="0">
            <a:spAutoFit/>
          </a:bodyPr>
          <a:p>
            <a:pPr marL="494030" indent="-457200">
              <a:spcBef>
                <a:spcPct val="20000"/>
              </a:spcBef>
              <a:buClrTx/>
              <a:buSzPct val="85000"/>
              <a:buFont typeface="Wingdings" panose="05000000000000000000" charset="0"/>
              <a:buChar char="Ø"/>
            </a:pPr>
            <a:r>
              <a:rPr lang="zh-CN" altLang="en-US" sz="2800" noProof="1" dirty="0">
                <a:solidFill>
                  <a:srgbClr val="336699"/>
                </a:solidFill>
                <a:latin typeface="微软雅黑" panose="020B0503020204020204" pitchFamily="34" charset="-122"/>
                <a:ea typeface="微软雅黑" panose="020B0503020204020204" pitchFamily="34" charset="-122"/>
                <a:cs typeface="+mn-cs"/>
                <a:sym typeface="微软雅黑" panose="020B0503020204020204" pitchFamily="34" charset="-122"/>
              </a:rPr>
              <a:t>4.分园顺序码的编码方法。</a:t>
            </a:r>
            <a:endParaRPr lang="zh-CN" altLang="en-US" sz="2800" noProof="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36830">
              <a:spcBef>
                <a:spcPct val="20000"/>
              </a:spcBef>
              <a:buClrTx/>
              <a:buSzPct val="85000"/>
              <a:buFont typeface="Wingdings" panose="05000000000000000000" charset="0"/>
            </a:pPr>
            <a:r>
              <a:rPr lang="en-US" altLang="zh-CN" sz="2800" noProof="1" dirty="0">
                <a:solidFill>
                  <a:srgbClr val="336699"/>
                </a:solidFill>
                <a:latin typeface="微软雅黑" panose="020B0503020204020204" pitchFamily="34" charset="-122"/>
                <a:ea typeface="微软雅黑" panose="020B0503020204020204" pitchFamily="34" charset="-122"/>
                <a:cs typeface="+mn-cs"/>
                <a:sym typeface="微软雅黑" panose="020B0503020204020204" pitchFamily="34" charset="-122"/>
              </a:rPr>
              <a:t>    </a:t>
            </a:r>
            <a:r>
              <a:rPr lang="zh-CN" altLang="en-US" sz="2800" noProof="1" dirty="0">
                <a:solidFill>
                  <a:srgbClr val="336699"/>
                </a:solidFill>
                <a:latin typeface="微软雅黑" panose="020B0503020204020204" pitchFamily="34" charset="-122"/>
                <a:ea typeface="微软雅黑" panose="020B0503020204020204" pitchFamily="34" charset="-122"/>
                <a:cs typeface="+mn-cs"/>
                <a:sym typeface="微软雅黑" panose="020B0503020204020204" pitchFamily="34" charset="-122"/>
              </a:rPr>
              <a:t>分园是指归该园区管理且有独立管理机构的下属分部园区，其顺序码按照01～99由小到大的顺序编制。园区没有分园，则分园顺序码编制为00；有分园的主园区，分园顺序码编制为99。</a:t>
            </a:r>
            <a:endParaRPr lang="zh-CN" altLang="en-US" sz="2800" noProof="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5366" name="文本框 12"/>
          <p:cNvSpPr txBox="1"/>
          <p:nvPr/>
        </p:nvSpPr>
        <p:spPr>
          <a:xfrm>
            <a:off x="1074738" y="2155508"/>
            <a:ext cx="10040937" cy="1001395"/>
          </a:xfrm>
          <a:prstGeom prst="rect">
            <a:avLst/>
          </a:prstGeom>
          <a:noFill/>
          <a:ln w="9525">
            <a:noFill/>
          </a:ln>
        </p:spPr>
        <p:txBody>
          <a:bodyPr>
            <a:spAutoFit/>
          </a:bodyPr>
          <a:lstStyle/>
          <a:p>
            <a:pPr marL="494030" indent="-457200">
              <a:spcBef>
                <a:spcPct val="20000"/>
              </a:spcBef>
              <a:buSzPct val="85000"/>
              <a:buFont typeface="Wingdings" panose="05000000000000000000" charset="0"/>
              <a:buChar char="Ø"/>
            </a:pPr>
            <a:r>
              <a:rPr lang="zh-CN" altLang="en-US" sz="2800" noProof="1">
                <a:solidFill>
                  <a:srgbClr val="336699"/>
                </a:solidFill>
                <a:latin typeface="微软雅黑" panose="020B0503020204020204" pitchFamily="34" charset="-122"/>
                <a:sym typeface="微软雅黑" panose="020B0503020204020204" pitchFamily="34" charset="-122"/>
              </a:rPr>
              <a:t>有关指标变化：</a:t>
            </a:r>
            <a:endParaRPr lang="zh-CN" altLang="en-US" sz="2800" noProof="1">
              <a:solidFill>
                <a:srgbClr val="336699"/>
              </a:solidFill>
              <a:latin typeface="微软雅黑" panose="020B0503020204020204" pitchFamily="34" charset="-122"/>
              <a:sym typeface="微软雅黑" panose="020B0503020204020204" pitchFamily="34" charset="-122"/>
            </a:endParaRPr>
          </a:p>
          <a:p>
            <a:pPr marL="36830">
              <a:spcBef>
                <a:spcPct val="20000"/>
              </a:spcBef>
              <a:buSzPct val="85000"/>
              <a:buFont typeface="Wingdings" panose="05000000000000000000" charset="0"/>
              <a:buNone/>
            </a:pPr>
            <a:r>
              <a:rPr lang="zh-CN" altLang="en-US" sz="2600" noProof="1">
                <a:solidFill>
                  <a:srgbClr val="336699"/>
                </a:solidFill>
                <a:latin typeface="微软雅黑" panose="020B0503020204020204" pitchFamily="34" charset="-122"/>
                <a:sym typeface="微软雅黑" panose="020B0503020204020204" pitchFamily="34" charset="-122"/>
              </a:rPr>
              <a:t>企业主要经济指标（</a:t>
            </a:r>
            <a:r>
              <a:rPr lang="en-US" altLang="zh-CN" sz="2600" noProof="1">
                <a:solidFill>
                  <a:srgbClr val="336699"/>
                </a:solidFill>
                <a:latin typeface="微软雅黑" panose="020B0503020204020204" pitchFamily="34" charset="-122"/>
                <a:sym typeface="微软雅黑" panose="020B0503020204020204" pitchFamily="34" charset="-122"/>
              </a:rPr>
              <a:t>193</a:t>
            </a:r>
            <a:r>
              <a:rPr lang="zh-CN" altLang="en-US" sz="2600">
                <a:solidFill>
                  <a:srgbClr val="336699"/>
                </a:solidFill>
                <a:latin typeface="微软雅黑" panose="020B0503020204020204" pitchFamily="34" charset="-122"/>
                <a:sym typeface="微软雅黑" panose="020B0503020204020204" pitchFamily="34" charset="-122"/>
              </a:rPr>
              <a:t>栏</a:t>
            </a:r>
            <a:r>
              <a:rPr lang="zh-CN" altLang="en-US" sz="2600" noProof="1">
                <a:solidFill>
                  <a:srgbClr val="336699"/>
                </a:solidFill>
                <a:latin typeface="微软雅黑" panose="020B0503020204020204" pitchFamily="34" charset="-122"/>
                <a:sym typeface="微软雅黑" panose="020B0503020204020204" pitchFamily="34" charset="-122"/>
              </a:rPr>
              <a:t>）</a:t>
            </a:r>
            <a:endParaRPr lang="zh-CN" altLang="en-US" sz="2600" noProof="1">
              <a:solidFill>
                <a:srgbClr val="336699"/>
              </a:solidFill>
              <a:latin typeface="微软雅黑" panose="020B0503020204020204" pitchFamily="34" charset="-122"/>
              <a:sym typeface="微软雅黑" panose="020B0503020204020204" pitchFamily="34" charset="-122"/>
            </a:endParaRPr>
          </a:p>
        </p:txBody>
      </p:sp>
      <p:sp>
        <p:nvSpPr>
          <p:cNvPr id="2" name="圆角矩形 1"/>
          <p:cNvSpPr/>
          <p:nvPr>
            <p:custDataLst>
              <p:tags r:id="rId2"/>
            </p:custDataLst>
          </p:nvPr>
        </p:nvSpPr>
        <p:spPr>
          <a:xfrm>
            <a:off x="700405" y="1229995"/>
            <a:ext cx="229044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defRPr/>
            </a:pPr>
            <a:endParaRPr lang="zh-CN" altLang="en-US" noProof="1"/>
          </a:p>
        </p:txBody>
      </p:sp>
      <p:sp>
        <p:nvSpPr>
          <p:cNvPr id="3" name="文本框 16"/>
          <p:cNvSpPr txBox="1">
            <a:spLocks noChangeArrowheads="1"/>
          </p:cNvSpPr>
          <p:nvPr>
            <p:custDataLst>
              <p:tags r:id="rId3"/>
            </p:custDataLst>
          </p:nvPr>
        </p:nvSpPr>
        <p:spPr bwMode="auto">
          <a:xfrm>
            <a:off x="700405" y="1345565"/>
            <a:ext cx="2473960" cy="692150"/>
          </a:xfrm>
          <a:prstGeom prst="rect">
            <a:avLst/>
          </a:prstGeom>
          <a:noFill/>
          <a:ln w="9525">
            <a:noFill/>
            <a:miter lim="800000"/>
          </a:ln>
        </p:spPr>
        <p:txBody>
          <a:bodyPr wrap="square">
            <a:noAutofit/>
          </a:bodyPr>
          <a:p>
            <a:pPr algn="ctr"/>
            <a:r>
              <a:rPr lang="zh-CN" altLang="en-US" sz="2400" b="1">
                <a:solidFill>
                  <a:schemeClr val="bg1"/>
                </a:solidFill>
              </a:rPr>
              <a:t>主要变化</a:t>
            </a:r>
            <a:endParaRPr lang="zh-CN" altLang="en-US" sz="2400" b="1">
              <a:solidFill>
                <a:schemeClr val="bg1"/>
              </a:solidFill>
            </a:endParaRPr>
          </a:p>
        </p:txBody>
      </p:sp>
      <p:pic>
        <p:nvPicPr>
          <p:cNvPr id="4" name="图片 3"/>
          <p:cNvPicPr>
            <a:picLocks noChangeAspect="1"/>
          </p:cNvPicPr>
          <p:nvPr>
            <p:custDataLst>
              <p:tags r:id="rId4"/>
            </p:custDataLst>
          </p:nvPr>
        </p:nvPicPr>
        <p:blipFill>
          <a:blip r:embed="rId5"/>
          <a:srcRect t="61754" b="24400"/>
          <a:stretch>
            <a:fillRect/>
          </a:stretch>
        </p:blipFill>
        <p:spPr>
          <a:xfrm>
            <a:off x="1265555" y="4885055"/>
            <a:ext cx="8644890" cy="728980"/>
          </a:xfrm>
          <a:prstGeom prst="rect">
            <a:avLst/>
          </a:prstGeom>
        </p:spPr>
      </p:pic>
      <p:pic>
        <p:nvPicPr>
          <p:cNvPr id="45062" name="图片 10" descr="截图-2021年10月12日 16时45分0秒"/>
          <p:cNvPicPr>
            <a:picLocks noChangeAspect="1"/>
          </p:cNvPicPr>
          <p:nvPr/>
        </p:nvPicPr>
        <p:blipFill>
          <a:blip r:embed="rId6"/>
          <a:srcRect t="53010"/>
          <a:stretch>
            <a:fillRect/>
          </a:stretch>
        </p:blipFill>
        <p:spPr>
          <a:xfrm>
            <a:off x="1196340" y="3406775"/>
            <a:ext cx="9742170" cy="589915"/>
          </a:xfrm>
          <a:prstGeom prst="rect">
            <a:avLst/>
          </a:prstGeom>
          <a:noFill/>
          <a:ln w="9525">
            <a:noFill/>
          </a:ln>
        </p:spPr>
      </p:pic>
      <p:cxnSp>
        <p:nvCxnSpPr>
          <p:cNvPr id="5" name="直接箭头连接符 4"/>
          <p:cNvCxnSpPr/>
          <p:nvPr/>
        </p:nvCxnSpPr>
        <p:spPr>
          <a:xfrm>
            <a:off x="5397500" y="4089400"/>
            <a:ext cx="0" cy="7118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196340" y="5878195"/>
            <a:ext cx="8970645" cy="513080"/>
          </a:xfrm>
          <a:prstGeom prst="rect">
            <a:avLst/>
          </a:prstGeom>
          <a:noFill/>
        </p:spPr>
        <p:txBody>
          <a:bodyPr wrap="square" rtlCol="0">
            <a:noAutofit/>
            <a:scene3d>
              <a:camera prst="orthographicFront"/>
              <a:lightRig rig="threePt" dir="t"/>
            </a:scene3d>
          </a:bodyPr>
          <a:p>
            <a:pPr marR="0" defTabSz="914400" eaLnBrk="0" hangingPunct="0">
              <a:buClrTx/>
              <a:buSzTx/>
              <a:buFontTx/>
              <a:buNone/>
            </a:pPr>
            <a:r>
              <a:rPr kumimoji="0" lang="zh-CN" altLang="en-US" kern="1200" cap="none" spc="0" normalizeH="0" baseline="0" noProof="1">
                <a:effectLst>
                  <a:outerShdw blurRad="38100" dist="19050" dir="2700000" algn="tl" rotWithShape="0">
                    <a:schemeClr val="dk1">
                      <a:alpha val="40000"/>
                    </a:schemeClr>
                  </a:outerShdw>
                </a:effectLst>
                <a:latin typeface="FZZhengHeiS-R-GB"/>
                <a:ea typeface="方正黑体简体" panose="03000509000000000000" charset="-122"/>
                <a:cs typeface="方正黑体简体" panose="03000509000000000000" charset="-122"/>
              </a:rPr>
              <a:t>待相关报表数据确认后进行摘抄或计算取得，</a:t>
            </a:r>
            <a:r>
              <a:rPr kumimoji="0" lang="zh-CN" altLang="en-US" kern="1200" cap="none" spc="0" normalizeH="0" baseline="0" noProof="1">
                <a:effectLst>
                  <a:outerShdw blurRad="38100" dist="19050" dir="2700000" algn="tl" rotWithShape="0">
                    <a:schemeClr val="dk1">
                      <a:alpha val="40000"/>
                    </a:schemeClr>
                  </a:outerShdw>
                </a:effectLst>
                <a:latin typeface="Calibri" panose="020F0502020204030204" pitchFamily="34" charset="0"/>
                <a:ea typeface="宋体" panose="02010600030101010101" pitchFamily="2" charset="-122"/>
                <a:cs typeface="方正黑体简体" panose="03000509000000000000" charset="-122"/>
                <a:sym typeface="+mn-ea"/>
              </a:rPr>
              <a:t>企业和统计机构均</a:t>
            </a:r>
            <a:r>
              <a:rPr kumimoji="0" lang="zh-CN" altLang="en-US" kern="1200" cap="none" spc="0" normalizeH="0" baseline="0" noProof="1">
                <a:effectLst>
                  <a:outerShdw blurRad="38100" dist="19050" dir="2700000" algn="tl" rotWithShape="0">
                    <a:schemeClr val="dk1">
                      <a:alpha val="40000"/>
                    </a:schemeClr>
                  </a:outerShdw>
                </a:effectLst>
                <a:latin typeface="FZZhengHeiS-R-GB"/>
                <a:ea typeface="方正黑体简体" panose="03000509000000000000" charset="-122"/>
                <a:cs typeface="方正黑体简体" panose="03000509000000000000" charset="-122"/>
              </a:rPr>
              <a:t>无需填报</a:t>
            </a:r>
            <a:endParaRPr kumimoji="0" lang="zh-CN" altLang="en-US" kern="1200" cap="none" spc="0" normalizeH="0" baseline="0" noProof="1">
              <a:effectLst>
                <a:outerShdw blurRad="38100" dist="19050" dir="2700000" algn="tl" rotWithShape="0">
                  <a:schemeClr val="dk1">
                    <a:alpha val="40000"/>
                  </a:schemeClr>
                </a:outerShdw>
              </a:effectLst>
              <a:latin typeface="FZZhengHeiS-R-GB"/>
              <a:ea typeface="方正黑体简体" panose="03000509000000000000" charset="-122"/>
              <a:cs typeface="方正黑体简体" panose="03000509000000000000" charset="-122"/>
            </a:endParaRPr>
          </a:p>
        </p:txBody>
      </p:sp>
      <p:sp>
        <p:nvSpPr>
          <p:cNvPr id="14" name="圆角矩形 13"/>
          <p:cNvSpPr/>
          <p:nvPr/>
        </p:nvSpPr>
        <p:spPr>
          <a:xfrm>
            <a:off x="1703070" y="5366385"/>
            <a:ext cx="2341245" cy="24765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anose="03000509000000000000" charset="-122"/>
              <a:ea typeface="方正黑体简体" panose="03000509000000000000" charset="-122"/>
              <a:cs typeface="+mn-ea"/>
              <a:sym typeface="+mn-lt"/>
            </a:endParaRPr>
          </a:p>
        </p:txBody>
      </p:sp>
      <p:pic>
        <p:nvPicPr>
          <p:cNvPr id="15377" name="图片 6" descr="五经普LOGO透明底（长）"/>
          <p:cNvPicPr>
            <a:picLocks noChangeAspect="1"/>
          </p:cNvPicPr>
          <p:nvPr/>
        </p:nvPicPr>
        <p:blipFill>
          <a:blip r:embed="rId7"/>
          <a:stretch>
            <a:fillRect/>
          </a:stretch>
        </p:blipFill>
        <p:spPr>
          <a:xfrm>
            <a:off x="-76200" y="-225425"/>
            <a:ext cx="3695700" cy="115570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rot="5400000">
            <a:off x="2283619" y="-1826419"/>
            <a:ext cx="914400" cy="548163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11267" name="图片 12"/>
          <p:cNvPicPr>
            <a:picLocks noChangeAspect="1" noChangeArrowheads="1"/>
          </p:cNvPicPr>
          <p:nvPr/>
        </p:nvPicPr>
        <p:blipFill>
          <a:blip r:embed="rId1" cstate="print"/>
          <a:srcRect/>
          <a:stretch>
            <a:fillRect/>
          </a:stretch>
        </p:blipFill>
        <p:spPr bwMode="auto">
          <a:xfrm>
            <a:off x="6335713" y="5210175"/>
            <a:ext cx="5865812" cy="1657350"/>
          </a:xfrm>
          <a:prstGeom prst="rect">
            <a:avLst/>
          </a:prstGeom>
          <a:noFill/>
          <a:ln w="9525">
            <a:noFill/>
            <a:miter lim="800000"/>
            <a:headEnd/>
            <a:tailEnd/>
          </a:ln>
        </p:spPr>
      </p:pic>
      <p:grpSp>
        <p:nvGrpSpPr>
          <p:cNvPr id="11268" name="组合 34"/>
          <p:cNvGrpSpPr/>
          <p:nvPr/>
        </p:nvGrpSpPr>
        <p:grpSpPr bwMode="auto">
          <a:xfrm>
            <a:off x="572091" y="1935394"/>
            <a:ext cx="722226" cy="722225"/>
            <a:chOff x="1131485" y="2234042"/>
            <a:chExt cx="1607262" cy="1607262"/>
          </a:xfrm>
        </p:grpSpPr>
        <p:sp>
          <p:nvSpPr>
            <p:cNvPr id="25" name="椭圆 24"/>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0" name="椭圆 29"/>
            <p:cNvSpPr/>
            <p:nvPr/>
          </p:nvSpPr>
          <p:spPr>
            <a:xfrm>
              <a:off x="1242179" y="2344734"/>
              <a:ext cx="1385873" cy="1385879"/>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271" name="KSO_Shape"/>
            <p:cNvSpPr>
              <a:spLocks noChangeArrowheads="1"/>
            </p:cNvSpPr>
            <p:nvPr/>
          </p:nvSpPr>
          <p:spPr bwMode="auto">
            <a:xfrm>
              <a:off x="1480150" y="2597150"/>
              <a:ext cx="909932" cy="881046"/>
            </a:xfrm>
            <a:custGeom>
              <a:avLst/>
              <a:gdLst/>
              <a:ahLst/>
              <a:cxnLst>
                <a:cxn ang="0">
                  <a:pos x="8267042" y="3603669"/>
                </a:cxn>
                <a:cxn ang="0">
                  <a:pos x="8503636" y="3603669"/>
                </a:cxn>
                <a:cxn ang="0">
                  <a:pos x="8894206" y="4343392"/>
                </a:cxn>
                <a:cxn ang="0">
                  <a:pos x="6963891" y="7249712"/>
                </a:cxn>
                <a:cxn ang="0">
                  <a:pos x="6509479" y="7475008"/>
                </a:cxn>
                <a:cxn ang="0">
                  <a:pos x="5375325" y="7475008"/>
                </a:cxn>
                <a:cxn ang="0">
                  <a:pos x="5375325" y="8391212"/>
                </a:cxn>
                <a:cxn ang="0">
                  <a:pos x="5225106" y="8639038"/>
                </a:cxn>
                <a:cxn ang="0">
                  <a:pos x="5086153" y="8672833"/>
                </a:cxn>
                <a:cxn ang="0">
                  <a:pos x="4909646" y="8620263"/>
                </a:cxn>
                <a:cxn ang="0">
                  <a:pos x="4027109" y="8023229"/>
                </a:cxn>
                <a:cxn ang="0">
                  <a:pos x="3163349" y="8620263"/>
                </a:cxn>
                <a:cxn ang="0">
                  <a:pos x="2847889" y="8639038"/>
                </a:cxn>
                <a:cxn ang="0">
                  <a:pos x="2686404" y="8391212"/>
                </a:cxn>
                <a:cxn ang="0">
                  <a:pos x="2686404" y="6100701"/>
                </a:cxn>
                <a:cxn ang="0">
                  <a:pos x="3170860" y="5131928"/>
                </a:cxn>
                <a:cxn ang="0">
                  <a:pos x="3324835" y="5090624"/>
                </a:cxn>
                <a:cxn ang="0">
                  <a:pos x="5690785" y="5090624"/>
                </a:cxn>
                <a:cxn ang="0">
                  <a:pos x="5367814" y="6280938"/>
                </a:cxn>
                <a:cxn ang="0">
                  <a:pos x="6227818" y="6280938"/>
                </a:cxn>
                <a:cxn ang="0">
                  <a:pos x="8267042" y="3603669"/>
                </a:cxn>
                <a:cxn ang="0">
                  <a:pos x="6109875" y="128"/>
                </a:cxn>
                <a:cxn ang="0">
                  <a:pos x="8198796" y="137601"/>
                </a:cxn>
                <a:cxn ang="0">
                  <a:pos x="8578069" y="884757"/>
                </a:cxn>
                <a:cxn ang="0">
                  <a:pos x="6208552" y="3974753"/>
                </a:cxn>
                <a:cxn ang="0">
                  <a:pos x="5780461" y="4177498"/>
                </a:cxn>
                <a:cxn ang="0">
                  <a:pos x="2209285" y="4177498"/>
                </a:cxn>
                <a:cxn ang="0">
                  <a:pos x="1150325" y="5476573"/>
                </a:cxn>
                <a:cxn ang="0">
                  <a:pos x="1799971" y="6223729"/>
                </a:cxn>
                <a:cxn ang="0">
                  <a:pos x="2085365" y="6280047"/>
                </a:cxn>
                <a:cxn ang="0">
                  <a:pos x="2085365" y="7473994"/>
                </a:cxn>
                <a:cxn ang="0">
                  <a:pos x="53813" y="5720619"/>
                </a:cxn>
                <a:cxn ang="0">
                  <a:pos x="65078" y="4729417"/>
                </a:cxn>
                <a:cxn ang="0">
                  <a:pos x="2716235" y="670748"/>
                </a:cxn>
                <a:cxn ang="0">
                  <a:pos x="3516088" y="227711"/>
                </a:cxn>
                <a:cxn ang="0">
                  <a:pos x="6109875" y="128"/>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w="9525">
              <a:noFill/>
              <a:round/>
            </a:ln>
          </p:spPr>
          <p:txBody>
            <a:bodyPr/>
            <a:lstStyle/>
            <a:p>
              <a:endParaRPr lang="zh-CN" altLang="en-US"/>
            </a:p>
          </p:txBody>
        </p:sp>
      </p:grpSp>
      <p:grpSp>
        <p:nvGrpSpPr>
          <p:cNvPr id="11272" name="组合 35"/>
          <p:cNvGrpSpPr/>
          <p:nvPr/>
        </p:nvGrpSpPr>
        <p:grpSpPr bwMode="auto">
          <a:xfrm>
            <a:off x="636905" y="2910840"/>
            <a:ext cx="720090" cy="714375"/>
            <a:chOff x="3209823" y="2234042"/>
            <a:chExt cx="1607262" cy="1607262"/>
          </a:xfrm>
        </p:grpSpPr>
        <p:sp>
          <p:nvSpPr>
            <p:cNvPr id="26" name="椭圆 25"/>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1" name="椭圆 30"/>
            <p:cNvSpPr/>
            <p:nvPr/>
          </p:nvSpPr>
          <p:spPr>
            <a:xfrm>
              <a:off x="3320823" y="2344736"/>
              <a:ext cx="1385264" cy="1385873"/>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24" name="KSO_Shape"/>
            <p:cNvSpPr/>
            <p:nvPr/>
          </p:nvSpPr>
          <p:spPr bwMode="auto">
            <a:xfrm>
              <a:off x="3551701" y="2597115"/>
              <a:ext cx="923510" cy="881117"/>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
        <p:nvSpPr>
          <p:cNvPr id="11276" name="文本框 39"/>
          <p:cNvSpPr txBox="1">
            <a:spLocks noChangeArrowheads="1"/>
          </p:cNvSpPr>
          <p:nvPr/>
        </p:nvSpPr>
        <p:spPr bwMode="auto">
          <a:xfrm>
            <a:off x="2096135" y="1958975"/>
            <a:ext cx="2155825" cy="675005"/>
          </a:xfrm>
          <a:prstGeom prst="rect">
            <a:avLst/>
          </a:prstGeom>
          <a:noFill/>
          <a:ln w="9525">
            <a:noFill/>
            <a:miter lim="800000"/>
          </a:ln>
        </p:spPr>
        <p:txBody>
          <a:bodyPr wrap="square">
            <a:noAutofit/>
          </a:bodyPr>
          <a:lstStyle/>
          <a:p>
            <a:r>
              <a:rPr lang="zh-CN" altLang="en-US" sz="3200">
                <a:solidFill>
                  <a:srgbClr val="4B649F"/>
                </a:solidFill>
              </a:rPr>
              <a:t>第一部分</a:t>
            </a:r>
            <a:endParaRPr lang="zh-CN" altLang="en-US" sz="3200">
              <a:solidFill>
                <a:srgbClr val="4B649F"/>
              </a:solidFill>
            </a:endParaRPr>
          </a:p>
        </p:txBody>
      </p:sp>
      <p:sp>
        <p:nvSpPr>
          <p:cNvPr id="11277" name="文本框 40"/>
          <p:cNvSpPr txBox="1">
            <a:spLocks noChangeArrowheads="1"/>
          </p:cNvSpPr>
          <p:nvPr/>
        </p:nvSpPr>
        <p:spPr bwMode="auto">
          <a:xfrm>
            <a:off x="2096408" y="2960015"/>
            <a:ext cx="2448407" cy="498277"/>
          </a:xfrm>
          <a:prstGeom prst="rect">
            <a:avLst/>
          </a:prstGeom>
          <a:noFill/>
          <a:ln w="9525">
            <a:noFill/>
            <a:miter lim="800000"/>
          </a:ln>
        </p:spPr>
        <p:txBody>
          <a:bodyPr wrap="square">
            <a:noAutofit/>
          </a:bodyPr>
          <a:lstStyle/>
          <a:p>
            <a:r>
              <a:rPr lang="zh-CN" altLang="en-US" sz="3200">
                <a:solidFill>
                  <a:srgbClr val="4B649F"/>
                </a:solidFill>
              </a:rPr>
              <a:t>第二部分</a:t>
            </a:r>
            <a:endParaRPr lang="zh-CN" altLang="en-US" sz="3200">
              <a:solidFill>
                <a:srgbClr val="4B649F"/>
              </a:solidFill>
            </a:endParaRPr>
          </a:p>
        </p:txBody>
      </p:sp>
      <p:sp>
        <p:nvSpPr>
          <p:cNvPr id="11278" name="文本框 44"/>
          <p:cNvSpPr txBox="1">
            <a:spLocks noChangeArrowheads="1"/>
          </p:cNvSpPr>
          <p:nvPr/>
        </p:nvSpPr>
        <p:spPr bwMode="auto">
          <a:xfrm>
            <a:off x="4121785" y="1812925"/>
            <a:ext cx="6355715" cy="821055"/>
          </a:xfrm>
          <a:prstGeom prst="rect">
            <a:avLst/>
          </a:prstGeom>
          <a:noFill/>
          <a:ln w="9525">
            <a:noFill/>
            <a:miter lim="800000"/>
          </a:ln>
        </p:spPr>
        <p:txBody>
          <a:bodyPr wrap="square">
            <a:noAutofit/>
          </a:bodyPr>
          <a:lstStyle/>
          <a:p>
            <a:pPr algn="ctr">
              <a:lnSpc>
                <a:spcPct val="150000"/>
              </a:lnSpc>
            </a:pPr>
            <a:r>
              <a:rPr lang="zh-CN" altLang="en-US" sz="3200">
                <a:solidFill>
                  <a:srgbClr val="4B649F"/>
                </a:solidFill>
              </a:rPr>
              <a:t>单位基本情况</a:t>
            </a:r>
            <a:r>
              <a:rPr lang="en-US" altLang="zh-CN" sz="3200">
                <a:solidFill>
                  <a:srgbClr val="4B649F"/>
                </a:solidFill>
              </a:rPr>
              <a:t>表</a:t>
            </a:r>
            <a:r>
              <a:rPr lang="zh-CN" altLang="zh-CN" sz="3200">
                <a:solidFill>
                  <a:srgbClr val="4B649F"/>
                </a:solidFill>
              </a:rPr>
              <a:t>介绍</a:t>
            </a:r>
            <a:endParaRPr lang="zh-CN" altLang="en-US" sz="3200">
              <a:solidFill>
                <a:srgbClr val="4B649F"/>
              </a:solidFill>
            </a:endParaRPr>
          </a:p>
          <a:p>
            <a:pPr algn="ctr">
              <a:lnSpc>
                <a:spcPct val="150000"/>
              </a:lnSpc>
            </a:pPr>
            <a:endParaRPr lang="zh-CN" altLang="en-US" sz="3200">
              <a:solidFill>
                <a:srgbClr val="4B649F"/>
              </a:solidFill>
            </a:endParaRPr>
          </a:p>
        </p:txBody>
      </p:sp>
      <p:sp>
        <p:nvSpPr>
          <p:cNvPr id="11279" name="文本框 44"/>
          <p:cNvSpPr txBox="1">
            <a:spLocks noChangeArrowheads="1"/>
          </p:cNvSpPr>
          <p:nvPr/>
        </p:nvSpPr>
        <p:spPr bwMode="auto">
          <a:xfrm>
            <a:off x="1504950" y="638175"/>
            <a:ext cx="3871913" cy="554038"/>
          </a:xfrm>
          <a:prstGeom prst="rect">
            <a:avLst/>
          </a:prstGeom>
          <a:noFill/>
          <a:ln w="9525">
            <a:noFill/>
            <a:miter lim="800000"/>
          </a:ln>
        </p:spPr>
        <p:txBody>
          <a:bodyPr>
            <a:spAutoFit/>
          </a:bodyPr>
          <a:lstStyle/>
          <a:p>
            <a:pPr algn="ctr">
              <a:lnSpc>
                <a:spcPct val="150000"/>
              </a:lnSpc>
            </a:pPr>
            <a:r>
              <a:rPr lang="zh-CN" altLang="en-US" sz="2000" b="1">
                <a:solidFill>
                  <a:schemeClr val="bg1"/>
                </a:solidFill>
                <a:sym typeface="微软雅黑" panose="020B0503020204020204" pitchFamily="34" charset="-122"/>
              </a:rPr>
              <a:t>综合试点方案说明</a:t>
            </a:r>
            <a:endParaRPr lang="zh-CN" altLang="en-US" sz="2000" b="1">
              <a:solidFill>
                <a:schemeClr val="bg1"/>
              </a:solidFill>
              <a:sym typeface="微软雅黑" panose="020B0503020204020204" pitchFamily="34" charset="-122"/>
            </a:endParaRPr>
          </a:p>
        </p:txBody>
      </p:sp>
      <p:sp>
        <p:nvSpPr>
          <p:cNvPr id="11281" name="文本框 44"/>
          <p:cNvSpPr txBox="1">
            <a:spLocks noChangeArrowheads="1"/>
          </p:cNvSpPr>
          <p:nvPr/>
        </p:nvSpPr>
        <p:spPr bwMode="auto">
          <a:xfrm>
            <a:off x="3917315" y="2852420"/>
            <a:ext cx="6764655" cy="829945"/>
          </a:xfrm>
          <a:prstGeom prst="rect">
            <a:avLst/>
          </a:prstGeom>
          <a:noFill/>
          <a:ln w="9525">
            <a:noFill/>
            <a:miter lim="800000"/>
          </a:ln>
        </p:spPr>
        <p:txBody>
          <a:bodyPr wrap="square">
            <a:spAutoFit/>
          </a:bodyPr>
          <a:lstStyle/>
          <a:p>
            <a:pPr algn="ctr">
              <a:lnSpc>
                <a:spcPct val="150000"/>
              </a:lnSpc>
            </a:pPr>
            <a:r>
              <a:rPr lang="zh-CN" altLang="en-US" sz="3200">
                <a:solidFill>
                  <a:srgbClr val="4B649F"/>
                </a:solidFill>
                <a:sym typeface="+mn-ea"/>
              </a:rPr>
              <a:t>主要变化及</a:t>
            </a:r>
            <a:r>
              <a:rPr lang="en-US" altLang="zh-CN" sz="3200">
                <a:solidFill>
                  <a:srgbClr val="4B649F"/>
                </a:solidFill>
                <a:sym typeface="+mn-ea"/>
              </a:rPr>
              <a:t>重点指标</a:t>
            </a:r>
            <a:endParaRPr lang="en-US" altLang="zh-CN" sz="3200">
              <a:solidFill>
                <a:srgbClr val="4B649F"/>
              </a:solidFill>
              <a:sym typeface="+mn-ea"/>
            </a:endParaRPr>
          </a:p>
        </p:txBody>
      </p:sp>
      <p:sp>
        <p:nvSpPr>
          <p:cNvPr id="3" name="文本框 2"/>
          <p:cNvSpPr txBox="1"/>
          <p:nvPr/>
        </p:nvSpPr>
        <p:spPr>
          <a:xfrm>
            <a:off x="324223380" y="322788280"/>
            <a:ext cx="4064000" cy="368300"/>
          </a:xfrm>
          <a:prstGeom prst="rect">
            <a:avLst/>
          </a:prstGeom>
          <a:noFill/>
        </p:spPr>
        <p:txBody>
          <a:bodyPr wrap="square" rtlCol="0">
            <a:spAutoFit/>
          </a:bodyPr>
          <a:p>
            <a:endParaRPr lang="zh-CN" altLang="en-US"/>
          </a:p>
        </p:txBody>
      </p:sp>
      <p:sp>
        <p:nvSpPr>
          <p:cNvPr id="4" name="文本框 3"/>
          <p:cNvSpPr txBox="1"/>
          <p:nvPr/>
        </p:nvSpPr>
        <p:spPr>
          <a:xfrm>
            <a:off x="636580515" y="638778250"/>
            <a:ext cx="4064000" cy="368300"/>
          </a:xfrm>
          <a:prstGeom prst="rect">
            <a:avLst/>
          </a:prstGeom>
          <a:noFill/>
        </p:spPr>
        <p:txBody>
          <a:bodyPr wrap="square" rtlCol="0">
            <a:spAutoFit/>
          </a:bodyPr>
          <a:p>
            <a:endParaRPr lang="zh-CN" altLang="en-US"/>
          </a:p>
        </p:txBody>
      </p:sp>
      <p:sp>
        <p:nvSpPr>
          <p:cNvPr id="5" name="文本框 4"/>
          <p:cNvSpPr txBox="1"/>
          <p:nvPr/>
        </p:nvSpPr>
        <p:spPr>
          <a:xfrm>
            <a:off x="948937650" y="954768220"/>
            <a:ext cx="4064000" cy="368300"/>
          </a:xfrm>
          <a:prstGeom prst="rect">
            <a:avLst/>
          </a:prstGeom>
          <a:noFill/>
        </p:spPr>
        <p:txBody>
          <a:bodyPr wrap="square" rtlCol="0">
            <a:spAutoFit/>
          </a:bodyPr>
          <a:p>
            <a:endParaRPr lang="zh-CN" altLang="en-US"/>
          </a:p>
        </p:txBody>
      </p:sp>
      <p:sp>
        <p:nvSpPr>
          <p:cNvPr id="6" name="文本框 5"/>
          <p:cNvSpPr txBox="1"/>
          <p:nvPr/>
        </p:nvSpPr>
        <p:spPr>
          <a:xfrm>
            <a:off x="1261294785" y="1270758190"/>
            <a:ext cx="4064000" cy="368300"/>
          </a:xfrm>
          <a:prstGeom prst="rect">
            <a:avLst/>
          </a:prstGeom>
          <a:noFill/>
        </p:spPr>
        <p:txBody>
          <a:bodyPr wrap="square" rtlCol="0">
            <a:spAutoFit/>
          </a:bodyPr>
          <a:p>
            <a:endParaRPr lang="zh-CN" altLang="en-US"/>
          </a:p>
        </p:txBody>
      </p:sp>
      <p:sp>
        <p:nvSpPr>
          <p:cNvPr id="7" name="文本框 6"/>
          <p:cNvSpPr txBox="1"/>
          <p:nvPr/>
        </p:nvSpPr>
        <p:spPr>
          <a:xfrm>
            <a:off x="1573651920" y="1586748160"/>
            <a:ext cx="4064000" cy="368300"/>
          </a:xfrm>
          <a:prstGeom prst="rect">
            <a:avLst/>
          </a:prstGeom>
          <a:noFill/>
        </p:spPr>
        <p:txBody>
          <a:bodyPr wrap="square" rtlCol="0">
            <a:spAutoFit/>
          </a:bodyPr>
          <a:p>
            <a:endParaRPr lang="zh-CN" altLang="en-US"/>
          </a:p>
        </p:txBody>
      </p:sp>
      <p:sp>
        <p:nvSpPr>
          <p:cNvPr id="8" name="文本框 7"/>
          <p:cNvSpPr txBox="1"/>
          <p:nvPr/>
        </p:nvSpPr>
        <p:spPr>
          <a:xfrm>
            <a:off x="1228381465" y="1902738130"/>
            <a:ext cx="4064000" cy="368300"/>
          </a:xfrm>
          <a:prstGeom prst="rect">
            <a:avLst/>
          </a:prstGeom>
          <a:noFill/>
        </p:spPr>
        <p:txBody>
          <a:bodyPr wrap="square" rtlCol="0">
            <a:spAutoFit/>
          </a:bodyPr>
          <a:p>
            <a:endParaRPr lang="zh-CN" altLang="en-US"/>
          </a:p>
        </p:txBody>
      </p:sp>
      <p:sp>
        <p:nvSpPr>
          <p:cNvPr id="9" name="文本框 8"/>
          <p:cNvSpPr txBox="1"/>
          <p:nvPr/>
        </p:nvSpPr>
        <p:spPr>
          <a:xfrm>
            <a:off x="896275830" y="2147483647"/>
            <a:ext cx="4064000" cy="368300"/>
          </a:xfrm>
          <a:prstGeom prst="rect">
            <a:avLst/>
          </a:prstGeom>
          <a:noFill/>
        </p:spPr>
        <p:txBody>
          <a:bodyPr wrap="square" rtlCol="0">
            <a:spAutoFit/>
          </a:bodyPr>
          <a:p>
            <a:endParaRPr lang="zh-CN" altLang="en-US"/>
          </a:p>
        </p:txBody>
      </p:sp>
      <p:sp>
        <p:nvSpPr>
          <p:cNvPr id="10" name="文本框 9"/>
          <p:cNvSpPr txBox="1"/>
          <p:nvPr/>
        </p:nvSpPr>
        <p:spPr>
          <a:xfrm>
            <a:off x="1223025240" y="2147483647"/>
            <a:ext cx="4064000" cy="368300"/>
          </a:xfrm>
          <a:prstGeom prst="rect">
            <a:avLst/>
          </a:prstGeom>
          <a:noFill/>
        </p:spPr>
        <p:txBody>
          <a:bodyPr wrap="square" rtlCol="0">
            <a:spAutoFit/>
          </a:bodyPr>
          <a:p>
            <a:endParaRPr lang="zh-CN" altLang="en-US"/>
          </a:p>
        </p:txBody>
      </p:sp>
      <p:sp>
        <p:nvSpPr>
          <p:cNvPr id="12" name="文本框 11"/>
          <p:cNvSpPr txBox="1"/>
          <p:nvPr/>
        </p:nvSpPr>
        <p:spPr>
          <a:xfrm>
            <a:off x="1538050010" y="2147483647"/>
            <a:ext cx="4064000" cy="368300"/>
          </a:xfrm>
          <a:prstGeom prst="rect">
            <a:avLst/>
          </a:prstGeom>
          <a:noFill/>
        </p:spPr>
        <p:txBody>
          <a:bodyPr wrap="square" rtlCol="0">
            <a:spAutoFit/>
          </a:bodyPr>
          <a:p>
            <a:endParaRPr lang="zh-CN" altLang="en-US"/>
          </a:p>
        </p:txBody>
      </p:sp>
      <p:sp>
        <p:nvSpPr>
          <p:cNvPr id="13" name="文本框 12"/>
          <p:cNvSpPr txBox="1"/>
          <p:nvPr/>
        </p:nvSpPr>
        <p:spPr>
          <a:xfrm>
            <a:off x="1853074780" y="2147483647"/>
            <a:ext cx="4064000" cy="368300"/>
          </a:xfrm>
          <a:prstGeom prst="rect">
            <a:avLst/>
          </a:prstGeom>
          <a:noFill/>
        </p:spPr>
        <p:txBody>
          <a:bodyPr wrap="square" rtlCol="0">
            <a:spAutoFit/>
          </a:bodyPr>
          <a:p>
            <a:endParaRPr lang="zh-CN" altLang="en-US"/>
          </a:p>
        </p:txBody>
      </p:sp>
      <p:sp>
        <p:nvSpPr>
          <p:cNvPr id="14" name="文本框 40"/>
          <p:cNvSpPr txBox="1">
            <a:spLocks noChangeArrowheads="1"/>
          </p:cNvSpPr>
          <p:nvPr/>
        </p:nvSpPr>
        <p:spPr bwMode="auto">
          <a:xfrm>
            <a:off x="2096408" y="5012970"/>
            <a:ext cx="2448407" cy="498277"/>
          </a:xfrm>
          <a:prstGeom prst="rect">
            <a:avLst/>
          </a:prstGeom>
          <a:noFill/>
          <a:ln w="9525">
            <a:noFill/>
            <a:miter lim="800000"/>
          </a:ln>
        </p:spPr>
        <p:txBody>
          <a:bodyPr wrap="square">
            <a:noAutofit/>
          </a:bodyPr>
          <a:p>
            <a:r>
              <a:rPr lang="zh-CN" altLang="en-US" sz="3200">
                <a:solidFill>
                  <a:srgbClr val="4B649F"/>
                </a:solidFill>
              </a:rPr>
              <a:t>第四部分</a:t>
            </a:r>
            <a:endParaRPr lang="zh-CN" altLang="en-US" sz="3200">
              <a:solidFill>
                <a:srgbClr val="4B649F"/>
              </a:solidFill>
            </a:endParaRPr>
          </a:p>
        </p:txBody>
      </p:sp>
      <p:sp>
        <p:nvSpPr>
          <p:cNvPr id="15" name="文本框 44"/>
          <p:cNvSpPr txBox="1">
            <a:spLocks noChangeArrowheads="1"/>
          </p:cNvSpPr>
          <p:nvPr/>
        </p:nvSpPr>
        <p:spPr bwMode="auto">
          <a:xfrm>
            <a:off x="3823335" y="4846955"/>
            <a:ext cx="6764655" cy="829945"/>
          </a:xfrm>
          <a:prstGeom prst="rect">
            <a:avLst/>
          </a:prstGeom>
          <a:noFill/>
          <a:ln w="9525">
            <a:noFill/>
            <a:miter lim="800000"/>
          </a:ln>
        </p:spPr>
        <p:txBody>
          <a:bodyPr wrap="square">
            <a:spAutoFit/>
          </a:bodyPr>
          <a:p>
            <a:pPr algn="ctr">
              <a:lnSpc>
                <a:spcPct val="150000"/>
              </a:lnSpc>
            </a:pPr>
            <a:r>
              <a:rPr lang="en-US" altLang="en-US" sz="3200">
                <a:solidFill>
                  <a:srgbClr val="4B649F"/>
                </a:solidFill>
                <a:sym typeface="+mn-ea"/>
              </a:rPr>
              <a:t>需</a:t>
            </a:r>
            <a:r>
              <a:rPr lang="en-US" altLang="zh-CN" sz="3200">
                <a:solidFill>
                  <a:srgbClr val="4B649F"/>
                </a:solidFill>
                <a:sym typeface="+mn-ea"/>
              </a:rPr>
              <a:t>重点</a:t>
            </a:r>
            <a:r>
              <a:rPr lang="en-US" altLang="en-US" sz="3200">
                <a:solidFill>
                  <a:srgbClr val="4B649F"/>
                </a:solidFill>
                <a:sym typeface="+mn-ea"/>
              </a:rPr>
              <a:t>关注的问题</a:t>
            </a:r>
            <a:endParaRPr lang="en-US" altLang="en-US" sz="3200">
              <a:solidFill>
                <a:srgbClr val="4B649F"/>
              </a:solidFill>
              <a:sym typeface="+mn-ea"/>
            </a:endParaRPr>
          </a:p>
        </p:txBody>
      </p:sp>
      <p:grpSp>
        <p:nvGrpSpPr>
          <p:cNvPr id="12295" name="组合 37"/>
          <p:cNvGrpSpPr/>
          <p:nvPr/>
        </p:nvGrpSpPr>
        <p:grpSpPr>
          <a:xfrm>
            <a:off x="636905" y="4973955"/>
            <a:ext cx="687070" cy="702945"/>
            <a:chOff x="7366499" y="2234042"/>
            <a:chExt cx="1607262" cy="1607262"/>
          </a:xfrm>
        </p:grpSpPr>
        <p:sp>
          <p:nvSpPr>
            <p:cNvPr id="28" name="椭圆 27"/>
            <p:cNvSpPr/>
            <p:nvPr/>
          </p:nvSpPr>
          <p:spPr>
            <a:xfrm>
              <a:off x="736649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3" name="椭圆 32"/>
            <p:cNvSpPr/>
            <p:nvPr/>
          </p:nvSpPr>
          <p:spPr>
            <a:xfrm>
              <a:off x="7476311"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298" name="KSO_Shape"/>
            <p:cNvSpPr/>
            <p:nvPr/>
          </p:nvSpPr>
          <p:spPr>
            <a:xfrm>
              <a:off x="7767760" y="2635303"/>
              <a:ext cx="804740" cy="804740"/>
            </a:xfrm>
            <a:custGeom>
              <a:avLst/>
              <a:gdLst/>
              <a:ahLst/>
              <a:cxnLst>
                <a:cxn ang="0">
                  <a:pos x="790395" y="137674"/>
                </a:cxn>
                <a:cxn ang="0">
                  <a:pos x="753099" y="174552"/>
                </a:cxn>
                <a:cxn ang="0">
                  <a:pos x="629119" y="51423"/>
                </a:cxn>
                <a:cxn ang="0">
                  <a:pos x="666416" y="14341"/>
                </a:cxn>
                <a:cxn ang="0">
                  <a:pos x="714368" y="12907"/>
                </a:cxn>
                <a:cxn ang="0">
                  <a:pos x="791830" y="89734"/>
                </a:cxn>
                <a:cxn ang="0">
                  <a:pos x="790395" y="137674"/>
                </a:cxn>
                <a:cxn ang="0">
                  <a:pos x="461491" y="464446"/>
                </a:cxn>
                <a:cxn ang="0">
                  <a:pos x="337511" y="341113"/>
                </a:cxn>
                <a:cxn ang="0">
                  <a:pos x="610266" y="70066"/>
                </a:cxn>
                <a:cxn ang="0">
                  <a:pos x="734246" y="193400"/>
                </a:cxn>
                <a:cxn ang="0">
                  <a:pos x="461491" y="464446"/>
                </a:cxn>
                <a:cxn ang="0">
                  <a:pos x="444277" y="481451"/>
                </a:cxn>
                <a:cxn ang="0">
                  <a:pos x="270706" y="530825"/>
                </a:cxn>
                <a:cxn ang="0">
                  <a:pos x="320298" y="358322"/>
                </a:cxn>
                <a:cxn ang="0">
                  <a:pos x="444277" y="481451"/>
                </a:cxn>
                <a:cxn ang="0">
                  <a:pos x="157792" y="101412"/>
                </a:cxn>
                <a:cxn ang="0">
                  <a:pos x="80331" y="179059"/>
                </a:cxn>
                <a:cxn ang="0">
                  <a:pos x="80331" y="646988"/>
                </a:cxn>
                <a:cxn ang="0">
                  <a:pos x="157792" y="724430"/>
                </a:cxn>
                <a:cxn ang="0">
                  <a:pos x="626046" y="724430"/>
                </a:cxn>
                <a:cxn ang="0">
                  <a:pos x="703507" y="646988"/>
                </a:cxn>
                <a:cxn ang="0">
                  <a:pos x="703507" y="339474"/>
                </a:cxn>
                <a:cxn ang="0">
                  <a:pos x="783633" y="261827"/>
                </a:cxn>
                <a:cxn ang="0">
                  <a:pos x="783633" y="675465"/>
                </a:cxn>
                <a:cxn ang="0">
                  <a:pos x="651866" y="804740"/>
                </a:cxn>
                <a:cxn ang="0">
                  <a:pos x="129308" y="804740"/>
                </a:cxn>
                <a:cxn ang="0">
                  <a:pos x="0" y="675465"/>
                </a:cxn>
                <a:cxn ang="0">
                  <a:pos x="0" y="158367"/>
                </a:cxn>
                <a:cxn ang="0">
                  <a:pos x="129308" y="21102"/>
                </a:cxn>
                <a:cxn ang="0">
                  <a:pos x="543051" y="21102"/>
                </a:cxn>
                <a:cxn ang="0">
                  <a:pos x="465384" y="101412"/>
                </a:cxn>
                <a:cxn ang="0">
                  <a:pos x="157792" y="101412"/>
                </a:cxn>
              </a:cxnLst>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4B649F"/>
            </a:solidFill>
            <a:ln w="9525">
              <a:noFill/>
            </a:ln>
          </p:spPr>
          <p:txBody>
            <a:bodyPr/>
            <a:p>
              <a:endParaRPr lang="zh-CN" altLang="en-US"/>
            </a:p>
          </p:txBody>
        </p:sp>
      </p:grpSp>
      <p:pic>
        <p:nvPicPr>
          <p:cNvPr id="11274" name="图片 2" descr="五经普LOGO透明底"/>
          <p:cNvPicPr>
            <a:picLocks noChangeAspect="1"/>
          </p:cNvPicPr>
          <p:nvPr/>
        </p:nvPicPr>
        <p:blipFill>
          <a:blip r:embed="rId2"/>
          <a:stretch>
            <a:fillRect/>
          </a:stretch>
        </p:blipFill>
        <p:spPr>
          <a:xfrm>
            <a:off x="144780" y="125095"/>
            <a:ext cx="1577975" cy="1577975"/>
          </a:xfrm>
          <a:prstGeom prst="rect">
            <a:avLst/>
          </a:prstGeom>
          <a:noFill/>
          <a:ln w="9525">
            <a:noFill/>
          </a:ln>
        </p:spPr>
      </p:pic>
      <p:grpSp>
        <p:nvGrpSpPr>
          <p:cNvPr id="14344" name="组合 36"/>
          <p:cNvGrpSpPr/>
          <p:nvPr/>
        </p:nvGrpSpPr>
        <p:grpSpPr>
          <a:xfrm>
            <a:off x="636905" y="3933190"/>
            <a:ext cx="720090" cy="738505"/>
            <a:chOff x="5288161" y="2234042"/>
            <a:chExt cx="1607262" cy="1607262"/>
          </a:xfrm>
        </p:grpSpPr>
        <p:sp>
          <p:nvSpPr>
            <p:cNvPr id="22" name="椭圆 21"/>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3" name="椭圆 22"/>
            <p:cNvSpPr/>
            <p:nvPr/>
          </p:nvSpPr>
          <p:spPr>
            <a:xfrm>
              <a:off x="5398853" y="2335878"/>
              <a:ext cx="1385879" cy="1385879"/>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347" name="KSO_Shape"/>
            <p:cNvSpPr/>
            <p:nvPr/>
          </p:nvSpPr>
          <p:spPr>
            <a:xfrm>
              <a:off x="5547153" y="2697761"/>
              <a:ext cx="1089278" cy="662788"/>
            </a:xfrm>
            <a:custGeom>
              <a:avLst/>
              <a:gdLst/>
              <a:ahLst/>
              <a:cxnLst>
                <a:cxn ang="0">
                  <a:pos x="844045" y="356609"/>
                </a:cxn>
                <a:cxn ang="0">
                  <a:pos x="561681" y="235522"/>
                </a:cxn>
                <a:cxn ang="0">
                  <a:pos x="243848" y="356609"/>
                </a:cxn>
                <a:cxn ang="0">
                  <a:pos x="155176" y="319756"/>
                </a:cxn>
                <a:cxn ang="0">
                  <a:pos x="155176" y="428374"/>
                </a:cxn>
                <a:cxn ang="0">
                  <a:pos x="179283" y="461624"/>
                </a:cxn>
                <a:cxn ang="0">
                  <a:pos x="154622" y="494874"/>
                </a:cxn>
                <a:cxn ang="0">
                  <a:pos x="180946" y="611804"/>
                </a:cxn>
                <a:cxn ang="0">
                  <a:pos x="103358" y="611804"/>
                </a:cxn>
                <a:cxn ang="0">
                  <a:pos x="129960" y="494320"/>
                </a:cxn>
                <a:cxn ang="0">
                  <a:pos x="108346" y="461624"/>
                </a:cxn>
                <a:cxn ang="0">
                  <a:pos x="129128" y="429205"/>
                </a:cxn>
                <a:cxn ang="0">
                  <a:pos x="129128" y="308950"/>
                </a:cxn>
                <a:cxn ang="0">
                  <a:pos x="0" y="254918"/>
                </a:cxn>
                <a:cxn ang="0">
                  <a:pos x="568054" y="0"/>
                </a:cxn>
                <a:cxn ang="0">
                  <a:pos x="1089278" y="258243"/>
                </a:cxn>
                <a:cxn ang="0">
                  <a:pos x="844045" y="356609"/>
                </a:cxn>
                <a:cxn ang="0">
                  <a:pos x="555307" y="297035"/>
                </a:cxn>
                <a:cxn ang="0">
                  <a:pos x="811624" y="384040"/>
                </a:cxn>
                <a:cxn ang="0">
                  <a:pos x="811624" y="594902"/>
                </a:cxn>
                <a:cxn ang="0">
                  <a:pos x="542284" y="662788"/>
                </a:cxn>
                <a:cxn ang="0">
                  <a:pos x="304532" y="594902"/>
                </a:cxn>
                <a:cxn ang="0">
                  <a:pos x="304532" y="384040"/>
                </a:cxn>
                <a:cxn ang="0">
                  <a:pos x="555307" y="297035"/>
                </a:cxn>
                <a:cxn ang="0">
                  <a:pos x="551982" y="623996"/>
                </a:cxn>
                <a:cxn ang="0">
                  <a:pos x="758698" y="572458"/>
                </a:cxn>
                <a:cxn ang="0">
                  <a:pos x="551982" y="520643"/>
                </a:cxn>
                <a:cxn ang="0">
                  <a:pos x="345543" y="572458"/>
                </a:cxn>
                <a:cxn ang="0">
                  <a:pos x="551982" y="623996"/>
                </a:cxn>
              </a:cxnLst>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w="9525">
              <a:noFill/>
            </a:ln>
          </p:spPr>
          <p:txBody>
            <a:bodyPr/>
            <a:p>
              <a:endParaRPr lang="zh-CN" altLang="en-US"/>
            </a:p>
          </p:txBody>
        </p:sp>
      </p:grpSp>
      <p:sp>
        <p:nvSpPr>
          <p:cNvPr id="2" name="文本框 40"/>
          <p:cNvSpPr txBox="1">
            <a:spLocks noChangeArrowheads="1"/>
          </p:cNvSpPr>
          <p:nvPr/>
        </p:nvSpPr>
        <p:spPr bwMode="auto">
          <a:xfrm>
            <a:off x="2096408" y="4049675"/>
            <a:ext cx="2448407" cy="498277"/>
          </a:xfrm>
          <a:prstGeom prst="rect">
            <a:avLst/>
          </a:prstGeom>
          <a:noFill/>
          <a:ln w="9525">
            <a:noFill/>
            <a:miter lim="800000"/>
          </a:ln>
        </p:spPr>
        <p:txBody>
          <a:bodyPr wrap="square">
            <a:noAutofit/>
          </a:bodyPr>
          <a:p>
            <a:r>
              <a:rPr lang="zh-CN" altLang="en-US" sz="3200">
                <a:solidFill>
                  <a:srgbClr val="4B649F"/>
                </a:solidFill>
              </a:rPr>
              <a:t>第三部分</a:t>
            </a:r>
            <a:endParaRPr lang="zh-CN" altLang="en-US" sz="3200">
              <a:solidFill>
                <a:srgbClr val="4B649F"/>
              </a:solidFill>
            </a:endParaRPr>
          </a:p>
        </p:txBody>
      </p:sp>
      <p:sp>
        <p:nvSpPr>
          <p:cNvPr id="16" name="文本框 44"/>
          <p:cNvSpPr txBox="1">
            <a:spLocks noChangeArrowheads="1"/>
          </p:cNvSpPr>
          <p:nvPr/>
        </p:nvSpPr>
        <p:spPr bwMode="auto">
          <a:xfrm>
            <a:off x="3917315" y="3933190"/>
            <a:ext cx="6764655" cy="829945"/>
          </a:xfrm>
          <a:prstGeom prst="rect">
            <a:avLst/>
          </a:prstGeom>
          <a:noFill/>
          <a:ln w="9525">
            <a:noFill/>
            <a:miter lim="800000"/>
          </a:ln>
        </p:spPr>
        <p:txBody>
          <a:bodyPr wrap="square">
            <a:spAutoFit/>
          </a:bodyPr>
          <a:p>
            <a:pPr algn="ctr">
              <a:lnSpc>
                <a:spcPct val="150000"/>
              </a:lnSpc>
            </a:pPr>
            <a:r>
              <a:rPr lang="zh-CN" sz="3200">
                <a:solidFill>
                  <a:srgbClr val="4B649F"/>
                </a:solidFill>
                <a:sym typeface="+mn-ea"/>
              </a:rPr>
              <a:t>个体户报表内容介绍</a:t>
            </a:r>
            <a:endParaRPr lang="zh-CN" sz="3200">
              <a:solidFill>
                <a:srgbClr val="4B649F"/>
              </a:solidFill>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5366" name="文本框 12"/>
          <p:cNvSpPr txBox="1"/>
          <p:nvPr/>
        </p:nvSpPr>
        <p:spPr>
          <a:xfrm>
            <a:off x="177800" y="1769110"/>
            <a:ext cx="10937875" cy="2660650"/>
          </a:xfrm>
          <a:prstGeom prst="rect">
            <a:avLst/>
          </a:prstGeom>
          <a:noFill/>
          <a:ln w="9525">
            <a:noFill/>
          </a:ln>
        </p:spPr>
        <p:txBody>
          <a:bodyPr>
            <a:noAutofit/>
          </a:bodyPr>
          <a:lstStyle/>
          <a:p>
            <a:pPr marL="36830">
              <a:spcBef>
                <a:spcPct val="20000"/>
              </a:spcBef>
              <a:buSzPct val="85000"/>
              <a:buFont typeface="Wingdings" panose="05000000000000000000" charset="0"/>
              <a:buNone/>
            </a:pPr>
            <a:r>
              <a:rPr lang="zh-CN" altLang="en-US" sz="2600" noProof="1">
                <a:solidFill>
                  <a:srgbClr val="336699"/>
                </a:solidFill>
                <a:latin typeface="微软雅黑" panose="020B0503020204020204" pitchFamily="34" charset="-122"/>
                <a:sym typeface="微软雅黑" panose="020B0503020204020204" pitchFamily="34" charset="-122"/>
              </a:rPr>
              <a:t>登记</a:t>
            </a:r>
            <a:r>
              <a:rPr lang="zh-CN" altLang="en-US" sz="2600">
                <a:solidFill>
                  <a:srgbClr val="336699"/>
                </a:solidFill>
                <a:latin typeface="微软雅黑" panose="020B0503020204020204" pitchFamily="34" charset="-122"/>
                <a:sym typeface="微软雅黑" panose="020B0503020204020204" pitchFamily="34" charset="-122"/>
              </a:rPr>
              <a:t>注</a:t>
            </a:r>
            <a:endParaRPr lang="zh-CN" altLang="en-US" sz="2600" noProof="1">
              <a:solidFill>
                <a:srgbClr val="336699"/>
              </a:solidFill>
              <a:latin typeface="微软雅黑" panose="020B0503020204020204" pitchFamily="34" charset="-122"/>
              <a:sym typeface="微软雅黑" panose="020B0503020204020204" pitchFamily="34" charset="-122"/>
            </a:endParaRPr>
          </a:p>
          <a:p>
            <a:pPr marL="36830">
              <a:spcBef>
                <a:spcPct val="20000"/>
              </a:spcBef>
              <a:buSzPct val="85000"/>
              <a:buFont typeface="Wingdings" panose="05000000000000000000" charset="0"/>
              <a:buNone/>
            </a:pPr>
            <a:r>
              <a:rPr lang="zh-CN" altLang="en-US" sz="2600" noProof="1">
                <a:solidFill>
                  <a:srgbClr val="336699"/>
                </a:solidFill>
                <a:latin typeface="微软雅黑" panose="020B0503020204020204" pitchFamily="34" charset="-122"/>
                <a:sym typeface="微软雅黑" panose="020B0503020204020204" pitchFamily="34" charset="-122"/>
              </a:rPr>
              <a:t>册类型</a:t>
            </a:r>
            <a:endParaRPr lang="zh-CN" altLang="en-US" sz="2600" noProof="1">
              <a:solidFill>
                <a:srgbClr val="336699"/>
              </a:solidFill>
              <a:latin typeface="微软雅黑" panose="020B0503020204020204" pitchFamily="34" charset="-122"/>
              <a:sym typeface="微软雅黑" panose="020B0503020204020204" pitchFamily="34" charset="-122"/>
            </a:endParaRPr>
          </a:p>
          <a:p>
            <a:pPr marL="36830">
              <a:spcBef>
                <a:spcPct val="20000"/>
              </a:spcBef>
              <a:buSzPct val="85000"/>
              <a:buFont typeface="Wingdings" panose="05000000000000000000" charset="0"/>
              <a:buNone/>
            </a:pPr>
            <a:r>
              <a:rPr lang="zh-CN" altLang="en-US" sz="2600" noProof="1">
                <a:solidFill>
                  <a:srgbClr val="336699"/>
                </a:solidFill>
                <a:latin typeface="微软雅黑" panose="020B0503020204020204" pitchFamily="34" charset="-122"/>
                <a:sym typeface="微软雅黑" panose="020B0503020204020204" pitchFamily="34" charset="-122"/>
              </a:rPr>
              <a:t>（</a:t>
            </a:r>
            <a:r>
              <a:rPr lang="en-US" altLang="zh-CN" sz="2600" noProof="1">
                <a:solidFill>
                  <a:srgbClr val="336699"/>
                </a:solidFill>
                <a:latin typeface="微软雅黑" panose="020B0503020204020204" pitchFamily="34" charset="-122"/>
                <a:sym typeface="微软雅黑" panose="020B0503020204020204" pitchFamily="34" charset="-122"/>
              </a:rPr>
              <a:t>205</a:t>
            </a:r>
            <a:r>
              <a:rPr lang="zh-CN" altLang="en-US" sz="2600">
                <a:solidFill>
                  <a:srgbClr val="336699"/>
                </a:solidFill>
                <a:latin typeface="微软雅黑" panose="020B0503020204020204" pitchFamily="34" charset="-122"/>
                <a:sym typeface="微软雅黑" panose="020B0503020204020204" pitchFamily="34" charset="-122"/>
              </a:rPr>
              <a:t>栏</a:t>
            </a:r>
            <a:r>
              <a:rPr lang="zh-CN" altLang="en-US" sz="2600" noProof="1">
                <a:solidFill>
                  <a:srgbClr val="336699"/>
                </a:solidFill>
                <a:latin typeface="微软雅黑" panose="020B0503020204020204" pitchFamily="34" charset="-122"/>
                <a:sym typeface="微软雅黑" panose="020B0503020204020204" pitchFamily="34" charset="-122"/>
              </a:rPr>
              <a:t>）</a:t>
            </a:r>
            <a:endParaRPr lang="zh-CN" altLang="en-US" sz="2600" noProof="1">
              <a:solidFill>
                <a:srgbClr val="336699"/>
              </a:solidFill>
              <a:latin typeface="微软雅黑" panose="020B0503020204020204" pitchFamily="34" charset="-122"/>
              <a:sym typeface="微软雅黑" panose="020B0503020204020204" pitchFamily="34" charset="-122"/>
            </a:endParaRPr>
          </a:p>
          <a:p>
            <a:pPr marL="36830">
              <a:spcBef>
                <a:spcPct val="20000"/>
              </a:spcBef>
              <a:buSzPct val="85000"/>
              <a:buFont typeface="Wingdings" panose="05000000000000000000" charset="0"/>
              <a:buNone/>
            </a:pPr>
            <a:endParaRPr lang="zh-CN" altLang="en-US" sz="2600" noProof="1">
              <a:solidFill>
                <a:srgbClr val="336699"/>
              </a:solidFill>
              <a:latin typeface="微软雅黑" panose="020B0503020204020204" pitchFamily="34" charset="-122"/>
              <a:sym typeface="微软雅黑" panose="020B0503020204020204" pitchFamily="34" charset="-122"/>
            </a:endParaRPr>
          </a:p>
        </p:txBody>
      </p:sp>
      <p:sp>
        <p:nvSpPr>
          <p:cNvPr id="2" name="圆角矩形 1"/>
          <p:cNvSpPr/>
          <p:nvPr>
            <p:custDataLst>
              <p:tags r:id="rId2"/>
            </p:custDataLst>
          </p:nvPr>
        </p:nvSpPr>
        <p:spPr>
          <a:xfrm>
            <a:off x="700405" y="899795"/>
            <a:ext cx="18745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defRPr/>
            </a:pPr>
            <a:endParaRPr lang="zh-CN" altLang="en-US" noProof="1"/>
          </a:p>
        </p:txBody>
      </p:sp>
      <p:sp>
        <p:nvSpPr>
          <p:cNvPr id="3" name="文本框 16"/>
          <p:cNvSpPr txBox="1">
            <a:spLocks noChangeArrowheads="1"/>
          </p:cNvSpPr>
          <p:nvPr>
            <p:custDataLst>
              <p:tags r:id="rId3"/>
            </p:custDataLst>
          </p:nvPr>
        </p:nvSpPr>
        <p:spPr bwMode="auto">
          <a:xfrm>
            <a:off x="700405" y="1015365"/>
            <a:ext cx="2011045" cy="692150"/>
          </a:xfrm>
          <a:prstGeom prst="rect">
            <a:avLst/>
          </a:prstGeom>
          <a:noFill/>
          <a:ln w="9525">
            <a:noFill/>
            <a:miter lim="800000"/>
          </a:ln>
        </p:spPr>
        <p:txBody>
          <a:bodyPr wrap="square">
            <a:noAutofit/>
          </a:bodyPr>
          <a:p>
            <a:pPr algn="ctr"/>
            <a:r>
              <a:rPr lang="zh-CN" altLang="en-US" sz="2400" b="1">
                <a:solidFill>
                  <a:schemeClr val="bg1"/>
                </a:solidFill>
              </a:rPr>
              <a:t>主要变化</a:t>
            </a:r>
            <a:endParaRPr lang="zh-CN" altLang="en-US" sz="2400" b="1">
              <a:solidFill>
                <a:schemeClr val="bg1"/>
              </a:solidFill>
            </a:endParaRPr>
          </a:p>
        </p:txBody>
      </p:sp>
      <p:pic>
        <p:nvPicPr>
          <p:cNvPr id="4" name="图片 3"/>
          <p:cNvPicPr>
            <a:picLocks noChangeAspect="1"/>
          </p:cNvPicPr>
          <p:nvPr/>
        </p:nvPicPr>
        <p:blipFill>
          <a:blip r:embed="rId4"/>
          <a:stretch>
            <a:fillRect/>
          </a:stretch>
        </p:blipFill>
        <p:spPr>
          <a:xfrm>
            <a:off x="2277745" y="1695450"/>
            <a:ext cx="8897938" cy="2024063"/>
          </a:xfrm>
          <a:prstGeom prst="rect">
            <a:avLst/>
          </a:prstGeom>
          <a:noFill/>
          <a:ln w="9525">
            <a:noFill/>
          </a:ln>
        </p:spPr>
      </p:pic>
      <p:pic>
        <p:nvPicPr>
          <p:cNvPr id="7" name="图片 6" descr="图片1"/>
          <p:cNvPicPr>
            <a:picLocks noChangeAspect="1"/>
          </p:cNvPicPr>
          <p:nvPr/>
        </p:nvPicPr>
        <p:blipFill>
          <a:blip r:embed="rId5"/>
          <a:srcRect b="2341"/>
          <a:stretch>
            <a:fillRect/>
          </a:stretch>
        </p:blipFill>
        <p:spPr>
          <a:xfrm>
            <a:off x="749300" y="3823335"/>
            <a:ext cx="10576560" cy="2595880"/>
          </a:xfrm>
          <a:prstGeom prst="rect">
            <a:avLst/>
          </a:prstGeom>
        </p:spPr>
      </p:pic>
      <p:sp>
        <p:nvSpPr>
          <p:cNvPr id="5" name="圆角矩形 4"/>
          <p:cNvSpPr/>
          <p:nvPr/>
        </p:nvSpPr>
        <p:spPr>
          <a:xfrm>
            <a:off x="4416425" y="6184265"/>
            <a:ext cx="1751965" cy="23495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anose="03000509000000000000" charset="-122"/>
              <a:ea typeface="方正黑体简体" panose="03000509000000000000" charset="-122"/>
              <a:cs typeface="+mn-ea"/>
              <a:sym typeface="+mn-lt"/>
            </a:endParaRPr>
          </a:p>
        </p:txBody>
      </p:sp>
      <p:sp>
        <p:nvSpPr>
          <p:cNvPr id="6" name="圆角矩形 5"/>
          <p:cNvSpPr/>
          <p:nvPr/>
        </p:nvSpPr>
        <p:spPr>
          <a:xfrm>
            <a:off x="6303645" y="1932305"/>
            <a:ext cx="2092960" cy="23495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anose="03000509000000000000" charset="-122"/>
              <a:ea typeface="方正黑体简体" panose="03000509000000000000" charset="-122"/>
              <a:cs typeface="+mn-ea"/>
              <a:sym typeface="+mn-lt"/>
            </a:endParaRPr>
          </a:p>
        </p:txBody>
      </p:sp>
      <p:sp>
        <p:nvSpPr>
          <p:cNvPr id="8" name="圆角矩形 7"/>
          <p:cNvSpPr/>
          <p:nvPr/>
        </p:nvSpPr>
        <p:spPr>
          <a:xfrm>
            <a:off x="8763000" y="1932305"/>
            <a:ext cx="2092960" cy="23495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anose="03000509000000000000" charset="-122"/>
              <a:ea typeface="方正黑体简体" panose="03000509000000000000" charset="-122"/>
              <a:cs typeface="+mn-ea"/>
              <a:sym typeface="+mn-lt"/>
            </a:endParaRPr>
          </a:p>
        </p:txBody>
      </p:sp>
      <p:sp>
        <p:nvSpPr>
          <p:cNvPr id="9" name="圆角矩形 8"/>
          <p:cNvSpPr/>
          <p:nvPr/>
        </p:nvSpPr>
        <p:spPr>
          <a:xfrm>
            <a:off x="1024890" y="4041140"/>
            <a:ext cx="2092325" cy="23495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anose="03000509000000000000" charset="-122"/>
              <a:ea typeface="方正黑体简体" panose="03000509000000000000" charset="-122"/>
              <a:cs typeface="+mn-ea"/>
              <a:sym typeface="+mn-lt"/>
            </a:endParaRPr>
          </a:p>
        </p:txBody>
      </p:sp>
      <p:sp>
        <p:nvSpPr>
          <p:cNvPr id="10" name="圆角矩形 9"/>
          <p:cNvSpPr/>
          <p:nvPr/>
        </p:nvSpPr>
        <p:spPr>
          <a:xfrm>
            <a:off x="1024890" y="5003800"/>
            <a:ext cx="2092960" cy="23495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anose="03000509000000000000" charset="-122"/>
              <a:ea typeface="方正黑体简体" panose="03000509000000000000" charset="-122"/>
              <a:cs typeface="+mn-ea"/>
              <a:sym typeface="+mn-lt"/>
            </a:endParaRPr>
          </a:p>
        </p:txBody>
      </p:sp>
      <p:sp>
        <p:nvSpPr>
          <p:cNvPr id="11" name="圆角矩形 10"/>
          <p:cNvSpPr/>
          <p:nvPr/>
        </p:nvSpPr>
        <p:spPr>
          <a:xfrm>
            <a:off x="1024890" y="5586730"/>
            <a:ext cx="2092960" cy="23495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anose="03000509000000000000" charset="-122"/>
              <a:ea typeface="方正黑体简体" panose="03000509000000000000" charset="-122"/>
              <a:cs typeface="+mn-ea"/>
              <a:sym typeface="+mn-lt"/>
            </a:endParaRPr>
          </a:p>
        </p:txBody>
      </p:sp>
      <p:sp>
        <p:nvSpPr>
          <p:cNvPr id="12" name="圆角矩形 11"/>
          <p:cNvSpPr/>
          <p:nvPr/>
        </p:nvSpPr>
        <p:spPr>
          <a:xfrm>
            <a:off x="1322705" y="6184265"/>
            <a:ext cx="2929890" cy="23495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anose="03000509000000000000" charset="-122"/>
              <a:ea typeface="方正黑体简体" panose="03000509000000000000" charset="-122"/>
              <a:cs typeface="+mn-ea"/>
              <a:sym typeface="+mn-lt"/>
            </a:endParaRPr>
          </a:p>
        </p:txBody>
      </p:sp>
      <p:sp>
        <p:nvSpPr>
          <p:cNvPr id="13" name="圆角矩形 12"/>
          <p:cNvSpPr/>
          <p:nvPr/>
        </p:nvSpPr>
        <p:spPr>
          <a:xfrm>
            <a:off x="6252210" y="6184265"/>
            <a:ext cx="2144395" cy="23495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anose="03000509000000000000" charset="-122"/>
              <a:ea typeface="方正黑体简体" panose="03000509000000000000" charset="-122"/>
              <a:cs typeface="+mn-ea"/>
              <a:sym typeface="+mn-lt"/>
            </a:endParaRPr>
          </a:p>
        </p:txBody>
      </p:sp>
      <p:sp>
        <p:nvSpPr>
          <p:cNvPr id="14" name="圆角矩形 13"/>
          <p:cNvSpPr/>
          <p:nvPr/>
        </p:nvSpPr>
        <p:spPr>
          <a:xfrm>
            <a:off x="2768600" y="1932305"/>
            <a:ext cx="1367790" cy="23495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anose="03000509000000000000" charset="-122"/>
              <a:ea typeface="方正黑体简体" panose="03000509000000000000" charset="-122"/>
              <a:cs typeface="+mn-ea"/>
              <a:sym typeface="+mn-lt"/>
            </a:endParaRPr>
          </a:p>
        </p:txBody>
      </p:sp>
      <p:sp>
        <p:nvSpPr>
          <p:cNvPr id="18" name="圆角矩形 17"/>
          <p:cNvSpPr/>
          <p:nvPr/>
        </p:nvSpPr>
        <p:spPr>
          <a:xfrm>
            <a:off x="7355205" y="899795"/>
            <a:ext cx="4213225" cy="692150"/>
          </a:xfrm>
          <a:prstGeom prst="roundRect">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strike="noStrike" noProof="1" dirty="0">
                <a:solidFill>
                  <a:schemeClr val="tx1"/>
                </a:solidFill>
                <a:latin typeface="Arial" panose="020B0604020202020204" pitchFamily="34" charset="0"/>
                <a:ea typeface="微软雅黑" panose="020B0503020204020204" pitchFamily="34" charset="-122"/>
              </a:rPr>
              <a:t>《</a:t>
            </a:r>
            <a:r>
              <a:rPr lang="zh-CN" altLang="en-US" sz="2000" dirty="0">
                <a:solidFill>
                  <a:schemeClr val="tx1"/>
                </a:solidFill>
                <a:latin typeface="Arial" panose="020B0604020202020204" pitchFamily="34" charset="0"/>
                <a:ea typeface="微软雅黑" panose="020B0503020204020204" pitchFamily="34" charset="-122"/>
                <a:sym typeface="+mn-ea"/>
              </a:rPr>
              <a:t>关于</a:t>
            </a:r>
            <a:r>
              <a:rPr lang="zh-CN" altLang="en-US" sz="2000" dirty="0">
                <a:solidFill>
                  <a:srgbClr val="4B649F"/>
                </a:solidFill>
                <a:latin typeface="Arial" panose="020B0604020202020204" pitchFamily="34" charset="0"/>
                <a:ea typeface="微软雅黑" panose="020B0503020204020204" pitchFamily="34" charset="-122"/>
                <a:sym typeface="+mn-ea"/>
              </a:rPr>
              <a:t>市场主体统计</a:t>
            </a:r>
            <a:r>
              <a:rPr lang="zh-CN" altLang="en-US" sz="2000" dirty="0">
                <a:solidFill>
                  <a:schemeClr val="tx1"/>
                </a:solidFill>
                <a:latin typeface="Arial" panose="020B0604020202020204" pitchFamily="34" charset="0"/>
                <a:ea typeface="微软雅黑" panose="020B0503020204020204" pitchFamily="34" charset="-122"/>
                <a:sym typeface="+mn-ea"/>
              </a:rPr>
              <a:t>分类的</a:t>
            </a:r>
            <a:endParaRPr lang="zh-CN" altLang="en-US" sz="2000" dirty="0">
              <a:solidFill>
                <a:schemeClr val="tx1"/>
              </a:solidFill>
              <a:latin typeface="Arial" panose="020B0604020202020204" pitchFamily="34" charset="0"/>
              <a:ea typeface="微软雅黑" panose="020B0503020204020204" pitchFamily="34" charset="-122"/>
              <a:sym typeface="+mn-ea"/>
            </a:endParaRPr>
          </a:p>
          <a:p>
            <a:pPr algn="ctr" fontAlgn="base"/>
            <a:r>
              <a:rPr lang="zh-CN" altLang="en-US" sz="2000" dirty="0">
                <a:solidFill>
                  <a:schemeClr val="tx1"/>
                </a:solidFill>
                <a:latin typeface="Arial" panose="020B0604020202020204" pitchFamily="34" charset="0"/>
                <a:ea typeface="微软雅黑" panose="020B0503020204020204" pitchFamily="34" charset="-122"/>
                <a:sym typeface="+mn-ea"/>
              </a:rPr>
              <a:t>划分规定</a:t>
            </a:r>
            <a:r>
              <a:rPr lang="zh-CN" altLang="en-US" sz="2000" strike="noStrike" noProof="1" dirty="0">
                <a:solidFill>
                  <a:schemeClr val="tx1"/>
                </a:solidFill>
                <a:latin typeface="Arial" panose="020B0604020202020204" pitchFamily="34" charset="0"/>
                <a:ea typeface="微软雅黑" panose="020B0503020204020204" pitchFamily="34" charset="-122"/>
              </a:rPr>
              <a:t>》</a:t>
            </a:r>
            <a:endParaRPr lang="zh-CN" altLang="en-US" sz="2000" strike="noStrike" noProof="1" dirty="0">
              <a:solidFill>
                <a:schemeClr val="tx1"/>
              </a:solidFill>
              <a:latin typeface="Arial" panose="020B0604020202020204" pitchFamily="34" charset="0"/>
              <a:ea typeface="微软雅黑" panose="020B0503020204020204" pitchFamily="34" charset="-122"/>
            </a:endParaRPr>
          </a:p>
        </p:txBody>
      </p:sp>
      <p:pic>
        <p:nvPicPr>
          <p:cNvPr id="15377" name="图片 6" descr="五经普LOGO透明底（长）"/>
          <p:cNvPicPr>
            <a:picLocks noChangeAspect="1"/>
          </p:cNvPicPr>
          <p:nvPr/>
        </p:nvPicPr>
        <p:blipFill>
          <a:blip r:embed="rId6"/>
          <a:stretch>
            <a:fillRect/>
          </a:stretch>
        </p:blipFill>
        <p:spPr>
          <a:xfrm>
            <a:off x="-76200" y="-225425"/>
            <a:ext cx="3695700" cy="115570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0962" name="文本框 16"/>
          <p:cNvSpPr txBox="1"/>
          <p:nvPr/>
        </p:nvSpPr>
        <p:spPr>
          <a:xfrm>
            <a:off x="1233488" y="1412875"/>
            <a:ext cx="1408112"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内资企业</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40963" name="图片 17"/>
          <p:cNvPicPr>
            <a:picLocks noChangeAspect="1"/>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557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0966" name="文本框 12"/>
          <p:cNvSpPr txBox="1"/>
          <p:nvPr/>
        </p:nvSpPr>
        <p:spPr>
          <a:xfrm>
            <a:off x="3328988" y="1382713"/>
            <a:ext cx="3302000" cy="522287"/>
          </a:xfrm>
          <a:prstGeom prst="rect">
            <a:avLst/>
          </a:prstGeom>
          <a:noFill/>
          <a:ln w="9525">
            <a:noFill/>
          </a:ln>
        </p:spPr>
        <p:txBody>
          <a:bodyPr wrap="square" anchor="t" anchorCtr="0">
            <a:spAutoFit/>
          </a:bodyPr>
          <a:p>
            <a:pPr marL="36830" indent="0">
              <a:spcBef>
                <a:spcPct val="20000"/>
              </a:spcBef>
              <a:buClrTx/>
              <a:buSzPct val="85000"/>
              <a:buFont typeface="Wingdings" panose="05000000000000000000" charset="0"/>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分为</a:t>
            </a:r>
            <a:r>
              <a:rPr lang="en-US" altLang="zh-CN"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个中类，其中：</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968" name="文本框 1"/>
          <p:cNvSpPr txBox="1"/>
          <p:nvPr/>
        </p:nvSpPr>
        <p:spPr>
          <a:xfrm>
            <a:off x="6992938" y="1076325"/>
            <a:ext cx="3608387" cy="1136650"/>
          </a:xfrm>
          <a:prstGeom prst="rect">
            <a:avLst/>
          </a:prstGeom>
          <a:noFill/>
          <a:ln w="9525">
            <a:noFill/>
          </a:ln>
        </p:spPr>
        <p:txBody>
          <a:bodyPr wrap="square" anchor="t" anchorCtr="0">
            <a:spAutoFit/>
          </a:bodyPr>
          <a:p>
            <a:pPr marL="36830" indent="0">
              <a:spcBef>
                <a:spcPct val="20000"/>
              </a:spcBef>
              <a:buClrTx/>
              <a:buSzPct val="85000"/>
              <a:buFont typeface="Wingdings" panose="05000000000000000000" charset="0"/>
            </a:pPr>
            <a:r>
              <a:rPr lang="zh-CN" altLang="zh-CN"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有限责任公司：</a:t>
            </a:r>
            <a:r>
              <a:rPr lang="en-US" altLang="zh-CN"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个小类</a:t>
            </a:r>
            <a:endPar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36830" indent="0">
              <a:spcBef>
                <a:spcPct val="20000"/>
              </a:spcBef>
              <a:buClrTx/>
              <a:buSzPct val="85000"/>
              <a:buFont typeface="Wingdings" panose="05000000000000000000" charset="0"/>
            </a:pP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股份有限公司：</a:t>
            </a:r>
            <a:r>
              <a:rPr lang="en-US" altLang="zh-CN"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个小类</a:t>
            </a:r>
            <a:endPar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36830" indent="0">
              <a:spcBef>
                <a:spcPct val="20000"/>
              </a:spcBef>
              <a:buClrTx/>
              <a:buSzPct val="85000"/>
              <a:buFont typeface="Wingdings" panose="05000000000000000000" charset="0"/>
            </a:pP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非公司企业法人：</a:t>
            </a:r>
            <a:r>
              <a:rPr lang="en-US" altLang="zh-CN"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个小类</a:t>
            </a:r>
            <a:endPar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53" name="表格 52"/>
          <p:cNvGraphicFramePr/>
          <p:nvPr/>
        </p:nvGraphicFramePr>
        <p:xfrm>
          <a:off x="885825" y="2393950"/>
          <a:ext cx="10440035" cy="3823335"/>
        </p:xfrm>
        <a:graphic>
          <a:graphicData uri="http://schemas.openxmlformats.org/drawingml/2006/table">
            <a:tbl>
              <a:tblPr firstRow="1" bandRow="1">
                <a:tableStyleId>{5C22544A-7EE6-4342-B048-85BDC9FD1C3A}</a:tableStyleId>
              </a:tblPr>
              <a:tblGrid>
                <a:gridCol w="1619885"/>
                <a:gridCol w="3599815"/>
                <a:gridCol w="1620520"/>
                <a:gridCol w="3599815"/>
              </a:tblGrid>
              <a:tr h="379730">
                <a:tc>
                  <a:txBody>
                    <a:bodyPr/>
                    <a:p>
                      <a:pPr indent="0" algn="ctr" fontAlgn="auto">
                        <a:lnSpc>
                          <a:spcPct val="100000"/>
                        </a:lnSpc>
                        <a:buNone/>
                      </a:pPr>
                      <a:r>
                        <a:rPr lang="en-US" sz="1800">
                          <a:latin typeface="+mn-ea"/>
                        </a:rPr>
                        <a:t>代码</a:t>
                      </a:r>
                      <a:endParaRPr lang="en-US" altLang="en-US" sz="1800">
                        <a:latin typeface="+mn-ea"/>
                      </a:endParaRPr>
                    </a:p>
                  </a:txBody>
                  <a:tcPr marL="68580" marR="68580" marT="0" marB="0" vert="horz" anchor="ctr" anchorCtr="0"/>
                </a:tc>
                <a:tc>
                  <a:txBody>
                    <a:bodyPr/>
                    <a:p>
                      <a:pPr indent="0" algn="ctr" fontAlgn="auto">
                        <a:lnSpc>
                          <a:spcPct val="100000"/>
                        </a:lnSpc>
                        <a:buNone/>
                      </a:pPr>
                      <a:r>
                        <a:rPr lang="en-US" sz="1800">
                          <a:latin typeface="+mn-ea"/>
                        </a:rPr>
                        <a:t>市场主体统计类别</a:t>
                      </a:r>
                      <a:endParaRPr lang="en-US" altLang="en-US" sz="1800">
                        <a:latin typeface="+mn-ea"/>
                      </a:endParaRPr>
                    </a:p>
                  </a:txBody>
                  <a:tcPr marL="68580" marR="68580" marT="0" marB="0" vert="horz" anchor="ctr" anchorCtr="0"/>
                </a:tc>
                <a:tc>
                  <a:txBody>
                    <a:bodyPr/>
                    <a:p>
                      <a:pPr indent="0" algn="ctr" fontAlgn="auto">
                        <a:lnSpc>
                          <a:spcPct val="100000"/>
                        </a:lnSpc>
                        <a:buNone/>
                      </a:pPr>
                      <a:r>
                        <a:rPr lang="en-US" sz="1800">
                          <a:latin typeface="+mn-ea"/>
                        </a:rPr>
                        <a:t>代码</a:t>
                      </a:r>
                      <a:endParaRPr lang="en-US" altLang="en-US" sz="1800">
                        <a:latin typeface="+mn-ea"/>
                      </a:endParaRPr>
                    </a:p>
                  </a:txBody>
                  <a:tcPr marL="68580" marR="68580" marT="0" marB="0" vert="horz" anchor="ctr" anchorCtr="0"/>
                </a:tc>
                <a:tc>
                  <a:txBody>
                    <a:bodyPr/>
                    <a:p>
                      <a:pPr indent="0" algn="ctr" fontAlgn="auto">
                        <a:lnSpc>
                          <a:spcPct val="100000"/>
                        </a:lnSpc>
                        <a:buNone/>
                      </a:pPr>
                      <a:r>
                        <a:rPr lang="en-US" sz="1800">
                          <a:latin typeface="+mn-ea"/>
                        </a:rPr>
                        <a:t>市场主体统计类别</a:t>
                      </a:r>
                      <a:endParaRPr lang="en-US" altLang="en-US" sz="1800">
                        <a:latin typeface="+mn-ea"/>
                      </a:endParaRPr>
                    </a:p>
                  </a:txBody>
                  <a:tcPr marL="68580" marR="68580" marT="0" marB="0" vert="horz" anchor="ctr" anchorCtr="0"/>
                </a:tc>
              </a:tr>
              <a:tr h="381000">
                <a:tc>
                  <a:txBody>
                    <a:bodyPr/>
                    <a:p>
                      <a:pPr indent="0" algn="ctr" fontAlgn="auto">
                        <a:lnSpc>
                          <a:spcPct val="100000"/>
                        </a:lnSpc>
                        <a:buNone/>
                      </a:pPr>
                      <a:r>
                        <a:rPr lang="en-US" sz="1800" b="1">
                          <a:latin typeface="+mn-ea"/>
                        </a:rPr>
                        <a:t>100</a:t>
                      </a:r>
                      <a:endParaRPr lang="en-US" altLang="en-US" sz="1800" b="1">
                        <a:latin typeface="+mn-ea"/>
                      </a:endParaRPr>
                    </a:p>
                  </a:txBody>
                  <a:tcPr marL="68580" marR="68580" marT="0" marB="0" vert="horz" anchor="ctr" anchorCtr="0"/>
                </a:tc>
                <a:tc>
                  <a:txBody>
                    <a:bodyPr/>
                    <a:p>
                      <a:pPr indent="0" fontAlgn="auto">
                        <a:lnSpc>
                          <a:spcPct val="100000"/>
                        </a:lnSpc>
                        <a:buNone/>
                      </a:pPr>
                      <a:r>
                        <a:rPr lang="en-US" sz="1800" b="1">
                          <a:latin typeface="+mn-ea"/>
                        </a:rPr>
                        <a:t>内资企业</a:t>
                      </a:r>
                      <a:endParaRPr lang="en-US" altLang="en-US" sz="1800" b="1">
                        <a:latin typeface="+mn-ea"/>
                      </a:endParaRPr>
                    </a:p>
                  </a:txBody>
                  <a:tcPr marL="68580" marR="68580" marT="0" marB="0" vert="horz" anchor="ctr" anchorCtr="0"/>
                </a:tc>
                <a:tc>
                  <a:txBody>
                    <a:bodyPr/>
                    <a:p>
                      <a:pPr indent="0" algn="ctr" fontAlgn="auto">
                        <a:lnSpc>
                          <a:spcPct val="100000"/>
                        </a:lnSpc>
                        <a:buNone/>
                      </a:pPr>
                      <a:r>
                        <a:rPr lang="en-US" sz="1800">
                          <a:latin typeface="+mn-ea"/>
                        </a:rPr>
                        <a:t>130</a:t>
                      </a:r>
                      <a:endParaRPr lang="en-US" altLang="en-US" sz="1800">
                        <a:latin typeface="+mn-ea"/>
                      </a:endParaRPr>
                    </a:p>
                  </a:txBody>
                  <a:tcPr marL="68580" marR="68580" marT="0" marB="0" vert="horz" anchor="ctr" anchorCtr="0"/>
                </a:tc>
                <a:tc>
                  <a:txBody>
                    <a:bodyPr/>
                    <a:p>
                      <a:pPr indent="0" fontAlgn="auto">
                        <a:lnSpc>
                          <a:spcPct val="100000"/>
                        </a:lnSpc>
                        <a:buNone/>
                      </a:pPr>
                      <a:r>
                        <a:rPr lang="en-US" sz="1800">
                          <a:latin typeface="+mn-ea"/>
                          <a:cs typeface="+mn-ea"/>
                        </a:rPr>
                        <a:t>  非公司企业法人</a:t>
                      </a:r>
                      <a:endParaRPr lang="en-US" altLang="en-US" sz="1800">
                        <a:latin typeface="+mn-ea"/>
                        <a:cs typeface="+mn-ea"/>
                      </a:endParaRPr>
                    </a:p>
                  </a:txBody>
                  <a:tcPr marL="68580" marR="68580" marT="0" marB="0" vert="horz" anchor="ctr" anchorCtr="0"/>
                </a:tc>
              </a:tr>
              <a:tr h="380365">
                <a:tc>
                  <a:txBody>
                    <a:bodyPr/>
                    <a:p>
                      <a:pPr indent="0" algn="ctr" fontAlgn="auto">
                        <a:lnSpc>
                          <a:spcPct val="100000"/>
                        </a:lnSpc>
                        <a:buNone/>
                      </a:pPr>
                      <a:r>
                        <a:rPr lang="en-US" sz="1800">
                          <a:latin typeface="+mn-ea"/>
                        </a:rPr>
                        <a:t>110</a:t>
                      </a:r>
                      <a:endParaRPr lang="en-US" altLang="en-US" sz="1800">
                        <a:latin typeface="+mn-ea"/>
                      </a:endParaRPr>
                    </a:p>
                  </a:txBody>
                  <a:tcPr marL="68580" marR="68580" marT="0" marB="0" vert="horz" anchor="ctr" anchorCtr="0"/>
                </a:tc>
                <a:tc>
                  <a:txBody>
                    <a:bodyPr/>
                    <a:p>
                      <a:pPr indent="0" fontAlgn="auto">
                        <a:lnSpc>
                          <a:spcPct val="100000"/>
                        </a:lnSpc>
                        <a:buNone/>
                      </a:pPr>
                      <a:r>
                        <a:rPr lang="en-US" sz="1800">
                          <a:latin typeface="+mn-ea"/>
                          <a:cs typeface="+mn-ea"/>
                        </a:rPr>
                        <a:t>  有限责任公司</a:t>
                      </a:r>
                      <a:endParaRPr lang="en-US" altLang="en-US" sz="1800">
                        <a:latin typeface="+mn-ea"/>
                        <a:cs typeface="+mn-ea"/>
                      </a:endParaRPr>
                    </a:p>
                  </a:txBody>
                  <a:tcPr marL="68580" marR="68580" marT="0" marB="0" vert="horz" anchor="ctr" anchorCtr="0"/>
                </a:tc>
                <a:tc>
                  <a:txBody>
                    <a:bodyPr/>
                    <a:p>
                      <a:pPr indent="0" algn="ctr" fontAlgn="auto">
                        <a:lnSpc>
                          <a:spcPct val="100000"/>
                        </a:lnSpc>
                        <a:buNone/>
                      </a:pPr>
                      <a:r>
                        <a:rPr lang="en-US" sz="1800">
                          <a:latin typeface="+mn-ea"/>
                        </a:rPr>
                        <a:t>131</a:t>
                      </a:r>
                      <a:endParaRPr lang="en-US" altLang="en-US" sz="1800">
                        <a:latin typeface="+mn-ea"/>
                      </a:endParaRPr>
                    </a:p>
                  </a:txBody>
                  <a:tcPr marL="68580" marR="68580" marT="0" marB="0" vert="horz" anchor="ctr" anchorCtr="0"/>
                </a:tc>
                <a:tc>
                  <a:txBody>
                    <a:bodyPr/>
                    <a:p>
                      <a:pPr indent="0" fontAlgn="auto">
                        <a:lnSpc>
                          <a:spcPct val="100000"/>
                        </a:lnSpc>
                        <a:buNone/>
                      </a:pPr>
                      <a:r>
                        <a:rPr lang="en-US" sz="1800">
                          <a:latin typeface="+mn-ea"/>
                          <a:cs typeface="+mn-ea"/>
                        </a:rPr>
                        <a:t>      全民所有制企业（国有企业）</a:t>
                      </a:r>
                      <a:endParaRPr lang="en-US" altLang="en-US" sz="1800">
                        <a:latin typeface="+mn-ea"/>
                        <a:cs typeface="+mn-ea"/>
                      </a:endParaRPr>
                    </a:p>
                  </a:txBody>
                  <a:tcPr marL="68580" marR="68580" marT="0" marB="0" vert="horz" anchor="ctr" anchorCtr="0"/>
                </a:tc>
              </a:tr>
              <a:tr h="379730">
                <a:tc>
                  <a:txBody>
                    <a:bodyPr/>
                    <a:p>
                      <a:pPr indent="0" algn="ctr" fontAlgn="auto">
                        <a:lnSpc>
                          <a:spcPct val="100000"/>
                        </a:lnSpc>
                        <a:buNone/>
                      </a:pPr>
                      <a:r>
                        <a:rPr lang="en-US" sz="1800">
                          <a:latin typeface="+mn-ea"/>
                        </a:rPr>
                        <a:t>111</a:t>
                      </a:r>
                      <a:endParaRPr lang="en-US" altLang="en-US" sz="1800">
                        <a:latin typeface="+mn-ea"/>
                      </a:endParaRPr>
                    </a:p>
                  </a:txBody>
                  <a:tcPr marL="68580" marR="68580" marT="0" marB="0" vert="horz" anchor="ctr" anchorCtr="0"/>
                </a:tc>
                <a:tc>
                  <a:txBody>
                    <a:bodyPr/>
                    <a:p>
                      <a:pPr indent="0" fontAlgn="auto">
                        <a:lnSpc>
                          <a:spcPct val="100000"/>
                        </a:lnSpc>
                        <a:buNone/>
                      </a:pPr>
                      <a:r>
                        <a:rPr lang="en-US" sz="1800">
                          <a:latin typeface="+mn-ea"/>
                          <a:cs typeface="+mn-ea"/>
                        </a:rPr>
                        <a:t>      国有独资公司</a:t>
                      </a:r>
                      <a:endParaRPr lang="en-US" altLang="en-US" sz="1800">
                        <a:latin typeface="+mn-ea"/>
                        <a:cs typeface="+mn-ea"/>
                      </a:endParaRPr>
                    </a:p>
                  </a:txBody>
                  <a:tcPr marL="68580" marR="68580" marT="0" marB="0" vert="horz" anchor="ctr" anchorCtr="0"/>
                </a:tc>
                <a:tc>
                  <a:txBody>
                    <a:bodyPr/>
                    <a:p>
                      <a:pPr indent="0" algn="ctr" fontAlgn="auto">
                        <a:lnSpc>
                          <a:spcPct val="100000"/>
                        </a:lnSpc>
                        <a:buNone/>
                      </a:pPr>
                      <a:r>
                        <a:rPr lang="en-US" sz="1800">
                          <a:latin typeface="+mn-ea"/>
                        </a:rPr>
                        <a:t>132</a:t>
                      </a:r>
                      <a:endParaRPr lang="en-US" altLang="en-US" sz="1800">
                        <a:latin typeface="+mn-ea"/>
                      </a:endParaRPr>
                    </a:p>
                  </a:txBody>
                  <a:tcPr marL="68580" marR="68580" marT="0" marB="0" vert="horz" anchor="ctr" anchorCtr="0"/>
                </a:tc>
                <a:tc>
                  <a:txBody>
                    <a:bodyPr/>
                    <a:p>
                      <a:pPr indent="0" fontAlgn="auto">
                        <a:lnSpc>
                          <a:spcPct val="100000"/>
                        </a:lnSpc>
                        <a:buNone/>
                      </a:pPr>
                      <a:r>
                        <a:rPr lang="en-US" sz="1800">
                          <a:latin typeface="+mn-ea"/>
                          <a:cs typeface="+mn-ea"/>
                        </a:rPr>
                        <a:t>      集体所有制企业（集体企业）</a:t>
                      </a:r>
                      <a:endParaRPr lang="en-US" altLang="en-US" sz="1800">
                        <a:latin typeface="+mn-ea"/>
                        <a:cs typeface="+mn-ea"/>
                      </a:endParaRPr>
                    </a:p>
                  </a:txBody>
                  <a:tcPr marL="68580" marR="68580" marT="0" marB="0" vert="horz" anchor="ctr" anchorCtr="0"/>
                </a:tc>
              </a:tr>
              <a:tr h="410210">
                <a:tc>
                  <a:txBody>
                    <a:bodyPr/>
                    <a:p>
                      <a:pPr indent="0" algn="ctr" fontAlgn="auto">
                        <a:lnSpc>
                          <a:spcPct val="100000"/>
                        </a:lnSpc>
                        <a:buNone/>
                      </a:pPr>
                      <a:r>
                        <a:rPr lang="en-US" sz="1800">
                          <a:latin typeface="+mn-ea"/>
                        </a:rPr>
                        <a:t>112</a:t>
                      </a:r>
                      <a:endParaRPr lang="en-US" altLang="en-US" sz="1800">
                        <a:latin typeface="+mn-ea"/>
                      </a:endParaRPr>
                    </a:p>
                  </a:txBody>
                  <a:tcPr marL="68580" marR="68580" marT="0" marB="0" vert="horz" anchor="ctr" anchorCtr="0"/>
                </a:tc>
                <a:tc>
                  <a:txBody>
                    <a:bodyPr/>
                    <a:p>
                      <a:pPr indent="0" fontAlgn="auto">
                        <a:lnSpc>
                          <a:spcPct val="100000"/>
                        </a:lnSpc>
                        <a:buNone/>
                      </a:pPr>
                      <a:r>
                        <a:rPr lang="en-US" sz="1800">
                          <a:latin typeface="+mn-ea"/>
                          <a:cs typeface="+mn-ea"/>
                        </a:rPr>
                        <a:t>      私营有限责任公司</a:t>
                      </a:r>
                      <a:endParaRPr lang="en-US" altLang="en-US" sz="1800">
                        <a:latin typeface="+mn-ea"/>
                        <a:cs typeface="+mn-ea"/>
                      </a:endParaRPr>
                    </a:p>
                  </a:txBody>
                  <a:tcPr marL="68580" marR="68580" marT="0" marB="0" vert="horz" anchor="ctr" anchorCtr="0"/>
                </a:tc>
                <a:tc>
                  <a:txBody>
                    <a:bodyPr/>
                    <a:p>
                      <a:pPr indent="0" algn="ctr" fontAlgn="auto">
                        <a:lnSpc>
                          <a:spcPct val="100000"/>
                        </a:lnSpc>
                        <a:buNone/>
                      </a:pPr>
                      <a:r>
                        <a:rPr lang="en-US" sz="1800">
                          <a:latin typeface="+mn-ea"/>
                        </a:rPr>
                        <a:t>133</a:t>
                      </a:r>
                      <a:endParaRPr lang="en-US" altLang="en-US" sz="1800">
                        <a:latin typeface="+mn-ea"/>
                      </a:endParaRPr>
                    </a:p>
                  </a:txBody>
                  <a:tcPr marL="68580" marR="68580" marT="0" marB="0" vert="horz" anchor="ctr" anchorCtr="0"/>
                </a:tc>
                <a:tc>
                  <a:txBody>
                    <a:bodyPr/>
                    <a:p>
                      <a:pPr indent="0" fontAlgn="auto">
                        <a:lnSpc>
                          <a:spcPct val="100000"/>
                        </a:lnSpc>
                        <a:buNone/>
                      </a:pPr>
                      <a:r>
                        <a:rPr lang="en-US" sz="1800">
                          <a:latin typeface="+mn-ea"/>
                          <a:cs typeface="+mn-ea"/>
                        </a:rPr>
                        <a:t>      股份合作企业</a:t>
                      </a:r>
                      <a:endParaRPr lang="en-US" altLang="en-US" sz="1800">
                        <a:latin typeface="+mn-ea"/>
                        <a:cs typeface="+mn-ea"/>
                      </a:endParaRPr>
                    </a:p>
                  </a:txBody>
                  <a:tcPr marL="68580" marR="68580" marT="0" marB="0" vert="horz" anchor="ctr" anchorCtr="0"/>
                </a:tc>
              </a:tr>
              <a:tr h="503555">
                <a:tc>
                  <a:txBody>
                    <a:bodyPr/>
                    <a:p>
                      <a:pPr indent="0" algn="ctr" fontAlgn="auto">
                        <a:lnSpc>
                          <a:spcPct val="100000"/>
                        </a:lnSpc>
                        <a:buNone/>
                      </a:pPr>
                      <a:r>
                        <a:rPr lang="en-US" sz="1800">
                          <a:latin typeface="+mn-ea"/>
                        </a:rPr>
                        <a:t>119</a:t>
                      </a:r>
                      <a:endParaRPr lang="en-US" altLang="en-US" sz="1800">
                        <a:latin typeface="+mn-ea"/>
                      </a:endParaRPr>
                    </a:p>
                  </a:txBody>
                  <a:tcPr marL="68580" marR="68580" marT="0" marB="0" vert="horz" anchor="ctr" anchorCtr="0"/>
                </a:tc>
                <a:tc>
                  <a:txBody>
                    <a:bodyPr/>
                    <a:p>
                      <a:pPr indent="0" fontAlgn="auto">
                        <a:lnSpc>
                          <a:spcPct val="100000"/>
                        </a:lnSpc>
                        <a:buNone/>
                      </a:pPr>
                      <a:r>
                        <a:rPr lang="en-US" sz="1800">
                          <a:latin typeface="+mn-ea"/>
                          <a:cs typeface="+mn-ea"/>
                        </a:rPr>
                        <a:t>      其他有限责任公司</a:t>
                      </a:r>
                      <a:endParaRPr lang="en-US" altLang="en-US" sz="1800">
                        <a:latin typeface="+mn-ea"/>
                        <a:cs typeface="+mn-ea"/>
                      </a:endParaRPr>
                    </a:p>
                  </a:txBody>
                  <a:tcPr marL="68580" marR="68580" marT="0" marB="0" vert="horz" anchor="ctr" anchorCtr="0"/>
                </a:tc>
                <a:tc>
                  <a:txBody>
                    <a:bodyPr/>
                    <a:p>
                      <a:pPr indent="0" algn="ctr" fontAlgn="auto">
                        <a:lnSpc>
                          <a:spcPct val="100000"/>
                        </a:lnSpc>
                        <a:buNone/>
                      </a:pPr>
                      <a:r>
                        <a:rPr lang="en-US" sz="1800">
                          <a:latin typeface="+mn-ea"/>
                        </a:rPr>
                        <a:t>134</a:t>
                      </a:r>
                      <a:endParaRPr lang="en-US" altLang="en-US" sz="1800">
                        <a:latin typeface="+mn-ea"/>
                      </a:endParaRPr>
                    </a:p>
                  </a:txBody>
                  <a:tcPr marL="68580" marR="68580" marT="0" marB="0" vert="horz" anchor="ctr" anchorCtr="0"/>
                </a:tc>
                <a:tc>
                  <a:txBody>
                    <a:bodyPr/>
                    <a:p>
                      <a:pPr indent="0" fontAlgn="auto">
                        <a:lnSpc>
                          <a:spcPct val="100000"/>
                        </a:lnSpc>
                        <a:buNone/>
                      </a:pPr>
                      <a:r>
                        <a:rPr lang="en-US" sz="1800">
                          <a:latin typeface="+mn-ea"/>
                          <a:cs typeface="+mn-ea"/>
                        </a:rPr>
                        <a:t>      联营企业</a:t>
                      </a:r>
                      <a:endParaRPr lang="en-US" altLang="en-US" sz="1800">
                        <a:latin typeface="+mn-ea"/>
                        <a:cs typeface="+mn-ea"/>
                      </a:endParaRPr>
                    </a:p>
                  </a:txBody>
                  <a:tcPr marL="68580" marR="68580" marT="0" marB="0" vert="horz" anchor="ctr" anchorCtr="0"/>
                </a:tc>
              </a:tr>
              <a:tr h="380365">
                <a:tc>
                  <a:txBody>
                    <a:bodyPr/>
                    <a:p>
                      <a:pPr indent="0" algn="ctr" fontAlgn="auto">
                        <a:lnSpc>
                          <a:spcPct val="100000"/>
                        </a:lnSpc>
                        <a:buNone/>
                      </a:pPr>
                      <a:r>
                        <a:rPr lang="en-US" sz="1800">
                          <a:latin typeface="+mn-ea"/>
                        </a:rPr>
                        <a:t>120</a:t>
                      </a:r>
                      <a:endParaRPr lang="en-US" altLang="en-US" sz="1800">
                        <a:latin typeface="+mn-ea"/>
                      </a:endParaRPr>
                    </a:p>
                  </a:txBody>
                  <a:tcPr marL="68580" marR="68580" marT="0" marB="0" vert="horz" anchor="ctr" anchorCtr="0"/>
                </a:tc>
                <a:tc>
                  <a:txBody>
                    <a:bodyPr/>
                    <a:p>
                      <a:pPr indent="0" fontAlgn="auto">
                        <a:lnSpc>
                          <a:spcPct val="100000"/>
                        </a:lnSpc>
                        <a:buNone/>
                      </a:pPr>
                      <a:r>
                        <a:rPr lang="en-US" sz="1800">
                          <a:latin typeface="+mn-ea"/>
                          <a:cs typeface="+mn-ea"/>
                        </a:rPr>
                        <a:t>  股份有限公司</a:t>
                      </a:r>
                      <a:endParaRPr lang="en-US" altLang="en-US" sz="1800">
                        <a:latin typeface="+mn-ea"/>
                        <a:cs typeface="+mn-ea"/>
                      </a:endParaRPr>
                    </a:p>
                  </a:txBody>
                  <a:tcPr marL="68580" marR="68580" marT="0" marB="0" vert="horz" anchor="ctr" anchorCtr="0"/>
                </a:tc>
                <a:tc>
                  <a:txBody>
                    <a:bodyPr/>
                    <a:p>
                      <a:pPr indent="0" algn="ctr" fontAlgn="auto">
                        <a:lnSpc>
                          <a:spcPct val="100000"/>
                        </a:lnSpc>
                        <a:buNone/>
                      </a:pPr>
                      <a:r>
                        <a:rPr lang="en-US" sz="1800">
                          <a:latin typeface="+mn-ea"/>
                        </a:rPr>
                        <a:t>140</a:t>
                      </a:r>
                      <a:endParaRPr lang="en-US" altLang="en-US" sz="1800">
                        <a:latin typeface="+mn-ea"/>
                      </a:endParaRPr>
                    </a:p>
                  </a:txBody>
                  <a:tcPr marL="68580" marR="68580" marT="0" marB="0" vert="horz" anchor="ctr" anchorCtr="0"/>
                </a:tc>
                <a:tc>
                  <a:txBody>
                    <a:bodyPr/>
                    <a:p>
                      <a:pPr indent="0" fontAlgn="auto">
                        <a:lnSpc>
                          <a:spcPct val="100000"/>
                        </a:lnSpc>
                        <a:buNone/>
                      </a:pPr>
                      <a:r>
                        <a:rPr lang="en-US" sz="1800">
                          <a:latin typeface="+mn-ea"/>
                          <a:cs typeface="+mn-ea"/>
                        </a:rPr>
                        <a:t>  个人独资企业</a:t>
                      </a:r>
                      <a:endParaRPr lang="en-US" altLang="en-US" sz="1800">
                        <a:latin typeface="+mn-ea"/>
                        <a:cs typeface="+mn-ea"/>
                      </a:endParaRPr>
                    </a:p>
                  </a:txBody>
                  <a:tcPr marL="68580" marR="68580" marT="0" marB="0" vert="horz" anchor="ctr" anchorCtr="0"/>
                </a:tc>
              </a:tr>
              <a:tr h="504825">
                <a:tc>
                  <a:txBody>
                    <a:bodyPr/>
                    <a:p>
                      <a:pPr indent="0" algn="ctr" fontAlgn="auto">
                        <a:lnSpc>
                          <a:spcPct val="100000"/>
                        </a:lnSpc>
                        <a:buNone/>
                      </a:pPr>
                      <a:r>
                        <a:rPr lang="en-US" sz="1800">
                          <a:latin typeface="+mn-ea"/>
                        </a:rPr>
                        <a:t>121</a:t>
                      </a:r>
                      <a:endParaRPr lang="en-US" altLang="en-US" sz="1800">
                        <a:latin typeface="+mn-ea"/>
                      </a:endParaRPr>
                    </a:p>
                  </a:txBody>
                  <a:tcPr marL="68580" marR="68580" marT="0" marB="0" vert="horz" anchor="ctr" anchorCtr="0"/>
                </a:tc>
                <a:tc>
                  <a:txBody>
                    <a:bodyPr/>
                    <a:p>
                      <a:pPr indent="0" fontAlgn="auto">
                        <a:lnSpc>
                          <a:spcPct val="100000"/>
                        </a:lnSpc>
                        <a:buNone/>
                      </a:pPr>
                      <a:r>
                        <a:rPr lang="en-US" sz="1800">
                          <a:latin typeface="+mn-ea"/>
                          <a:cs typeface="+mn-ea"/>
                        </a:rPr>
                        <a:t>      私营股份有限公司</a:t>
                      </a:r>
                      <a:endParaRPr lang="en-US" altLang="en-US" sz="1800">
                        <a:latin typeface="+mn-ea"/>
                        <a:cs typeface="+mn-ea"/>
                      </a:endParaRPr>
                    </a:p>
                  </a:txBody>
                  <a:tcPr marL="68580" marR="68580" marT="0" marB="0" vert="horz" anchor="ctr" anchorCtr="0"/>
                </a:tc>
                <a:tc>
                  <a:txBody>
                    <a:bodyPr/>
                    <a:p>
                      <a:pPr indent="0" algn="ctr" fontAlgn="auto">
                        <a:lnSpc>
                          <a:spcPct val="100000"/>
                        </a:lnSpc>
                        <a:buNone/>
                      </a:pPr>
                      <a:r>
                        <a:rPr lang="en-US" sz="1800">
                          <a:latin typeface="+mn-ea"/>
                        </a:rPr>
                        <a:t>150</a:t>
                      </a:r>
                      <a:endParaRPr lang="en-US" altLang="en-US" sz="1800">
                        <a:latin typeface="+mn-ea"/>
                      </a:endParaRPr>
                    </a:p>
                  </a:txBody>
                  <a:tcPr marL="68580" marR="68580" marT="0" marB="0" vert="horz" anchor="ctr" anchorCtr="0"/>
                </a:tc>
                <a:tc>
                  <a:txBody>
                    <a:bodyPr/>
                    <a:p>
                      <a:pPr indent="0" fontAlgn="auto">
                        <a:lnSpc>
                          <a:spcPct val="100000"/>
                        </a:lnSpc>
                        <a:buNone/>
                      </a:pPr>
                      <a:r>
                        <a:rPr lang="en-US" sz="1800">
                          <a:latin typeface="+mn-ea"/>
                          <a:cs typeface="+mn-ea"/>
                        </a:rPr>
                        <a:t>  合伙企业</a:t>
                      </a:r>
                      <a:endParaRPr lang="en-US" altLang="en-US" sz="1800">
                        <a:latin typeface="+mn-ea"/>
                        <a:cs typeface="+mn-ea"/>
                      </a:endParaRPr>
                    </a:p>
                  </a:txBody>
                  <a:tcPr marL="68580" marR="68580" marT="0" marB="0" vert="horz" anchor="ctr" anchorCtr="0"/>
                </a:tc>
              </a:tr>
              <a:tr h="503555">
                <a:tc>
                  <a:txBody>
                    <a:bodyPr/>
                    <a:p>
                      <a:pPr indent="0" algn="ctr" fontAlgn="auto">
                        <a:lnSpc>
                          <a:spcPct val="100000"/>
                        </a:lnSpc>
                        <a:buNone/>
                      </a:pPr>
                      <a:r>
                        <a:rPr lang="en-US" sz="1800">
                          <a:latin typeface="+mn-ea"/>
                        </a:rPr>
                        <a:t>129</a:t>
                      </a:r>
                      <a:endParaRPr lang="en-US" altLang="en-US" sz="1800">
                        <a:latin typeface="+mn-ea"/>
                      </a:endParaRPr>
                    </a:p>
                  </a:txBody>
                  <a:tcPr marL="68580" marR="68580" marT="0" marB="0" vert="horz" anchor="ctr" anchorCtr="0"/>
                </a:tc>
                <a:tc>
                  <a:txBody>
                    <a:bodyPr/>
                    <a:p>
                      <a:pPr indent="0" fontAlgn="auto">
                        <a:lnSpc>
                          <a:spcPct val="100000"/>
                        </a:lnSpc>
                        <a:buNone/>
                      </a:pPr>
                      <a:r>
                        <a:rPr lang="en-US" sz="1800">
                          <a:latin typeface="+mn-ea"/>
                          <a:cs typeface="+mn-ea"/>
                        </a:rPr>
                        <a:t>      其他股份有限公司</a:t>
                      </a:r>
                      <a:endParaRPr lang="en-US" altLang="en-US" sz="1800">
                        <a:latin typeface="+mn-ea"/>
                        <a:cs typeface="+mn-ea"/>
                      </a:endParaRPr>
                    </a:p>
                  </a:txBody>
                  <a:tcPr marL="68580" marR="68580" marT="0" marB="0" vert="horz" anchor="ctr" anchorCtr="0"/>
                </a:tc>
                <a:tc>
                  <a:txBody>
                    <a:bodyPr/>
                    <a:p>
                      <a:pPr indent="0" algn="ctr" fontAlgn="auto">
                        <a:lnSpc>
                          <a:spcPct val="100000"/>
                        </a:lnSpc>
                        <a:buNone/>
                      </a:pPr>
                      <a:r>
                        <a:rPr lang="en-US" sz="1800">
                          <a:latin typeface="+mn-ea"/>
                        </a:rPr>
                        <a:t>190</a:t>
                      </a:r>
                      <a:endParaRPr lang="en-US" altLang="en-US" sz="1800">
                        <a:latin typeface="+mn-ea"/>
                      </a:endParaRPr>
                    </a:p>
                  </a:txBody>
                  <a:tcPr marL="68580" marR="68580" marT="0" marB="0" vert="horz" anchor="ctr" anchorCtr="0"/>
                </a:tc>
                <a:tc>
                  <a:txBody>
                    <a:bodyPr/>
                    <a:p>
                      <a:pPr indent="0" fontAlgn="auto">
                        <a:lnSpc>
                          <a:spcPct val="100000"/>
                        </a:lnSpc>
                        <a:buNone/>
                      </a:pPr>
                      <a:r>
                        <a:rPr lang="en-US" sz="1800">
                          <a:latin typeface="+mn-ea"/>
                          <a:cs typeface="+mn-ea"/>
                        </a:rPr>
                        <a:t>  其他内资企业</a:t>
                      </a:r>
                      <a:endParaRPr lang="en-US" altLang="en-US" sz="1800">
                        <a:latin typeface="+mn-ea"/>
                        <a:cs typeface="+mn-ea"/>
                      </a:endParaRPr>
                    </a:p>
                  </a:txBody>
                  <a:tcPr marL="68580" marR="68580" marT="0" marB="0" vert="horz" anchor="ctr" anchorCtr="0"/>
                </a:tc>
              </a:tr>
            </a:tbl>
          </a:graphicData>
        </a:graphic>
      </p:graphicFrame>
      <p:sp>
        <p:nvSpPr>
          <p:cNvPr id="2" name="椭圆 1"/>
          <p:cNvSpPr/>
          <p:nvPr/>
        </p:nvSpPr>
        <p:spPr>
          <a:xfrm>
            <a:off x="2481580" y="4863465"/>
            <a:ext cx="1952625" cy="358775"/>
          </a:xfrm>
          <a:prstGeom prst="ellipse">
            <a:avLst/>
          </a:prstGeom>
          <a:noFill/>
          <a:ln w="25400">
            <a:solidFill>
              <a:srgbClr val="C00000"/>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marL="0" marR="0" indent="0" algn="ctr" defTabSz="914400" rtl="0" eaLnBrk="0" fontAlgn="base" latinLnBrk="0" hangingPunct="0">
              <a:lnSpc>
                <a:spcPct val="100000"/>
              </a:lnSpc>
              <a:spcBef>
                <a:spcPct val="0"/>
              </a:spcBef>
              <a:spcAft>
                <a:spcPct val="0"/>
              </a:spcAft>
              <a:buClrTx/>
              <a:buSzTx/>
              <a:buFontTx/>
              <a:buNone/>
            </a:pPr>
            <a:endParaRPr kumimoji="0" lang="en-US" altLang="zh-CN" sz="2400" b="0" i="0" u="none" strike="noStrike" kern="1200" cap="none" spc="0" normalizeH="0" baseline="0" noProof="1">
              <a:solidFill>
                <a:schemeClr val="tx1">
                  <a:lumMod val="95000"/>
                  <a:lumOff val="5000"/>
                </a:schemeClr>
              </a:solidFill>
              <a:latin typeface="+mj-ea"/>
              <a:ea typeface="+mj-ea"/>
              <a:cs typeface="+mj-ea"/>
              <a:sym typeface="+mn-lt"/>
            </a:endParaRPr>
          </a:p>
        </p:txBody>
      </p:sp>
      <p:sp>
        <p:nvSpPr>
          <p:cNvPr id="3" name="椭圆 2"/>
          <p:cNvSpPr/>
          <p:nvPr/>
        </p:nvSpPr>
        <p:spPr>
          <a:xfrm>
            <a:off x="7741285" y="2719070"/>
            <a:ext cx="1952625" cy="485775"/>
          </a:xfrm>
          <a:prstGeom prst="ellipse">
            <a:avLst/>
          </a:prstGeom>
          <a:noFill/>
          <a:ln w="25400">
            <a:solidFill>
              <a:srgbClr val="C00000"/>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marL="0" marR="0" indent="0" algn="ctr" defTabSz="914400" rtl="0" eaLnBrk="0" fontAlgn="base" latinLnBrk="0" hangingPunct="0">
              <a:lnSpc>
                <a:spcPct val="100000"/>
              </a:lnSpc>
              <a:spcBef>
                <a:spcPct val="0"/>
              </a:spcBef>
              <a:spcAft>
                <a:spcPct val="0"/>
              </a:spcAft>
              <a:buClrTx/>
              <a:buSzTx/>
              <a:buFontTx/>
              <a:buNone/>
            </a:pPr>
            <a:endParaRPr kumimoji="0" lang="en-US" altLang="zh-CN" sz="2400" b="0" i="0" u="none" strike="noStrike" kern="1200" cap="none" spc="0" normalizeH="0" baseline="0" noProof="1">
              <a:solidFill>
                <a:schemeClr val="tx1">
                  <a:lumMod val="95000"/>
                  <a:lumOff val="5000"/>
                </a:schemeClr>
              </a:solidFill>
              <a:latin typeface="+mj-ea"/>
              <a:ea typeface="+mj-ea"/>
              <a:cs typeface="+mj-ea"/>
              <a:sym typeface="+mn-lt"/>
            </a:endParaRPr>
          </a:p>
        </p:txBody>
      </p:sp>
      <p:sp>
        <p:nvSpPr>
          <p:cNvPr id="5" name="椭圆 4"/>
          <p:cNvSpPr/>
          <p:nvPr/>
        </p:nvSpPr>
        <p:spPr>
          <a:xfrm>
            <a:off x="7741285" y="4794885"/>
            <a:ext cx="1952625" cy="427990"/>
          </a:xfrm>
          <a:prstGeom prst="ellipse">
            <a:avLst/>
          </a:prstGeom>
          <a:noFill/>
          <a:ln w="25400">
            <a:solidFill>
              <a:srgbClr val="C00000"/>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marL="0" marR="0" indent="0" algn="ctr" defTabSz="914400" rtl="0" eaLnBrk="0" fontAlgn="base" latinLnBrk="0" hangingPunct="0">
              <a:lnSpc>
                <a:spcPct val="100000"/>
              </a:lnSpc>
              <a:spcBef>
                <a:spcPct val="0"/>
              </a:spcBef>
              <a:spcAft>
                <a:spcPct val="0"/>
              </a:spcAft>
              <a:buClrTx/>
              <a:buSzTx/>
              <a:buFontTx/>
              <a:buNone/>
            </a:pPr>
            <a:endParaRPr kumimoji="0" lang="en-US" altLang="zh-CN" sz="2400" b="0" i="0" u="none" strike="noStrike" kern="1200" cap="none" spc="0" normalizeH="0" baseline="0" noProof="1">
              <a:solidFill>
                <a:schemeClr val="tx1">
                  <a:lumMod val="95000"/>
                  <a:lumOff val="5000"/>
                </a:schemeClr>
              </a:solidFill>
              <a:latin typeface="+mj-ea"/>
              <a:ea typeface="+mj-ea"/>
              <a:cs typeface="+mj-ea"/>
              <a:sym typeface="+mn-lt"/>
            </a:endParaRPr>
          </a:p>
        </p:txBody>
      </p:sp>
      <p:sp>
        <p:nvSpPr>
          <p:cNvPr id="6" name="椭圆 5"/>
          <p:cNvSpPr/>
          <p:nvPr/>
        </p:nvSpPr>
        <p:spPr>
          <a:xfrm>
            <a:off x="7741285" y="5222875"/>
            <a:ext cx="1952625" cy="481330"/>
          </a:xfrm>
          <a:prstGeom prst="ellipse">
            <a:avLst/>
          </a:prstGeom>
          <a:noFill/>
          <a:ln w="25400">
            <a:solidFill>
              <a:srgbClr val="C00000"/>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marL="0" marR="0" indent="0" algn="ctr" defTabSz="914400" rtl="0" eaLnBrk="0" fontAlgn="base" latinLnBrk="0" hangingPunct="0">
              <a:lnSpc>
                <a:spcPct val="100000"/>
              </a:lnSpc>
              <a:spcBef>
                <a:spcPct val="0"/>
              </a:spcBef>
              <a:spcAft>
                <a:spcPct val="0"/>
              </a:spcAft>
              <a:buClrTx/>
              <a:buSzTx/>
              <a:buFontTx/>
              <a:buNone/>
            </a:pPr>
            <a:endParaRPr kumimoji="0" lang="en-US" altLang="zh-CN" sz="2400" b="0" i="0" u="none" strike="noStrike" kern="1200" cap="none" spc="0" normalizeH="0" baseline="0" noProof="1">
              <a:solidFill>
                <a:schemeClr val="tx1">
                  <a:lumMod val="95000"/>
                  <a:lumOff val="5000"/>
                </a:schemeClr>
              </a:solidFill>
              <a:latin typeface="+mj-ea"/>
              <a:ea typeface="+mj-ea"/>
              <a:cs typeface="+mj-ea"/>
              <a:sym typeface="+mn-lt"/>
            </a:endParaRPr>
          </a:p>
        </p:txBody>
      </p:sp>
      <p:sp>
        <p:nvSpPr>
          <p:cNvPr id="7" name="椭圆 6"/>
          <p:cNvSpPr/>
          <p:nvPr/>
        </p:nvSpPr>
        <p:spPr>
          <a:xfrm>
            <a:off x="2558415" y="3167380"/>
            <a:ext cx="1952625" cy="402590"/>
          </a:xfrm>
          <a:prstGeom prst="ellipse">
            <a:avLst/>
          </a:prstGeom>
          <a:noFill/>
          <a:ln w="22225">
            <a:solidFill>
              <a:srgbClr val="C00000"/>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marL="0" marR="0" indent="0" algn="ctr" defTabSz="914400" rtl="0" eaLnBrk="0" fontAlgn="base" latinLnBrk="0" hangingPunct="0">
              <a:lnSpc>
                <a:spcPct val="100000"/>
              </a:lnSpc>
              <a:spcBef>
                <a:spcPct val="0"/>
              </a:spcBef>
              <a:spcAft>
                <a:spcPct val="0"/>
              </a:spcAft>
              <a:buClrTx/>
              <a:buSzTx/>
              <a:buFontTx/>
              <a:buNone/>
            </a:pPr>
            <a:endParaRPr kumimoji="0" lang="en-US" altLang="zh-CN" sz="2400" b="0" i="0" u="none" strike="noStrike" kern="1200" cap="none" spc="0" normalizeH="0" baseline="0" noProof="1">
              <a:solidFill>
                <a:schemeClr val="tx1">
                  <a:lumMod val="95000"/>
                  <a:lumOff val="5000"/>
                </a:schemeClr>
              </a:solidFill>
              <a:latin typeface="+mj-ea"/>
              <a:ea typeface="+mj-ea"/>
              <a:cs typeface="+mj-ea"/>
              <a:sym typeface="+mn-lt"/>
            </a:endParaRPr>
          </a:p>
        </p:txBody>
      </p:sp>
      <p:sp>
        <p:nvSpPr>
          <p:cNvPr id="8" name="椭圆 7"/>
          <p:cNvSpPr/>
          <p:nvPr/>
        </p:nvSpPr>
        <p:spPr>
          <a:xfrm>
            <a:off x="7741285" y="5704205"/>
            <a:ext cx="1952625" cy="513080"/>
          </a:xfrm>
          <a:prstGeom prst="ellipse">
            <a:avLst/>
          </a:prstGeom>
          <a:noFill/>
          <a:ln w="25400">
            <a:solidFill>
              <a:srgbClr val="C00000"/>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marL="0" marR="0" indent="0" algn="ctr" defTabSz="914400" rtl="0" eaLnBrk="0" fontAlgn="base" latinLnBrk="0" hangingPunct="0">
              <a:lnSpc>
                <a:spcPct val="100000"/>
              </a:lnSpc>
              <a:spcBef>
                <a:spcPct val="0"/>
              </a:spcBef>
              <a:spcAft>
                <a:spcPct val="0"/>
              </a:spcAft>
              <a:buClrTx/>
              <a:buSzTx/>
              <a:buFontTx/>
              <a:buNone/>
            </a:pPr>
            <a:endParaRPr kumimoji="0" lang="en-US" altLang="zh-CN" sz="2400" b="0" i="0" u="none" strike="noStrike" kern="1200" cap="none" spc="0" normalizeH="0" baseline="0" noProof="1">
              <a:solidFill>
                <a:schemeClr val="tx1">
                  <a:lumMod val="95000"/>
                  <a:lumOff val="5000"/>
                </a:schemeClr>
              </a:solidFill>
              <a:latin typeface="+mj-ea"/>
              <a:ea typeface="+mj-ea"/>
              <a:cs typeface="+mj-ea"/>
              <a:sym typeface="+mn-lt"/>
            </a:endParaRPr>
          </a:p>
        </p:txBody>
      </p:sp>
      <p:pic>
        <p:nvPicPr>
          <p:cNvPr id="15377"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5366" name="文本框 12"/>
          <p:cNvSpPr txBox="1"/>
          <p:nvPr/>
        </p:nvSpPr>
        <p:spPr>
          <a:xfrm>
            <a:off x="-635" y="1777365"/>
            <a:ext cx="12051665" cy="2660650"/>
          </a:xfrm>
          <a:prstGeom prst="rect">
            <a:avLst/>
          </a:prstGeom>
          <a:noFill/>
          <a:ln w="9525">
            <a:noFill/>
          </a:ln>
        </p:spPr>
        <p:txBody>
          <a:bodyPr>
            <a:noAutofit/>
          </a:bodyPr>
          <a:lstStyle/>
          <a:p>
            <a:pPr marL="36830">
              <a:spcBef>
                <a:spcPct val="20000"/>
              </a:spcBef>
              <a:buSzPct val="85000"/>
              <a:buFont typeface="Wingdings" panose="05000000000000000000" charset="0"/>
              <a:buNone/>
            </a:pPr>
            <a:r>
              <a:rPr lang="zh-CN" altLang="en-US" sz="2600" noProof="1">
                <a:solidFill>
                  <a:srgbClr val="336699"/>
                </a:solidFill>
                <a:latin typeface="微软雅黑" panose="020B0503020204020204" pitchFamily="34" charset="-122"/>
                <a:sym typeface="微软雅黑" panose="020B0503020204020204" pitchFamily="34" charset="-122"/>
              </a:rPr>
              <a:t>登记</a:t>
            </a:r>
            <a:r>
              <a:rPr lang="zh-CN" altLang="en-US" sz="2600">
                <a:solidFill>
                  <a:srgbClr val="336699"/>
                </a:solidFill>
                <a:latin typeface="微软雅黑" panose="020B0503020204020204" pitchFamily="34" charset="-122"/>
                <a:sym typeface="微软雅黑" panose="020B0503020204020204" pitchFamily="34" charset="-122"/>
              </a:rPr>
              <a:t>注</a:t>
            </a:r>
            <a:endParaRPr lang="zh-CN" altLang="en-US" sz="2600" noProof="1">
              <a:solidFill>
                <a:srgbClr val="336699"/>
              </a:solidFill>
              <a:latin typeface="微软雅黑" panose="020B0503020204020204" pitchFamily="34" charset="-122"/>
              <a:sym typeface="微软雅黑" panose="020B0503020204020204" pitchFamily="34" charset="-122"/>
            </a:endParaRPr>
          </a:p>
          <a:p>
            <a:pPr marL="36830">
              <a:spcBef>
                <a:spcPct val="20000"/>
              </a:spcBef>
              <a:buSzPct val="85000"/>
              <a:buFont typeface="Wingdings" panose="05000000000000000000" charset="0"/>
              <a:buNone/>
            </a:pPr>
            <a:r>
              <a:rPr lang="zh-CN" altLang="en-US" sz="2600" noProof="1">
                <a:solidFill>
                  <a:srgbClr val="336699"/>
                </a:solidFill>
                <a:latin typeface="微软雅黑" panose="020B0503020204020204" pitchFamily="34" charset="-122"/>
                <a:sym typeface="微软雅黑" panose="020B0503020204020204" pitchFamily="34" charset="-122"/>
              </a:rPr>
              <a:t>册类型</a:t>
            </a:r>
            <a:endParaRPr lang="zh-CN" altLang="en-US" sz="2600" noProof="1">
              <a:solidFill>
                <a:srgbClr val="336699"/>
              </a:solidFill>
              <a:latin typeface="微软雅黑" panose="020B0503020204020204" pitchFamily="34" charset="-122"/>
              <a:sym typeface="微软雅黑" panose="020B0503020204020204" pitchFamily="34" charset="-122"/>
            </a:endParaRPr>
          </a:p>
          <a:p>
            <a:pPr marL="36830">
              <a:spcBef>
                <a:spcPct val="20000"/>
              </a:spcBef>
              <a:buSzPct val="85000"/>
              <a:buFont typeface="Wingdings" panose="05000000000000000000" charset="0"/>
              <a:buNone/>
            </a:pPr>
            <a:r>
              <a:rPr lang="zh-CN" altLang="en-US" sz="2600" noProof="1">
                <a:solidFill>
                  <a:srgbClr val="336699"/>
                </a:solidFill>
                <a:latin typeface="微软雅黑" panose="020B0503020204020204" pitchFamily="34" charset="-122"/>
                <a:sym typeface="微软雅黑" panose="020B0503020204020204" pitchFamily="34" charset="-122"/>
              </a:rPr>
              <a:t>（</a:t>
            </a:r>
            <a:r>
              <a:rPr lang="en-US" altLang="zh-CN" sz="2600" noProof="1">
                <a:solidFill>
                  <a:srgbClr val="336699"/>
                </a:solidFill>
                <a:latin typeface="微软雅黑" panose="020B0503020204020204" pitchFamily="34" charset="-122"/>
                <a:sym typeface="微软雅黑" panose="020B0503020204020204" pitchFamily="34" charset="-122"/>
              </a:rPr>
              <a:t>205</a:t>
            </a:r>
            <a:r>
              <a:rPr lang="zh-CN" altLang="en-US" sz="2600">
                <a:solidFill>
                  <a:srgbClr val="336699"/>
                </a:solidFill>
                <a:latin typeface="微软雅黑" panose="020B0503020204020204" pitchFamily="34" charset="-122"/>
                <a:sym typeface="微软雅黑" panose="020B0503020204020204" pitchFamily="34" charset="-122"/>
              </a:rPr>
              <a:t>栏</a:t>
            </a:r>
            <a:r>
              <a:rPr lang="zh-CN" altLang="en-US" sz="2600" noProof="1">
                <a:solidFill>
                  <a:srgbClr val="336699"/>
                </a:solidFill>
                <a:latin typeface="微软雅黑" panose="020B0503020204020204" pitchFamily="34" charset="-122"/>
                <a:sym typeface="微软雅黑" panose="020B0503020204020204" pitchFamily="34" charset="-122"/>
              </a:rPr>
              <a:t>）</a:t>
            </a:r>
            <a:endParaRPr lang="zh-CN" altLang="en-US" sz="2600" noProof="1">
              <a:solidFill>
                <a:srgbClr val="336699"/>
              </a:solidFill>
              <a:latin typeface="微软雅黑" panose="020B0503020204020204" pitchFamily="34" charset="-122"/>
              <a:sym typeface="微软雅黑" panose="020B0503020204020204" pitchFamily="34" charset="-122"/>
            </a:endParaRPr>
          </a:p>
          <a:p>
            <a:pPr marL="36830">
              <a:spcBef>
                <a:spcPct val="20000"/>
              </a:spcBef>
              <a:buSzPct val="85000"/>
              <a:buFont typeface="Wingdings" panose="05000000000000000000" charset="0"/>
              <a:buNone/>
            </a:pPr>
            <a:endParaRPr lang="zh-CN" altLang="en-US" sz="2600" noProof="1">
              <a:solidFill>
                <a:srgbClr val="336699"/>
              </a:solidFill>
              <a:latin typeface="微软雅黑" panose="020B0503020204020204" pitchFamily="34" charset="-122"/>
              <a:sym typeface="微软雅黑" panose="020B0503020204020204" pitchFamily="34" charset="-122"/>
            </a:endParaRPr>
          </a:p>
        </p:txBody>
      </p:sp>
      <p:sp>
        <p:nvSpPr>
          <p:cNvPr id="2" name="圆角矩形 1"/>
          <p:cNvSpPr/>
          <p:nvPr>
            <p:custDataLst>
              <p:tags r:id="rId2"/>
            </p:custDataLst>
          </p:nvPr>
        </p:nvSpPr>
        <p:spPr>
          <a:xfrm>
            <a:off x="700405" y="899795"/>
            <a:ext cx="197929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defRPr/>
            </a:pPr>
            <a:endParaRPr lang="zh-CN" altLang="en-US" noProof="1"/>
          </a:p>
        </p:txBody>
      </p:sp>
      <p:sp>
        <p:nvSpPr>
          <p:cNvPr id="3" name="文本框 16"/>
          <p:cNvSpPr txBox="1">
            <a:spLocks noChangeArrowheads="1"/>
          </p:cNvSpPr>
          <p:nvPr>
            <p:custDataLst>
              <p:tags r:id="rId3"/>
            </p:custDataLst>
          </p:nvPr>
        </p:nvSpPr>
        <p:spPr bwMode="auto">
          <a:xfrm>
            <a:off x="700405" y="1015365"/>
            <a:ext cx="2133600" cy="692150"/>
          </a:xfrm>
          <a:prstGeom prst="rect">
            <a:avLst/>
          </a:prstGeom>
          <a:noFill/>
          <a:ln w="9525">
            <a:noFill/>
            <a:miter lim="800000"/>
          </a:ln>
        </p:spPr>
        <p:txBody>
          <a:bodyPr wrap="square">
            <a:noAutofit/>
          </a:bodyPr>
          <a:p>
            <a:pPr algn="ctr"/>
            <a:r>
              <a:rPr lang="zh-CN" altLang="en-US" sz="2400" b="1">
                <a:solidFill>
                  <a:schemeClr val="bg1"/>
                </a:solidFill>
              </a:rPr>
              <a:t>主要变化</a:t>
            </a:r>
            <a:endParaRPr lang="zh-CN" altLang="en-US" sz="2400" b="1">
              <a:solidFill>
                <a:schemeClr val="bg1"/>
              </a:solidFill>
            </a:endParaRPr>
          </a:p>
        </p:txBody>
      </p:sp>
      <p:pic>
        <p:nvPicPr>
          <p:cNvPr id="7" name="图片 6" descr="图片1"/>
          <p:cNvPicPr>
            <a:picLocks noChangeAspect="1"/>
          </p:cNvPicPr>
          <p:nvPr/>
        </p:nvPicPr>
        <p:blipFill>
          <a:blip r:embed="rId4"/>
          <a:srcRect b="2341"/>
          <a:stretch>
            <a:fillRect/>
          </a:stretch>
        </p:blipFill>
        <p:spPr>
          <a:xfrm>
            <a:off x="749300" y="3669030"/>
            <a:ext cx="10576560" cy="2750185"/>
          </a:xfrm>
          <a:prstGeom prst="rect">
            <a:avLst/>
          </a:prstGeom>
        </p:spPr>
      </p:pic>
      <p:sp>
        <p:nvSpPr>
          <p:cNvPr id="46084" name="文本框 12"/>
          <p:cNvSpPr txBox="1"/>
          <p:nvPr/>
        </p:nvSpPr>
        <p:spPr>
          <a:xfrm>
            <a:off x="1748790" y="1777365"/>
            <a:ext cx="7301230" cy="460375"/>
          </a:xfrm>
          <a:prstGeom prst="rect">
            <a:avLst/>
          </a:prstGeom>
          <a:noFill/>
          <a:ln w="9525">
            <a:noFill/>
          </a:ln>
        </p:spPr>
        <p:txBody>
          <a:bodyPr wrap="square" anchor="t" anchorCtr="0">
            <a:spAutoFit/>
          </a:bodyPr>
          <a:p>
            <a:pPr marL="36830" indent="0">
              <a:spcBef>
                <a:spcPct val="20000"/>
              </a:spcBef>
              <a:buClrTx/>
              <a:buSzPct val="85000"/>
              <a:buFont typeface="Wingdings" panose="05000000000000000000" charset="0"/>
              <a:buNone/>
            </a:pPr>
            <a:r>
              <a:rPr lang="zh-CN" altLang="en-US"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机关、事业单位、编办批准成立的社会团体</a:t>
            </a:r>
            <a:r>
              <a:rPr lang="en-US" altLang="zh-CN"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--131</a:t>
            </a:r>
            <a:endParaRPr lang="en-US" altLang="zh-CN"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89" name="文本框 12"/>
          <p:cNvSpPr txBox="1"/>
          <p:nvPr/>
        </p:nvSpPr>
        <p:spPr>
          <a:xfrm>
            <a:off x="1649095" y="2457450"/>
            <a:ext cx="10402570" cy="460375"/>
          </a:xfrm>
          <a:prstGeom prst="rect">
            <a:avLst/>
          </a:prstGeom>
          <a:noFill/>
          <a:ln w="9525">
            <a:noFill/>
          </a:ln>
        </p:spPr>
        <p:txBody>
          <a:bodyPr wrap="square" anchor="t" anchorCtr="0">
            <a:spAutoFit/>
          </a:bodyPr>
          <a:p>
            <a:pPr marL="36830" indent="0">
              <a:spcBef>
                <a:spcPct val="20000"/>
              </a:spcBef>
              <a:buClrTx/>
              <a:buSzPct val="85000"/>
              <a:buFont typeface="Wingdings" panose="05000000000000000000" charset="0"/>
              <a:buNone/>
            </a:pPr>
            <a:r>
              <a:rPr lang="zh-CN" altLang="en-US"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基金会、社会服务机构（民办非企业单位）、社会团体（民政部门）</a:t>
            </a:r>
            <a:r>
              <a:rPr lang="en-US" altLang="zh-CN"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---140</a:t>
            </a:r>
            <a:endParaRPr lang="en-US" altLang="zh-CN"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97" name="文本框 12"/>
          <p:cNvSpPr txBox="1"/>
          <p:nvPr/>
        </p:nvSpPr>
        <p:spPr>
          <a:xfrm>
            <a:off x="1748790" y="3079750"/>
            <a:ext cx="10302875" cy="460375"/>
          </a:xfrm>
          <a:prstGeom prst="rect">
            <a:avLst/>
          </a:prstGeom>
          <a:noFill/>
          <a:ln w="9525">
            <a:noFill/>
          </a:ln>
        </p:spPr>
        <p:txBody>
          <a:bodyPr wrap="square" anchor="t" anchorCtr="0">
            <a:spAutoFit/>
          </a:bodyPr>
          <a:p>
            <a:pPr marL="36830" indent="0">
              <a:spcBef>
                <a:spcPct val="20000"/>
              </a:spcBef>
              <a:buClrTx/>
              <a:buSzPct val="85000"/>
              <a:buFont typeface="Wingdings" panose="05000000000000000000" charset="0"/>
              <a:buNone/>
            </a:pPr>
            <a:r>
              <a:rPr lang="zh-CN" altLang="en-US"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农村集体经济组织、社区（居委会）、村委会</a:t>
            </a:r>
            <a:r>
              <a:rPr lang="en-US" altLang="zh-CN"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----132</a:t>
            </a:r>
            <a:endParaRPr lang="en-US" altLang="zh-CN"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圆角矩形 13"/>
          <p:cNvSpPr/>
          <p:nvPr/>
        </p:nvSpPr>
        <p:spPr>
          <a:xfrm>
            <a:off x="1282700" y="4559300"/>
            <a:ext cx="3263265" cy="18288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anose="03000509000000000000" charset="-122"/>
              <a:ea typeface="方正黑体简体" panose="03000509000000000000" charset="-122"/>
              <a:cs typeface="+mn-ea"/>
              <a:sym typeface="+mn-lt"/>
            </a:endParaRPr>
          </a:p>
        </p:txBody>
      </p:sp>
      <p:sp>
        <p:nvSpPr>
          <p:cNvPr id="4" name="圆角矩形 3"/>
          <p:cNvSpPr/>
          <p:nvPr/>
        </p:nvSpPr>
        <p:spPr>
          <a:xfrm>
            <a:off x="1282700" y="4789170"/>
            <a:ext cx="1854835" cy="175260"/>
          </a:xfrm>
          <a:prstGeom prst="roundRect">
            <a:avLst/>
          </a:prstGeom>
          <a:noFill/>
          <a:ln w="25400">
            <a:solidFill>
              <a:schemeClr val="accent5"/>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anose="03000509000000000000" charset="-122"/>
              <a:ea typeface="方正黑体简体" panose="03000509000000000000" charset="-122"/>
              <a:cs typeface="+mn-ea"/>
              <a:sym typeface="+mn-lt"/>
            </a:endParaRPr>
          </a:p>
        </p:txBody>
      </p:sp>
      <p:sp>
        <p:nvSpPr>
          <p:cNvPr id="6" name="圆角矩形 5"/>
          <p:cNvSpPr/>
          <p:nvPr/>
        </p:nvSpPr>
        <p:spPr>
          <a:xfrm>
            <a:off x="4622165" y="4533265"/>
            <a:ext cx="3135630" cy="234950"/>
          </a:xfrm>
          <a:prstGeom prst="roundRect">
            <a:avLst/>
          </a:prstGeom>
          <a:noFill/>
          <a:ln w="25400">
            <a:solidFill>
              <a:srgbClr val="00B0F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anose="03000509000000000000" charset="-122"/>
              <a:ea typeface="方正黑体简体" panose="03000509000000000000" charset="-122"/>
              <a:cs typeface="+mn-ea"/>
              <a:sym typeface="+mn-lt"/>
            </a:endParaRPr>
          </a:p>
        </p:txBody>
      </p:sp>
      <p:sp>
        <p:nvSpPr>
          <p:cNvPr id="8" name="圆角矩形 7"/>
          <p:cNvSpPr/>
          <p:nvPr/>
        </p:nvSpPr>
        <p:spPr>
          <a:xfrm>
            <a:off x="1649095" y="1777365"/>
            <a:ext cx="7543165" cy="459105"/>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anose="03000509000000000000" charset="-122"/>
              <a:ea typeface="方正黑体简体" panose="03000509000000000000" charset="-122"/>
              <a:cs typeface="+mn-ea"/>
              <a:sym typeface="+mn-lt"/>
            </a:endParaRPr>
          </a:p>
        </p:txBody>
      </p:sp>
      <p:sp>
        <p:nvSpPr>
          <p:cNvPr id="9" name="圆角矩形 8"/>
          <p:cNvSpPr/>
          <p:nvPr/>
        </p:nvSpPr>
        <p:spPr>
          <a:xfrm>
            <a:off x="1649095" y="2457450"/>
            <a:ext cx="10402570" cy="461010"/>
          </a:xfrm>
          <a:prstGeom prst="roundRect">
            <a:avLst/>
          </a:prstGeom>
          <a:noFill/>
          <a:ln w="25400">
            <a:solidFill>
              <a:schemeClr val="accent5"/>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anose="03000509000000000000" charset="-122"/>
              <a:ea typeface="方正黑体简体" panose="03000509000000000000" charset="-122"/>
              <a:cs typeface="+mn-ea"/>
              <a:sym typeface="+mn-lt"/>
            </a:endParaRPr>
          </a:p>
        </p:txBody>
      </p:sp>
      <p:sp>
        <p:nvSpPr>
          <p:cNvPr id="10" name="圆角矩形 9"/>
          <p:cNvSpPr/>
          <p:nvPr/>
        </p:nvSpPr>
        <p:spPr>
          <a:xfrm>
            <a:off x="1649095" y="3081020"/>
            <a:ext cx="7769860" cy="459105"/>
          </a:xfrm>
          <a:prstGeom prst="roundRect">
            <a:avLst/>
          </a:prstGeom>
          <a:noFill/>
          <a:ln w="25400">
            <a:solidFill>
              <a:srgbClr val="00B0F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anose="03000509000000000000" charset="-122"/>
              <a:ea typeface="方正黑体简体" panose="03000509000000000000" charset="-122"/>
              <a:cs typeface="+mn-ea"/>
              <a:sym typeface="+mn-lt"/>
            </a:endParaRPr>
          </a:p>
        </p:txBody>
      </p:sp>
      <p:pic>
        <p:nvPicPr>
          <p:cNvPr id="15377" name="图片 6" descr="五经普LOGO透明底（长）"/>
          <p:cNvPicPr>
            <a:picLocks noChangeAspect="1"/>
          </p:cNvPicPr>
          <p:nvPr/>
        </p:nvPicPr>
        <p:blipFill>
          <a:blip r:embed="rId5"/>
          <a:stretch>
            <a:fillRect/>
          </a:stretch>
        </p:blipFill>
        <p:spPr>
          <a:xfrm>
            <a:off x="-76200" y="-225425"/>
            <a:ext cx="3695700" cy="115570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826770" y="890905"/>
            <a:ext cx="212344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9458" name="文本框 16"/>
          <p:cNvSpPr txBox="1">
            <a:spLocks noChangeArrowheads="1"/>
          </p:cNvSpPr>
          <p:nvPr/>
        </p:nvSpPr>
        <p:spPr bwMode="auto">
          <a:xfrm>
            <a:off x="1187292" y="1006475"/>
            <a:ext cx="1402080" cy="460375"/>
          </a:xfrm>
          <a:prstGeom prst="rect">
            <a:avLst/>
          </a:prstGeom>
          <a:noFill/>
          <a:ln w="9525">
            <a:noFill/>
            <a:miter lim="800000"/>
          </a:ln>
        </p:spPr>
        <p:txBody>
          <a:bodyPr wrap="none">
            <a:spAutoFit/>
          </a:bodyPr>
          <a:lstStyle/>
          <a:p>
            <a:pPr algn="ctr"/>
            <a:r>
              <a:rPr lang="zh-CN" altLang="en-US" sz="2400" b="1">
                <a:solidFill>
                  <a:schemeClr val="bg1"/>
                </a:solidFill>
              </a:rPr>
              <a:t>重点指标</a:t>
            </a:r>
            <a:endParaRPr lang="zh-CN" altLang="en-US" sz="2400" b="1">
              <a:solidFill>
                <a:schemeClr val="bg1"/>
              </a:solidFill>
            </a:endParaRPr>
          </a:p>
        </p:txBody>
      </p:sp>
      <p:pic>
        <p:nvPicPr>
          <p:cNvPr id="19459"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8" name="矩形 7"/>
          <p:cNvSpPr/>
          <p:nvPr>
            <p:custDataLst>
              <p:tags r:id="rId2"/>
            </p:custDataLst>
          </p:nvPr>
        </p:nvSpPr>
        <p:spPr>
          <a:xfrm>
            <a:off x="1177608" y="2080260"/>
            <a:ext cx="4816475" cy="521970"/>
          </a:xfrm>
          <a:prstGeom prst="rect">
            <a:avLst/>
          </a:prstGeom>
          <a:noFill/>
          <a:extLst>
            <a:ext uri="{909E8E84-426E-40DD-AFC4-6F175D3DCCD1}">
              <a14:hiddenFill xmlns:a14="http://schemas.microsoft.com/office/drawing/2010/main">
                <a:solidFill>
                  <a:schemeClr val="accent3">
                    <a:lumMod val="60000"/>
                    <a:lumOff val="40000"/>
                  </a:schemeClr>
                </a:solidFill>
              </a14:hiddenFill>
            </a:ext>
          </a:extLst>
        </p:spPr>
        <p:txBody>
          <a:bodyPr>
            <a:spAutoFit/>
          </a:bodyP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0" i="0" u="none" strike="noStrike" kern="1200" cap="none" spc="0" normalizeH="0" baseline="0" noProof="1">
                <a:solidFill>
                  <a:srgbClr val="336699"/>
                </a:solidFill>
                <a:latin typeface="微软雅黑" panose="020B0503020204020204" pitchFamily="34" charset="-122"/>
                <a:cs typeface="+mn-cs"/>
              </a:rPr>
              <a:t>202-1成立时间（所有单位）</a:t>
            </a:r>
            <a:endParaRPr kumimoji="0" lang="en-US" altLang="zh-CN" sz="2800" b="0" i="0" u="none" strike="noStrike" kern="1200" cap="none" spc="0" normalizeH="0" baseline="0" noProof="1">
              <a:ln>
                <a:noFill/>
              </a:ln>
              <a:solidFill>
                <a:schemeClr val="tx1"/>
              </a:solidFill>
              <a:effectLst/>
              <a:uLnTx/>
              <a:uFillTx/>
              <a:latin typeface="黑体" panose="02010609060101010101" charset="-122"/>
              <a:ea typeface="黑体" panose="02010609060101010101" charset="-122"/>
              <a:cs typeface="+mn-cs"/>
            </a:endParaRPr>
          </a:p>
        </p:txBody>
      </p:sp>
      <p:sp>
        <p:nvSpPr>
          <p:cNvPr id="36866" name="文本框 6"/>
          <p:cNvSpPr txBox="1"/>
          <p:nvPr>
            <p:custDataLst>
              <p:tags r:id="rId3"/>
            </p:custDataLst>
          </p:nvPr>
        </p:nvSpPr>
        <p:spPr>
          <a:xfrm>
            <a:off x="1177925" y="4274185"/>
            <a:ext cx="7910513" cy="520700"/>
          </a:xfrm>
          <a:prstGeom prst="rect">
            <a:avLst/>
          </a:prstGeom>
          <a:noFill/>
          <a:ln w="9525">
            <a:noFill/>
          </a:ln>
        </p:spPr>
        <p:txBody>
          <a:bodyPr anchor="t" anchorCtr="0">
            <a:spAutoFit/>
          </a:bodyPr>
          <a:p>
            <a:pPr marL="285750" indent="-285750" eaLnBrk="0" hangingPunct="0">
              <a:buFont typeface="Arial" panose="020B0604020202020204" pitchFamily="34" charset="0"/>
              <a:buChar char="•"/>
            </a:pPr>
            <a:r>
              <a:rPr lang="zh-CN" altLang="en-US" sz="2800" dirty="0">
                <a:latin typeface="楷体" panose="02010609060101010101" pitchFamily="49" charset="-122"/>
                <a:ea typeface="楷体" panose="02010609060101010101" pitchFamily="49" charset="-122"/>
                <a:sym typeface="宋体" panose="02010600030101010101" pitchFamily="2" charset="-122"/>
              </a:rPr>
              <a:t>正式投入运营的时间</a:t>
            </a:r>
            <a:endParaRPr lang="zh-CN" altLang="en-US" sz="2800" dirty="0">
              <a:latin typeface="楷体" panose="02010609060101010101" pitchFamily="49" charset="-122"/>
              <a:ea typeface="楷体" panose="02010609060101010101" pitchFamily="49" charset="-122"/>
            </a:endParaRPr>
          </a:p>
        </p:txBody>
      </p:sp>
      <p:sp>
        <p:nvSpPr>
          <p:cNvPr id="6" name="矩形 5"/>
          <p:cNvSpPr/>
          <p:nvPr>
            <p:custDataLst>
              <p:tags r:id="rId4"/>
            </p:custDataLst>
          </p:nvPr>
        </p:nvSpPr>
        <p:spPr>
          <a:xfrm>
            <a:off x="995045" y="3472180"/>
            <a:ext cx="4440555" cy="598805"/>
          </a:xfrm>
          <a:prstGeom prst="rect">
            <a:avLst/>
          </a:prstGeom>
          <a:noFill/>
          <a:extLst>
            <a:ext uri="{909E8E84-426E-40DD-AFC4-6F175D3DCCD1}">
              <a14:hiddenFill xmlns:a14="http://schemas.microsoft.com/office/drawing/2010/main">
                <a:solidFill>
                  <a:schemeClr val="accent3">
                    <a:lumMod val="60000"/>
                    <a:lumOff val="40000"/>
                  </a:schemeClr>
                </a:solidFill>
              </a14:hiddenFill>
            </a:ext>
          </a:extLst>
        </p:spPr>
        <p:txBody>
          <a:bodyPr>
            <a:noAutofit/>
          </a:bodyPr>
          <a:p>
            <a:pPr marL="0" marR="0" lvl="0" algn="ctr" defTabSz="914400" rtl="0" eaLnBrk="0" fontAlgn="base" latinLnBrk="0" hangingPunct="0">
              <a:lnSpc>
                <a:spcPct val="100000"/>
              </a:lnSpc>
              <a:buClrTx/>
              <a:buSzTx/>
              <a:buFontTx/>
              <a:buNone/>
              <a:defRPr/>
            </a:pPr>
            <a:r>
              <a:rPr kumimoji="0" lang="zh-CN" altLang="en-US" sz="2800" b="0" i="0" u="none" strike="noStrike" kern="1200" cap="none" spc="0" normalizeH="0" baseline="0" noProof="1">
                <a:solidFill>
                  <a:srgbClr val="336699"/>
                </a:solidFill>
                <a:latin typeface="微软雅黑" panose="020B0503020204020204" pitchFamily="34" charset="-122"/>
                <a:cs typeface="+mn-cs"/>
              </a:rPr>
              <a:t>202-2开业时间（企业）</a:t>
            </a:r>
            <a:endParaRPr kumimoji="0" lang="zh-CN" altLang="en-US" sz="2800" b="0" i="0" u="none" strike="noStrike" kern="1200" cap="none" spc="0" normalizeH="0" baseline="0" noProof="1">
              <a:solidFill>
                <a:srgbClr val="336699"/>
              </a:solidFill>
              <a:latin typeface="微软雅黑" panose="020B0503020204020204" pitchFamily="34" charset="-122"/>
              <a:cs typeface="+mn-cs"/>
            </a:endParaRPr>
          </a:p>
        </p:txBody>
      </p:sp>
      <p:sp>
        <p:nvSpPr>
          <p:cNvPr id="36868" name="文本框 6"/>
          <p:cNvSpPr txBox="1"/>
          <p:nvPr>
            <p:custDataLst>
              <p:tags r:id="rId5"/>
            </p:custDataLst>
          </p:nvPr>
        </p:nvSpPr>
        <p:spPr>
          <a:xfrm>
            <a:off x="1102995" y="2719705"/>
            <a:ext cx="5750560" cy="76200"/>
          </a:xfrm>
          <a:prstGeom prst="rect">
            <a:avLst/>
          </a:prstGeom>
          <a:noFill/>
          <a:ln w="9525">
            <a:noFill/>
          </a:ln>
        </p:spPr>
        <p:txBody>
          <a:bodyPr anchor="t" anchorCtr="0">
            <a:noAutofit/>
          </a:bodyPr>
          <a:p>
            <a:pPr marL="285750" indent="-285750" eaLnBrk="0" hangingPunct="0">
              <a:buFont typeface="Arial" panose="020B0604020202020204" pitchFamily="34" charset="0"/>
              <a:buChar char="•"/>
            </a:pPr>
            <a:r>
              <a:rPr lang="zh-CN" altLang="en-US" sz="2800" dirty="0">
                <a:latin typeface="楷体" panose="02010609060101010101" pitchFamily="49" charset="-122"/>
                <a:ea typeface="楷体" panose="02010609060101010101" pitchFamily="49" charset="-122"/>
                <a:sym typeface="宋体" panose="02010600030101010101" pitchFamily="2" charset="-122"/>
              </a:rPr>
              <a:t>根据证照中的“成立日期”填写</a:t>
            </a:r>
            <a:endParaRPr lang="zh-CN" altLang="en-US" sz="2800" dirty="0">
              <a:latin typeface="楷体" panose="02010609060101010101" pitchFamily="49" charset="-122"/>
              <a:ea typeface="楷体" panose="02010609060101010101" pitchFamily="49" charset="-122"/>
              <a:sym typeface="宋体" panose="02010600030101010101" pitchFamily="2" charset="-122"/>
            </a:endParaRPr>
          </a:p>
          <a:p>
            <a:pPr marL="285750" indent="-285750" eaLnBrk="0" hangingPunct="0">
              <a:buFont typeface="Arial" panose="020B0604020202020204" pitchFamily="34" charset="0"/>
              <a:buChar char="•"/>
            </a:pPr>
            <a:endParaRPr lang="zh-CN" altLang="en-US" sz="2800" dirty="0">
              <a:latin typeface="楷体" panose="02010609060101010101" pitchFamily="49" charset="-122"/>
              <a:ea typeface="楷体" panose="02010609060101010101" pitchFamily="49" charset="-122"/>
            </a:endParaRPr>
          </a:p>
        </p:txBody>
      </p:sp>
      <p:pic>
        <p:nvPicPr>
          <p:cNvPr id="15377" name="图片 6" descr="五经普LOGO透明底（长）"/>
          <p:cNvPicPr>
            <a:picLocks noChangeAspect="1"/>
          </p:cNvPicPr>
          <p:nvPr/>
        </p:nvPicPr>
        <p:blipFill>
          <a:blip r:embed="rId6"/>
          <a:stretch>
            <a:fillRect/>
          </a:stretch>
        </p:blipFill>
        <p:spPr>
          <a:xfrm>
            <a:off x="-76200" y="-225425"/>
            <a:ext cx="3695700" cy="115570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683260" y="890905"/>
            <a:ext cx="190627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9458" name="文本框 16"/>
          <p:cNvSpPr txBox="1">
            <a:spLocks noChangeArrowheads="1"/>
          </p:cNvSpPr>
          <p:nvPr/>
        </p:nvSpPr>
        <p:spPr bwMode="auto">
          <a:xfrm>
            <a:off x="935197" y="1007110"/>
            <a:ext cx="1402080" cy="460375"/>
          </a:xfrm>
          <a:prstGeom prst="rect">
            <a:avLst/>
          </a:prstGeom>
          <a:noFill/>
          <a:ln w="9525">
            <a:noFill/>
            <a:miter lim="800000"/>
          </a:ln>
        </p:spPr>
        <p:txBody>
          <a:bodyPr wrap="none">
            <a:spAutoFit/>
          </a:bodyPr>
          <a:lstStyle/>
          <a:p>
            <a:pPr algn="ctr"/>
            <a:r>
              <a:rPr lang="zh-CN" altLang="en-US" sz="2400" b="1">
                <a:solidFill>
                  <a:schemeClr val="bg1"/>
                </a:solidFill>
              </a:rPr>
              <a:t>重点指标</a:t>
            </a:r>
            <a:endParaRPr lang="zh-CN" altLang="en-US" sz="2400" b="1">
              <a:solidFill>
                <a:schemeClr val="bg1"/>
              </a:solidFill>
            </a:endParaRPr>
          </a:p>
        </p:txBody>
      </p:sp>
      <p:pic>
        <p:nvPicPr>
          <p:cNvPr id="19459"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9463" name="文本框 3"/>
          <p:cNvSpPr txBox="1">
            <a:spLocks noChangeArrowheads="1"/>
          </p:cNvSpPr>
          <p:nvPr/>
        </p:nvSpPr>
        <p:spPr bwMode="auto">
          <a:xfrm>
            <a:off x="935355" y="1638300"/>
            <a:ext cx="10440670" cy="4323080"/>
          </a:xfrm>
          <a:prstGeom prst="rect">
            <a:avLst/>
          </a:prstGeom>
          <a:noFill/>
          <a:ln w="9525">
            <a:noFill/>
            <a:miter lim="800000"/>
          </a:ln>
        </p:spPr>
        <p:txBody>
          <a:bodyPr wrap="square">
            <a:spAutoFit/>
          </a:bodyPr>
          <a:lstStyle/>
          <a:p>
            <a:pPr eaLnBrk="0" hangingPunct="0">
              <a:lnSpc>
                <a:spcPts val="3000"/>
              </a:lnSpc>
            </a:pPr>
            <a:r>
              <a:rPr lang="en-US" altLang="zh-CN" sz="2200" b="1">
                <a:latin typeface="楷体" panose="02010609060101010101" pitchFamily="49" charset="-122"/>
                <a:ea typeface="楷体" panose="02010609060101010101" pitchFamily="49" charset="-122"/>
              </a:rPr>
              <a:t> </a:t>
            </a:r>
            <a:r>
              <a:rPr lang="zh-CN" altLang="zh-CN" sz="2200" b="1">
                <a:latin typeface="楷体" panose="02010609060101010101" pitchFamily="49" charset="-122"/>
                <a:ea typeface="楷体" panose="02010609060101010101" pitchFamily="49" charset="-122"/>
              </a:rPr>
              <a:t>105</a:t>
            </a:r>
            <a:r>
              <a:rPr lang="en-US" altLang="zh-CN" sz="2200" b="1">
                <a:latin typeface="楷体" panose="02010609060101010101" pitchFamily="49" charset="-122"/>
                <a:ea typeface="楷体" panose="02010609060101010101" pitchFamily="49" charset="-122"/>
              </a:rPr>
              <a:t> </a:t>
            </a:r>
            <a:r>
              <a:rPr lang="zh-CN" altLang="zh-CN" sz="2200" b="1">
                <a:latin typeface="楷体" panose="02010609060101010101" pitchFamily="49" charset="-122"/>
                <a:ea typeface="楷体" panose="02010609060101010101" pitchFamily="49" charset="-122"/>
              </a:rPr>
              <a:t>单位所在地区划及详细地址</a:t>
            </a:r>
            <a:endParaRPr lang="zh-CN" altLang="zh-CN" sz="2200" b="1">
              <a:latin typeface="楷体" panose="02010609060101010101" pitchFamily="49" charset="-122"/>
              <a:ea typeface="楷体" panose="02010609060101010101" pitchFamily="49" charset="-122"/>
            </a:endParaRPr>
          </a:p>
          <a:p>
            <a:pPr eaLnBrk="0" hangingPunct="0">
              <a:lnSpc>
                <a:spcPts val="3000"/>
              </a:lnSpc>
            </a:pPr>
            <a:endParaRPr lang="zh-CN" altLang="en-US" sz="2200">
              <a:solidFill>
                <a:srgbClr val="7030A0"/>
              </a:solidFill>
              <a:latin typeface="黑体" panose="02010609060101010101" charset="-122"/>
              <a:ea typeface="黑体" panose="02010609060101010101" charset="-122"/>
              <a:sym typeface="方正黑体简体" panose="03000509000000000000" charset="-122"/>
            </a:endParaRPr>
          </a:p>
          <a:p>
            <a:pPr eaLnBrk="0" hangingPunct="0">
              <a:lnSpc>
                <a:spcPts val="3000"/>
              </a:lnSpc>
            </a:pPr>
            <a:endParaRPr lang="zh-CN" altLang="en-US" sz="2200">
              <a:solidFill>
                <a:srgbClr val="7030A0"/>
              </a:solidFill>
              <a:latin typeface="黑体" panose="02010609060101010101" charset="-122"/>
              <a:ea typeface="黑体" panose="02010609060101010101" charset="-122"/>
              <a:sym typeface="方正黑体简体" panose="03000509000000000000" charset="-122"/>
            </a:endParaRPr>
          </a:p>
          <a:p>
            <a:pPr eaLnBrk="0" hangingPunct="0">
              <a:lnSpc>
                <a:spcPts val="3000"/>
              </a:lnSpc>
            </a:pPr>
            <a:endParaRPr lang="zh-CN" altLang="en-US" sz="2200">
              <a:solidFill>
                <a:srgbClr val="7030A0"/>
              </a:solidFill>
              <a:latin typeface="黑体" panose="02010609060101010101" charset="-122"/>
              <a:ea typeface="黑体" panose="02010609060101010101" charset="-122"/>
              <a:sym typeface="方正黑体简体" panose="03000509000000000000" charset="-122"/>
            </a:endParaRPr>
          </a:p>
          <a:p>
            <a:pPr eaLnBrk="0" hangingPunct="0">
              <a:lnSpc>
                <a:spcPts val="3000"/>
              </a:lnSpc>
            </a:pPr>
            <a:r>
              <a:rPr lang="zh-CN" altLang="en-US" sz="2200">
                <a:solidFill>
                  <a:schemeClr val="tx1"/>
                </a:solidFill>
                <a:latin typeface="黑体" panose="02010609060101010101" charset="-122"/>
                <a:ea typeface="黑体" panose="02010609060101010101" charset="-122"/>
              </a:rPr>
              <a:t>填报要求：</a:t>
            </a:r>
            <a:endParaRPr lang="zh-CN" altLang="en-US" sz="2200">
              <a:solidFill>
                <a:srgbClr val="00B050"/>
              </a:solidFill>
              <a:latin typeface="黑体" panose="02010609060101010101" charset="-122"/>
              <a:ea typeface="黑体" panose="02010609060101010101" charset="-122"/>
            </a:endParaRPr>
          </a:p>
          <a:p>
            <a:pPr eaLnBrk="0" hangingPunct="0">
              <a:lnSpc>
                <a:spcPts val="3000"/>
              </a:lnSpc>
            </a:pPr>
            <a:r>
              <a:rPr lang="en-US" altLang="zh-CN" sz="2200">
                <a:solidFill>
                  <a:schemeClr val="tx1"/>
                </a:solidFill>
                <a:latin typeface="汉仪叶叶相思体简" panose="02010509060101010101" charset="-122"/>
                <a:ea typeface="汉仪叶叶相思体简" panose="02010509060101010101" charset="-122"/>
                <a:sym typeface="方正黑体简体" panose="03000509000000000000" charset="-122"/>
              </a:rPr>
              <a:t>★</a:t>
            </a:r>
            <a:r>
              <a:rPr lang="zh-CN" altLang="en-US" sz="2200">
                <a:latin typeface="黑体" panose="02010609060101010101" charset="-122"/>
                <a:ea typeface="黑体" panose="02010609060101010101" charset="-122"/>
              </a:rPr>
              <a:t>要求写明单位</a:t>
            </a:r>
            <a:r>
              <a:rPr lang="zh-CN" altLang="en-US" sz="2200" b="1">
                <a:solidFill>
                  <a:srgbClr val="FF0000"/>
                </a:solidFill>
                <a:latin typeface="黑体" panose="02010609060101010101" charset="-122"/>
                <a:ea typeface="黑体" panose="02010609060101010101" charset="-122"/>
              </a:rPr>
              <a:t>主要经营地</a:t>
            </a:r>
            <a:r>
              <a:rPr lang="zh-CN" altLang="en-US" sz="2200">
                <a:latin typeface="黑体" panose="02010609060101010101" charset="-122"/>
                <a:ea typeface="黑体" panose="02010609060101010101" charset="-122"/>
              </a:rPr>
              <a:t>所在的省（自治区、直辖市）、市（地、州、盟）、县（市、区、旗）、乡（镇、街道办事处）、村（居）委会以及具体街（路）的名称和详细的门牌号码，不能填写通讯号码或通讯信箱号码；</a:t>
            </a:r>
            <a:endParaRPr lang="zh-CN" altLang="en-US" sz="2200">
              <a:latin typeface="黑体" panose="02010609060101010101" charset="-122"/>
              <a:ea typeface="黑体" panose="02010609060101010101" charset="-122"/>
            </a:endParaRPr>
          </a:p>
          <a:p>
            <a:pPr eaLnBrk="0" hangingPunct="0">
              <a:lnSpc>
                <a:spcPts val="3000"/>
              </a:lnSpc>
            </a:pPr>
            <a:r>
              <a:rPr lang="en-US" altLang="zh-CN" sz="2200">
                <a:solidFill>
                  <a:schemeClr val="tx1"/>
                </a:solidFill>
                <a:latin typeface="汉仪叶叶相思体简" panose="02010509060101010101" charset="-122"/>
                <a:ea typeface="汉仪叶叶相思体简" panose="02010509060101010101" charset="-122"/>
                <a:sym typeface="方正黑体简体" panose="03000509000000000000" charset="-122"/>
              </a:rPr>
              <a:t>★</a:t>
            </a:r>
            <a:r>
              <a:rPr lang="zh-CN" altLang="en-US" sz="2200">
                <a:latin typeface="黑体" panose="02010609060101010101" charset="-122"/>
                <a:ea typeface="黑体" panose="02010609060101010101" charset="-122"/>
                <a:sym typeface="方正黑体简体" panose="03000509000000000000" charset="-122"/>
              </a:rPr>
              <a:t>区划代码</a:t>
            </a:r>
            <a:r>
              <a:rPr lang="zh-CN" altLang="en-US" sz="2200">
                <a:latin typeface="黑体" panose="02010609060101010101" charset="-122"/>
                <a:ea typeface="黑体" panose="02010609060101010101" charset="-122"/>
                <a:sym typeface="微软雅黑" panose="020B0503020204020204" pitchFamily="34" charset="-122"/>
              </a:rPr>
              <a:t>与</a:t>
            </a:r>
            <a:r>
              <a:rPr lang="en-US" altLang="zh-CN" sz="2200">
                <a:latin typeface="黑体" panose="02010609060101010101" charset="-122"/>
                <a:ea typeface="黑体" panose="02010609060101010101" charset="-122"/>
                <a:sym typeface="微软雅黑" panose="020B0503020204020204" pitchFamily="34" charset="-122"/>
              </a:rPr>
              <a:t>2022</a:t>
            </a:r>
            <a:r>
              <a:rPr lang="zh-CN" altLang="en-US" sz="2200">
                <a:latin typeface="黑体" panose="02010609060101010101" charset="-122"/>
                <a:ea typeface="黑体" panose="02010609060101010101" charset="-122"/>
                <a:sym typeface="微软雅黑" panose="020B0503020204020204" pitchFamily="34" charset="-122"/>
              </a:rPr>
              <a:t>年《统计用区划代码和城乡划分代码》一致，</a:t>
            </a:r>
            <a:r>
              <a:rPr lang="zh-CN" altLang="en-US" sz="2200">
                <a:latin typeface="黑体" panose="02010609060101010101" charset="-122"/>
                <a:ea typeface="黑体" panose="02010609060101010101" charset="-122"/>
                <a:sym typeface="方正黑体简体" panose="03000509000000000000" charset="-122"/>
              </a:rPr>
              <a:t>区划</a:t>
            </a:r>
            <a:r>
              <a:rPr lang="zh-CN" altLang="en-US" sz="2200">
                <a:latin typeface="黑体" panose="02010609060101010101" charset="-122"/>
                <a:ea typeface="黑体" panose="02010609060101010101" charset="-122"/>
                <a:sym typeface="微软雅黑" panose="020B0503020204020204" pitchFamily="34" charset="-122"/>
              </a:rPr>
              <a:t>后三位一般不会同时为0（</a:t>
            </a:r>
            <a:r>
              <a:rPr lang="en-US" altLang="zh-CN" sz="2200">
                <a:latin typeface="黑体" panose="02010609060101010101" charset="-122"/>
                <a:ea typeface="黑体" panose="02010609060101010101" charset="-122"/>
                <a:sym typeface="微软雅黑" panose="020B0503020204020204" pitchFamily="34" charset="-122"/>
              </a:rPr>
              <a:t>10-12</a:t>
            </a:r>
            <a:r>
              <a:rPr lang="zh-CN" altLang="en-US" sz="2200">
                <a:latin typeface="黑体" panose="02010609060101010101" charset="-122"/>
                <a:ea typeface="黑体" panose="02010609060101010101" charset="-122"/>
                <a:sym typeface="微软雅黑" panose="020B0503020204020204" pitchFamily="34" charset="-122"/>
              </a:rPr>
              <a:t>位是村级代码）。</a:t>
            </a:r>
            <a:endParaRPr lang="zh-CN" altLang="en-US" sz="2200">
              <a:latin typeface="FZZhengHeiS-R-GB"/>
              <a:ea typeface="方正黑体简体" panose="03000509000000000000" charset="-122"/>
              <a:cs typeface="方正黑体简体" panose="03000509000000000000" charset="-122"/>
            </a:endParaRPr>
          </a:p>
          <a:p>
            <a:pPr eaLnBrk="0" hangingPunct="0">
              <a:lnSpc>
                <a:spcPts val="3000"/>
              </a:lnSpc>
            </a:pPr>
            <a:endParaRPr lang="zh-CN" altLang="en-US" sz="2200">
              <a:latin typeface="FZZhengHeiS-R-GB"/>
              <a:ea typeface="方正黑体简体" panose="03000509000000000000" charset="-122"/>
              <a:cs typeface="方正黑体简体" panose="03000509000000000000" charset="-122"/>
            </a:endParaRPr>
          </a:p>
        </p:txBody>
      </p:sp>
      <p:pic>
        <p:nvPicPr>
          <p:cNvPr id="19464" name="图片 1"/>
          <p:cNvPicPr>
            <a:picLocks noChangeAspect="1" noChangeArrowheads="1"/>
          </p:cNvPicPr>
          <p:nvPr/>
        </p:nvPicPr>
        <p:blipFill>
          <a:blip r:embed="rId2"/>
          <a:srcRect r="4683"/>
          <a:stretch>
            <a:fillRect/>
          </a:stretch>
        </p:blipFill>
        <p:spPr bwMode="auto">
          <a:xfrm>
            <a:off x="3224213" y="2197100"/>
            <a:ext cx="8697912" cy="1009650"/>
          </a:xfrm>
          <a:prstGeom prst="rect">
            <a:avLst/>
          </a:prstGeom>
          <a:noFill/>
          <a:ln w="9525">
            <a:noFill/>
            <a:miter lim="800000"/>
            <a:headEnd/>
            <a:tailEnd/>
          </a:ln>
        </p:spPr>
      </p:pic>
      <p:sp>
        <p:nvSpPr>
          <p:cNvPr id="3" name="圆角矩形 2"/>
          <p:cNvSpPr/>
          <p:nvPr/>
        </p:nvSpPr>
        <p:spPr>
          <a:xfrm>
            <a:off x="3759200" y="2197100"/>
            <a:ext cx="8020050" cy="644525"/>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prstClr val="white"/>
              </a:solidFill>
              <a:latin typeface="方正黑体简体" panose="03000509000000000000" charset="-122"/>
              <a:ea typeface="方正黑体简体" panose="03000509000000000000" charset="-122"/>
              <a:cs typeface="+mn-ea"/>
              <a:sym typeface="+mn-lt"/>
            </a:endParaRPr>
          </a:p>
        </p:txBody>
      </p:sp>
      <p:pic>
        <p:nvPicPr>
          <p:cNvPr id="15377" name="图片 6" descr="五经普LOGO透明底（长）"/>
          <p:cNvPicPr>
            <a:picLocks noChangeAspect="1"/>
          </p:cNvPicPr>
          <p:nvPr/>
        </p:nvPicPr>
        <p:blipFill>
          <a:blip r:embed="rId3"/>
          <a:stretch>
            <a:fillRect/>
          </a:stretch>
        </p:blipFill>
        <p:spPr>
          <a:xfrm>
            <a:off x="-76200" y="-225425"/>
            <a:ext cx="3695700" cy="115570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1072515" y="890270"/>
            <a:ext cx="174434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25602" name="文本框 16"/>
          <p:cNvSpPr txBox="1">
            <a:spLocks noChangeArrowheads="1"/>
          </p:cNvSpPr>
          <p:nvPr/>
        </p:nvSpPr>
        <p:spPr bwMode="auto">
          <a:xfrm>
            <a:off x="1187292" y="1006475"/>
            <a:ext cx="1402080" cy="460375"/>
          </a:xfrm>
          <a:prstGeom prst="rect">
            <a:avLst/>
          </a:prstGeom>
          <a:noFill/>
          <a:ln w="9525">
            <a:noFill/>
            <a:miter lim="800000"/>
          </a:ln>
        </p:spPr>
        <p:txBody>
          <a:bodyPr wrap="none">
            <a:spAutoFit/>
          </a:bodyPr>
          <a:lstStyle/>
          <a:p>
            <a:pPr algn="ctr"/>
            <a:r>
              <a:rPr lang="zh-CN" altLang="en-US" sz="2400" b="1">
                <a:solidFill>
                  <a:schemeClr val="bg1"/>
                </a:solidFill>
                <a:sym typeface="微软雅黑" panose="020B0503020204020204" pitchFamily="34" charset="-122"/>
              </a:rPr>
              <a:t>重点指标</a:t>
            </a:r>
            <a:endParaRPr lang="zh-CN" altLang="en-US" sz="2400" b="1">
              <a:solidFill>
                <a:schemeClr val="bg1"/>
              </a:solidFill>
            </a:endParaRPr>
          </a:p>
        </p:txBody>
      </p:sp>
      <p:pic>
        <p:nvPicPr>
          <p:cNvPr id="25603"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69634" name="文本框 3"/>
          <p:cNvSpPr txBox="1"/>
          <p:nvPr/>
        </p:nvSpPr>
        <p:spPr>
          <a:xfrm>
            <a:off x="116205" y="1635125"/>
            <a:ext cx="11634470" cy="4554220"/>
          </a:xfrm>
          <a:prstGeom prst="rect">
            <a:avLst/>
          </a:prstGeom>
          <a:noFill/>
          <a:ln w="9525">
            <a:noFill/>
          </a:ln>
        </p:spPr>
        <p:txBody>
          <a:bodyPr>
            <a:spAutoFit/>
          </a:bodyPr>
          <a:lstStyle/>
          <a:p>
            <a:pPr eaLnBrk="0" hangingPunct="0">
              <a:lnSpc>
                <a:spcPts val="3000"/>
              </a:lnSpc>
            </a:pPr>
            <a:r>
              <a:rPr lang="zh-CN" altLang="zh-CN" sz="2200" b="1" noProof="1">
                <a:latin typeface="楷体" panose="02010609060101010101" pitchFamily="49" charset="-122"/>
                <a:ea typeface="楷体" panose="02010609060101010101" pitchFamily="49" charset="-122"/>
              </a:rPr>
              <a:t>10</a:t>
            </a:r>
            <a:r>
              <a:rPr lang="en-US" altLang="zh-CN" sz="2200" b="1" noProof="1">
                <a:latin typeface="楷体" panose="02010609060101010101" pitchFamily="49" charset="-122"/>
                <a:ea typeface="楷体" panose="02010609060101010101" pitchFamily="49" charset="-122"/>
              </a:rPr>
              <a:t>6 </a:t>
            </a:r>
            <a:r>
              <a:rPr lang="zh-CN" altLang="zh-CN" sz="2200" b="1" noProof="1">
                <a:latin typeface="楷体" panose="02010609060101010101" pitchFamily="49" charset="-122"/>
                <a:ea typeface="楷体" panose="02010609060101010101" pitchFamily="49" charset="-122"/>
              </a:rPr>
              <a:t>单位注册地区划及详细地址</a:t>
            </a:r>
            <a:endParaRPr lang="zh-CN" altLang="zh-CN" sz="2200" b="1" noProof="1">
              <a:latin typeface="楷体" panose="02010609060101010101" pitchFamily="49" charset="-122"/>
              <a:ea typeface="楷体" panose="02010609060101010101" pitchFamily="49" charset="-122"/>
            </a:endParaRPr>
          </a:p>
          <a:p>
            <a:pPr eaLnBrk="0" hangingPunct="0">
              <a:lnSpc>
                <a:spcPts val="3000"/>
              </a:lnSpc>
            </a:pPr>
            <a:endParaRPr lang="zh-CN" altLang="en-US" sz="2200" noProof="1">
              <a:solidFill>
                <a:srgbClr val="7030A0"/>
              </a:solidFill>
              <a:latin typeface="黑体" panose="02010609060101010101" charset="-122"/>
              <a:ea typeface="黑体" panose="02010609060101010101" charset="-122"/>
              <a:sym typeface="微软雅黑" panose="020B0503020204020204" pitchFamily="34" charset="-122"/>
            </a:endParaRPr>
          </a:p>
          <a:p>
            <a:pPr eaLnBrk="0" hangingPunct="0">
              <a:lnSpc>
                <a:spcPts val="3000"/>
              </a:lnSpc>
            </a:pPr>
            <a:r>
              <a:rPr lang="zh-CN" altLang="en-US" sz="2200" noProof="1">
                <a:solidFill>
                  <a:schemeClr val="tx1"/>
                </a:solidFill>
                <a:latin typeface="黑体" panose="02010609060101010101" charset="-122"/>
                <a:ea typeface="黑体" panose="02010609060101010101" charset="-122"/>
                <a:sym typeface="微软雅黑" panose="020B0503020204020204" pitchFamily="34" charset="-122"/>
              </a:rPr>
              <a:t>指标含义：</a:t>
            </a:r>
            <a:r>
              <a:rPr lang="zh-CN" altLang="en-US" sz="2200" noProof="1">
                <a:latin typeface="楷体" panose="02010609060101010101" pitchFamily="49" charset="-122"/>
                <a:ea typeface="楷体" panose="02010609060101010101" pitchFamily="49" charset="-122"/>
                <a:sym typeface="微软雅黑" panose="020B0503020204020204" pitchFamily="34" charset="-122"/>
              </a:rPr>
              <a:t>指单位在审批</a:t>
            </a:r>
            <a:endParaRPr lang="zh-CN" altLang="en-US" sz="2200" noProof="1">
              <a:latin typeface="楷体" panose="02010609060101010101" pitchFamily="49" charset="-122"/>
              <a:ea typeface="楷体" panose="02010609060101010101" pitchFamily="49" charset="-122"/>
              <a:sym typeface="微软雅黑" panose="020B0503020204020204" pitchFamily="34" charset="-122"/>
            </a:endParaRPr>
          </a:p>
          <a:p>
            <a:pPr eaLnBrk="0" hangingPunct="0">
              <a:lnSpc>
                <a:spcPts val="3000"/>
              </a:lnSpc>
            </a:pPr>
            <a:r>
              <a:rPr lang="zh-CN" altLang="en-US" sz="2200" noProof="1">
                <a:latin typeface="楷体" panose="02010609060101010101" pitchFamily="49" charset="-122"/>
                <a:ea typeface="楷体" panose="02010609060101010101" pitchFamily="49" charset="-122"/>
                <a:sym typeface="微软雅黑" panose="020B0503020204020204" pitchFamily="34" charset="-122"/>
              </a:rPr>
              <a:t>登记部门</a:t>
            </a:r>
            <a:r>
              <a:rPr lang="zh-CN" altLang="en-US" sz="2200" b="1" noProof="1">
                <a:solidFill>
                  <a:srgbClr val="FF0000"/>
                </a:solidFill>
                <a:latin typeface="楷体" panose="02010609060101010101" pitchFamily="49" charset="-122"/>
                <a:ea typeface="楷体" panose="02010609060101010101" pitchFamily="49" charset="-122"/>
                <a:sym typeface="微软雅黑" panose="020B0503020204020204" pitchFamily="34" charset="-122"/>
              </a:rPr>
              <a:t>登记注册</a:t>
            </a:r>
            <a:r>
              <a:rPr lang="zh-CN" altLang="en-US" sz="2200" noProof="1">
                <a:latin typeface="楷体" panose="02010609060101010101" pitchFamily="49" charset="-122"/>
                <a:ea typeface="楷体" panose="02010609060101010101" pitchFamily="49" charset="-122"/>
                <a:sym typeface="微软雅黑" panose="020B0503020204020204" pitchFamily="34" charset="-122"/>
              </a:rPr>
              <a:t>的地址。</a:t>
            </a:r>
            <a:endParaRPr lang="zh-CN" altLang="en-US" sz="2200" noProof="1">
              <a:latin typeface="FZZhengHeiS-R-GB"/>
              <a:ea typeface="方正黑体简体" panose="03000509000000000000" charset="-122"/>
            </a:endParaRPr>
          </a:p>
          <a:p>
            <a:pPr eaLnBrk="0" hangingPunct="0">
              <a:lnSpc>
                <a:spcPts val="3000"/>
              </a:lnSpc>
            </a:pPr>
            <a:endParaRPr lang="zh-CN" altLang="en-US" sz="2200" noProof="1">
              <a:latin typeface="FZZhengHeiS-R-GB"/>
              <a:ea typeface="方正黑体简体" panose="03000509000000000000" charset="-122"/>
              <a:sym typeface="+mn-ea"/>
            </a:endParaRPr>
          </a:p>
          <a:p>
            <a:pPr eaLnBrk="0" hangingPunct="0">
              <a:lnSpc>
                <a:spcPct val="150000"/>
              </a:lnSpc>
            </a:pPr>
            <a:r>
              <a:rPr lang="en-US" altLang="zh-CN" sz="2200" noProof="1">
                <a:latin typeface="黑体" panose="02010609060101010101" charset="-122"/>
                <a:ea typeface="黑体" panose="02010609060101010101" charset="-122"/>
                <a:cs typeface="方正黑体简体" panose="03000509000000000000" charset="-122"/>
                <a:sym typeface="+mn-ea"/>
              </a:rPr>
              <a:t>   1.</a:t>
            </a:r>
            <a:r>
              <a:rPr lang="zh-CN" altLang="en-US" sz="2200" noProof="1">
                <a:latin typeface="黑体" panose="02010609060101010101" charset="-122"/>
                <a:ea typeface="黑体" panose="02010609060101010101" charset="-122"/>
                <a:cs typeface="方正黑体简体" panose="03000509000000000000" charset="-122"/>
                <a:sym typeface="+mn-ea"/>
              </a:rPr>
              <a:t>填报前，所有单位均需判定，</a:t>
            </a:r>
            <a:r>
              <a:rPr lang="zh-CN" altLang="en-US" sz="2200" b="1" noProof="1">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方正黑体简体" panose="03000509000000000000" charset="-122"/>
                <a:sym typeface="+mn-ea"/>
              </a:rPr>
              <a:t>“是否与单位所在地区划及详细地址一致”</a:t>
            </a:r>
            <a:endParaRPr lang="zh-CN" altLang="en-US" sz="2200" noProof="1">
              <a:latin typeface="黑体" panose="02010609060101010101" charset="-122"/>
              <a:ea typeface="黑体" panose="02010609060101010101" charset="-122"/>
              <a:cs typeface="方正黑体简体" panose="03000509000000000000" charset="-122"/>
              <a:sym typeface="+mn-ea"/>
            </a:endParaRPr>
          </a:p>
          <a:p>
            <a:pPr eaLnBrk="0" hangingPunct="0">
              <a:lnSpc>
                <a:spcPct val="150000"/>
              </a:lnSpc>
            </a:pPr>
            <a:r>
              <a:rPr lang="en-US" altLang="zh-CN" sz="2200" noProof="1">
                <a:latin typeface="黑体" panose="02010609060101010101" charset="-122"/>
                <a:ea typeface="黑体" panose="02010609060101010101" charset="-122"/>
                <a:cs typeface="方正黑体简体" panose="03000509000000000000" charset="-122"/>
                <a:sym typeface="+mn-ea"/>
              </a:rPr>
              <a:t>     </a:t>
            </a:r>
            <a:r>
              <a:rPr lang="zh-CN" altLang="en-US" sz="2200" noProof="1">
                <a:latin typeface="黑体" panose="02010609060101010101" charset="-122"/>
                <a:ea typeface="黑体" panose="02010609060101010101" charset="-122"/>
                <a:cs typeface="方正黑体简体" panose="03000509000000000000" charset="-122"/>
                <a:sym typeface="+mn-ea"/>
              </a:rPr>
              <a:t>如果选择“是”，单位注册地详细地址及区划代码免填</a:t>
            </a:r>
            <a:endParaRPr lang="zh-CN" altLang="en-US" sz="2200" noProof="1">
              <a:latin typeface="黑体" panose="02010609060101010101" charset="-122"/>
              <a:ea typeface="黑体" panose="02010609060101010101" charset="-122"/>
              <a:cs typeface="方正黑体简体" panose="03000509000000000000" charset="-122"/>
              <a:sym typeface="+mn-ea"/>
            </a:endParaRPr>
          </a:p>
          <a:p>
            <a:pPr eaLnBrk="0" hangingPunct="0">
              <a:lnSpc>
                <a:spcPct val="150000"/>
              </a:lnSpc>
            </a:pPr>
            <a:r>
              <a:rPr lang="en-US" altLang="zh-CN" sz="2200" noProof="1">
                <a:latin typeface="黑体" panose="02010609060101010101" charset="-122"/>
                <a:ea typeface="黑体" panose="02010609060101010101" charset="-122"/>
                <a:cs typeface="方正黑体简体" panose="03000509000000000000" charset="-122"/>
                <a:sym typeface="+mn-ea"/>
              </a:rPr>
              <a:t>     </a:t>
            </a:r>
            <a:r>
              <a:rPr lang="zh-CN" altLang="en-US" sz="2200" noProof="1">
                <a:latin typeface="黑体" panose="02010609060101010101" charset="-122"/>
                <a:ea typeface="黑体" panose="02010609060101010101" charset="-122"/>
                <a:cs typeface="方正黑体简体" panose="03000509000000000000" charset="-122"/>
                <a:sym typeface="+mn-ea"/>
              </a:rPr>
              <a:t>如果选择“否”，所有单位注册地详细地址及区划代码不得为空</a:t>
            </a:r>
            <a:endParaRPr lang="zh-CN" altLang="en-US" sz="2200" noProof="1">
              <a:latin typeface="黑体" panose="02010609060101010101" charset="-122"/>
              <a:ea typeface="黑体" panose="02010609060101010101" charset="-122"/>
              <a:cs typeface="方正黑体简体" panose="03000509000000000000" charset="-122"/>
              <a:sym typeface="+mn-ea"/>
            </a:endParaRPr>
          </a:p>
          <a:p>
            <a:pPr eaLnBrk="0" hangingPunct="0">
              <a:lnSpc>
                <a:spcPct val="150000"/>
              </a:lnSpc>
            </a:pPr>
            <a:r>
              <a:rPr lang="en-US" altLang="zh-CN" sz="2200" noProof="1">
                <a:latin typeface="黑体" panose="02010609060101010101" charset="-122"/>
                <a:ea typeface="黑体" panose="02010609060101010101" charset="-122"/>
                <a:cs typeface="方正黑体简体" panose="03000509000000000000" charset="-122"/>
                <a:sym typeface="+mn-ea"/>
              </a:rPr>
              <a:t>   2.</a:t>
            </a:r>
            <a:r>
              <a:rPr lang="zh-CN" altLang="en-US" sz="2200" noProof="1">
                <a:solidFill>
                  <a:schemeClr val="tx1"/>
                </a:solidFill>
                <a:latin typeface="黑体" panose="02010609060101010101" charset="-122"/>
                <a:ea typeface="黑体" panose="02010609060101010101" charset="-122"/>
                <a:sym typeface="方正黑体简体" panose="03000509000000000000" charset="-122"/>
              </a:rPr>
              <a:t>区划代码：</a:t>
            </a:r>
            <a:endParaRPr lang="zh-CN" altLang="en-US" sz="2200" noProof="1">
              <a:solidFill>
                <a:schemeClr val="tx1"/>
              </a:solidFill>
              <a:latin typeface="黑体" panose="02010609060101010101" charset="-122"/>
              <a:ea typeface="黑体" panose="02010609060101010101" charset="-122"/>
              <a:cs typeface="方正黑体简体" panose="03000509000000000000" charset="-122"/>
              <a:sym typeface="+mn-ea"/>
            </a:endParaRPr>
          </a:p>
          <a:p>
            <a:pPr eaLnBrk="0" hangingPunct="0">
              <a:lnSpc>
                <a:spcPct val="150000"/>
              </a:lnSpc>
            </a:pPr>
            <a:r>
              <a:rPr lang="zh-CN" altLang="en-US" sz="2200" noProof="1">
                <a:solidFill>
                  <a:schemeClr val="tx1"/>
                </a:solidFill>
                <a:latin typeface="黑体" panose="02010609060101010101" charset="-122"/>
                <a:ea typeface="黑体" panose="02010609060101010101" charset="-122"/>
                <a:sym typeface="微软雅黑" panose="020B0503020204020204" pitchFamily="34" charset="-122"/>
              </a:rPr>
              <a:t>     建筑业单位，注册地区划代码前两位需与数据处理地前两位一致。</a:t>
            </a:r>
            <a:endParaRPr lang="zh-CN" altLang="en-US" sz="2200" noProof="1">
              <a:solidFill>
                <a:schemeClr val="tx1"/>
              </a:solidFill>
              <a:latin typeface="黑体" panose="02010609060101010101" charset="-122"/>
              <a:ea typeface="黑体" panose="02010609060101010101" charset="-122"/>
              <a:sym typeface="微软雅黑" panose="020B0503020204020204" pitchFamily="34" charset="-122"/>
            </a:endParaRPr>
          </a:p>
        </p:txBody>
      </p:sp>
      <p:pic>
        <p:nvPicPr>
          <p:cNvPr id="25608" name="图片 1"/>
          <p:cNvPicPr>
            <a:picLocks noChangeAspect="1" noChangeArrowheads="1"/>
          </p:cNvPicPr>
          <p:nvPr/>
        </p:nvPicPr>
        <p:blipFill>
          <a:blip r:embed="rId2"/>
          <a:srcRect r="5870"/>
          <a:stretch>
            <a:fillRect/>
          </a:stretch>
        </p:blipFill>
        <p:spPr bwMode="auto">
          <a:xfrm>
            <a:off x="3448050" y="2038350"/>
            <a:ext cx="8567738" cy="1492250"/>
          </a:xfrm>
          <a:prstGeom prst="rect">
            <a:avLst/>
          </a:prstGeom>
          <a:noFill/>
          <a:ln w="9525">
            <a:noFill/>
            <a:miter lim="800000"/>
            <a:headEnd/>
            <a:tailEnd/>
          </a:ln>
        </p:spPr>
      </p:pic>
      <p:sp>
        <p:nvSpPr>
          <p:cNvPr id="2" name="圆角矩形 1"/>
          <p:cNvSpPr/>
          <p:nvPr/>
        </p:nvSpPr>
        <p:spPr>
          <a:xfrm>
            <a:off x="4048125" y="2354263"/>
            <a:ext cx="4106863" cy="327025"/>
          </a:xfrm>
          <a:prstGeom prst="roundRect">
            <a:avLst/>
          </a:prstGeom>
          <a:noFill/>
          <a:ln w="1905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prstClr val="white"/>
              </a:solidFill>
              <a:latin typeface="方正黑体简体" panose="03000509000000000000" charset="-122"/>
              <a:ea typeface="方正黑体简体" panose="03000509000000000000" charset="-122"/>
              <a:cs typeface="+mn-ea"/>
              <a:sym typeface="+mn-lt"/>
            </a:endParaRPr>
          </a:p>
        </p:txBody>
      </p:sp>
      <p:sp>
        <p:nvSpPr>
          <p:cNvPr id="4" name="圆角矩形 3"/>
          <p:cNvSpPr/>
          <p:nvPr/>
        </p:nvSpPr>
        <p:spPr>
          <a:xfrm>
            <a:off x="3954463" y="3260725"/>
            <a:ext cx="3351212" cy="269875"/>
          </a:xfrm>
          <a:prstGeom prst="roundRect">
            <a:avLst/>
          </a:prstGeom>
          <a:noFill/>
          <a:ln w="1905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prstClr val="white"/>
              </a:solidFill>
              <a:latin typeface="方正黑体简体" panose="03000509000000000000" charset="-122"/>
              <a:ea typeface="方正黑体简体" panose="03000509000000000000" charset="-122"/>
              <a:cs typeface="+mn-ea"/>
              <a:sym typeface="+mn-lt"/>
            </a:endParaRPr>
          </a:p>
        </p:txBody>
      </p:sp>
      <p:pic>
        <p:nvPicPr>
          <p:cNvPr id="15377" name="图片 6" descr="五经普LOGO透明底（长）"/>
          <p:cNvPicPr>
            <a:picLocks noChangeAspect="1"/>
          </p:cNvPicPr>
          <p:nvPr/>
        </p:nvPicPr>
        <p:blipFill>
          <a:blip r:embed="rId3"/>
          <a:stretch>
            <a:fillRect/>
          </a:stretch>
        </p:blipFill>
        <p:spPr>
          <a:xfrm>
            <a:off x="-76200" y="-225425"/>
            <a:ext cx="3695700" cy="1155700"/>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0050" y="890905"/>
            <a:ext cx="211074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29698" name="文本框 16"/>
          <p:cNvSpPr txBox="1">
            <a:spLocks noChangeArrowheads="1"/>
          </p:cNvSpPr>
          <p:nvPr/>
        </p:nvSpPr>
        <p:spPr bwMode="auto">
          <a:xfrm>
            <a:off x="754222" y="1007110"/>
            <a:ext cx="1402080" cy="460375"/>
          </a:xfrm>
          <a:prstGeom prst="rect">
            <a:avLst/>
          </a:prstGeom>
          <a:noFill/>
          <a:ln w="9525">
            <a:noFill/>
            <a:miter lim="800000"/>
          </a:ln>
        </p:spPr>
        <p:txBody>
          <a:bodyPr wrap="none">
            <a:spAutoFit/>
          </a:bodyPr>
          <a:lstStyle/>
          <a:p>
            <a:pPr algn="ctr"/>
            <a:r>
              <a:rPr lang="zh-CN" altLang="en-US" sz="2400" b="1">
                <a:solidFill>
                  <a:schemeClr val="bg1"/>
                </a:solidFill>
                <a:sym typeface="微软雅黑" panose="020B0503020204020204" pitchFamily="34" charset="-122"/>
              </a:rPr>
              <a:t>重点指标</a:t>
            </a:r>
            <a:endParaRPr lang="zh-CN" altLang="en-US" sz="2400" b="1">
              <a:solidFill>
                <a:schemeClr val="bg1"/>
              </a:solidFill>
            </a:endParaRPr>
          </a:p>
        </p:txBody>
      </p:sp>
      <p:pic>
        <p:nvPicPr>
          <p:cNvPr id="29699"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29703" name="文本框 3"/>
          <p:cNvSpPr txBox="1">
            <a:spLocks noChangeArrowheads="1"/>
          </p:cNvSpPr>
          <p:nvPr/>
        </p:nvSpPr>
        <p:spPr bwMode="auto">
          <a:xfrm>
            <a:off x="754380" y="1847850"/>
            <a:ext cx="11066145" cy="3276600"/>
          </a:xfrm>
          <a:prstGeom prst="rect">
            <a:avLst/>
          </a:prstGeom>
          <a:noFill/>
          <a:ln w="9525">
            <a:noFill/>
            <a:miter lim="800000"/>
          </a:ln>
        </p:spPr>
        <p:txBody>
          <a:bodyPr wrap="square">
            <a:spAutoFit/>
          </a:bodyPr>
          <a:lstStyle/>
          <a:p>
            <a:pPr eaLnBrk="0" hangingPunct="0">
              <a:lnSpc>
                <a:spcPts val="3000"/>
              </a:lnSpc>
            </a:pPr>
            <a:r>
              <a:rPr lang="en-US" altLang="zh-CN" sz="2200" b="1">
                <a:latin typeface="楷体" panose="02010609060101010101" pitchFamily="49" charset="-122"/>
                <a:ea typeface="楷体" panose="02010609060101010101" pitchFamily="49" charset="-122"/>
              </a:rPr>
              <a:t> 208 </a:t>
            </a:r>
            <a:r>
              <a:rPr lang="zh-CN" altLang="zh-CN" sz="2200" b="1">
                <a:latin typeface="楷体" panose="02010609060101010101" pitchFamily="49" charset="-122"/>
                <a:ea typeface="楷体" panose="02010609060101010101" pitchFamily="49" charset="-122"/>
              </a:rPr>
              <a:t>运营状态</a:t>
            </a:r>
            <a:endParaRPr lang="zh-CN" altLang="zh-CN" sz="2200" b="1">
              <a:latin typeface="楷体" panose="02010609060101010101" pitchFamily="49" charset="-122"/>
              <a:ea typeface="楷体" panose="02010609060101010101" pitchFamily="49" charset="-122"/>
            </a:endParaRPr>
          </a:p>
          <a:p>
            <a:pPr eaLnBrk="0" hangingPunct="0">
              <a:lnSpc>
                <a:spcPts val="3000"/>
              </a:lnSpc>
            </a:pPr>
            <a:endParaRPr lang="zh-CN" altLang="en-US" sz="2200">
              <a:solidFill>
                <a:srgbClr val="0070C0"/>
              </a:solidFill>
              <a:latin typeface="黑体" panose="02010609060101010101" charset="-122"/>
              <a:ea typeface="黑体" panose="02010609060101010101" charset="-122"/>
              <a:sym typeface="方正黑体简体" panose="03000509000000000000" charset="-122"/>
            </a:endParaRPr>
          </a:p>
          <a:p>
            <a:pPr eaLnBrk="0" hangingPunct="0">
              <a:lnSpc>
                <a:spcPts val="3000"/>
              </a:lnSpc>
            </a:pPr>
            <a:endParaRPr lang="zh-CN" altLang="en-US" sz="2200">
              <a:solidFill>
                <a:srgbClr val="7030A0"/>
              </a:solidFill>
              <a:latin typeface="黑体" panose="02010609060101010101" charset="-122"/>
              <a:ea typeface="黑体" panose="02010609060101010101" charset="-122"/>
              <a:sym typeface="方正黑体简体" panose="03000509000000000000" charset="-122"/>
            </a:endParaRPr>
          </a:p>
          <a:p>
            <a:pPr eaLnBrk="0" hangingPunct="0">
              <a:lnSpc>
                <a:spcPct val="150000"/>
              </a:lnSpc>
            </a:pPr>
            <a:r>
              <a:rPr lang="zh-CN" altLang="en-US" sz="2200">
                <a:solidFill>
                  <a:schemeClr val="tx1"/>
                </a:solidFill>
                <a:latin typeface="黑体" panose="02010609060101010101" charset="-122"/>
                <a:ea typeface="黑体" panose="02010609060101010101" charset="-122"/>
                <a:sym typeface="方正黑体简体" panose="03000509000000000000" charset="-122"/>
              </a:rPr>
              <a:t>指标含义：</a:t>
            </a:r>
            <a:r>
              <a:rPr lang="zh-CN" altLang="en-US" sz="2200">
                <a:latin typeface="楷体" panose="02010609060101010101" pitchFamily="49" charset="-122"/>
                <a:ea typeface="楷体" panose="02010609060101010101" pitchFamily="49" charset="-122"/>
                <a:sym typeface="方正黑体简体" panose="03000509000000000000" charset="-122"/>
              </a:rPr>
              <a:t>指企业（单位）的经济活动状态。</a:t>
            </a:r>
            <a:endParaRPr lang="zh-CN" altLang="en-US" sz="2200">
              <a:latin typeface="楷体" panose="02010609060101010101" pitchFamily="49" charset="-122"/>
              <a:ea typeface="楷体" panose="02010609060101010101" pitchFamily="49" charset="-122"/>
              <a:sym typeface="方正黑体简体" panose="03000509000000000000" charset="-122"/>
            </a:endParaRPr>
          </a:p>
          <a:p>
            <a:pPr eaLnBrk="0" hangingPunct="0">
              <a:lnSpc>
                <a:spcPct val="150000"/>
              </a:lnSpc>
            </a:pPr>
            <a:r>
              <a:rPr lang="zh-CN" altLang="en-US" sz="2200">
                <a:solidFill>
                  <a:schemeClr val="tx1"/>
                </a:solidFill>
                <a:latin typeface="黑体" panose="02010609060101010101" charset="-122"/>
                <a:ea typeface="黑体" panose="02010609060101010101" charset="-122"/>
              </a:rPr>
              <a:t>填报要求：</a:t>
            </a:r>
            <a:endParaRPr lang="zh-CN" altLang="en-US" sz="2200">
              <a:solidFill>
                <a:srgbClr val="00B050"/>
              </a:solidFill>
              <a:latin typeface="黑体" panose="02010609060101010101" charset="-122"/>
              <a:ea typeface="黑体" panose="02010609060101010101" charset="-122"/>
            </a:endParaRPr>
          </a:p>
          <a:p>
            <a:pPr eaLnBrk="0" hangingPunct="0">
              <a:lnSpc>
                <a:spcPct val="150000"/>
              </a:lnSpc>
            </a:pPr>
            <a:r>
              <a:rPr lang="en-US" altLang="zh-CN" sz="2200">
                <a:solidFill>
                  <a:schemeClr val="tx1"/>
                </a:solidFill>
                <a:latin typeface="汉仪叶叶相思体简" panose="02010509060101010101" charset="-122"/>
                <a:ea typeface="汉仪叶叶相思体简" panose="02010509060101010101" charset="-122"/>
                <a:sym typeface="方正黑体简体" panose="03000509000000000000" charset="-122"/>
              </a:rPr>
              <a:t>★</a:t>
            </a:r>
            <a:r>
              <a:rPr lang="zh-CN" altLang="zh-CN" sz="2200" dirty="0" smtClean="0">
                <a:latin typeface="黑体" panose="02010609060101010101" charset="-122"/>
                <a:ea typeface="黑体" panose="02010609060101010101" charset="-122"/>
                <a:sym typeface="+mn-ea"/>
              </a:rPr>
              <a:t>单位</a:t>
            </a:r>
            <a:r>
              <a:rPr lang="zh-CN" altLang="zh-CN" sz="2200" dirty="0">
                <a:latin typeface="黑体" panose="02010609060101010101" charset="-122"/>
                <a:ea typeface="黑体" panose="02010609060101010101" charset="-122"/>
                <a:sym typeface="+mn-ea"/>
              </a:rPr>
              <a:t>运营状态</a:t>
            </a:r>
            <a:r>
              <a:rPr lang="zh-CN" altLang="zh-CN" sz="2200" dirty="0" smtClean="0">
                <a:solidFill>
                  <a:schemeClr val="tx1"/>
                </a:solidFill>
                <a:latin typeface="黑体" panose="02010609060101010101" charset="-122"/>
                <a:ea typeface="黑体" panose="02010609060101010101" charset="-122"/>
                <a:sym typeface="+mn-ea"/>
              </a:rPr>
              <a:t>不</a:t>
            </a:r>
            <a:r>
              <a:rPr lang="zh-CN" altLang="en-US" sz="2200" dirty="0" smtClean="0">
                <a:solidFill>
                  <a:schemeClr val="tx1"/>
                </a:solidFill>
                <a:latin typeface="黑体" panose="02010609060101010101" charset="-122"/>
                <a:ea typeface="黑体" panose="02010609060101010101" charset="-122"/>
                <a:sym typeface="+mn-ea"/>
              </a:rPr>
              <a:t>是</a:t>
            </a:r>
            <a:r>
              <a:rPr lang="en-US" altLang="zh-CN" sz="2200" dirty="0" smtClean="0">
                <a:solidFill>
                  <a:schemeClr val="tx1"/>
                </a:solidFill>
                <a:latin typeface="黑体" panose="02010609060101010101" charset="-122"/>
                <a:ea typeface="黑体" panose="02010609060101010101" charset="-122"/>
                <a:sym typeface="+mn-ea"/>
              </a:rPr>
              <a:t>1</a:t>
            </a:r>
            <a:r>
              <a:rPr lang="zh-CN" altLang="en-US" sz="2200" dirty="0" smtClean="0">
                <a:solidFill>
                  <a:schemeClr val="tx1"/>
                </a:solidFill>
                <a:latin typeface="黑体" panose="02010609060101010101" charset="-122"/>
                <a:ea typeface="黑体" panose="02010609060101010101" charset="-122"/>
                <a:sym typeface="+mn-ea"/>
              </a:rPr>
              <a:t>的，统计机构要与企业进行核实，选填</a:t>
            </a:r>
            <a:r>
              <a:rPr lang="en-US" altLang="zh-CN" sz="2200" dirty="0" smtClean="0">
                <a:solidFill>
                  <a:schemeClr val="tx1"/>
                </a:solidFill>
                <a:latin typeface="黑体" panose="02010609060101010101" charset="-122"/>
                <a:ea typeface="黑体" panose="02010609060101010101" charset="-122"/>
                <a:sym typeface="+mn-ea"/>
              </a:rPr>
              <a:t>9</a:t>
            </a:r>
            <a:r>
              <a:rPr lang="zh-CN" altLang="en-US" sz="2200" dirty="0" smtClean="0">
                <a:solidFill>
                  <a:schemeClr val="tx1"/>
                </a:solidFill>
                <a:latin typeface="黑体" panose="02010609060101010101" charset="-122"/>
                <a:ea typeface="黑体" panose="02010609060101010101" charset="-122"/>
                <a:sym typeface="+mn-ea"/>
              </a:rPr>
              <a:t>的要了解具体情况</a:t>
            </a:r>
            <a:r>
              <a:rPr lang="zh-CN" altLang="zh-CN" sz="2200" dirty="0" smtClean="0">
                <a:latin typeface="黑体" panose="02010609060101010101" charset="-122"/>
                <a:ea typeface="黑体" panose="02010609060101010101" charset="-122"/>
                <a:sym typeface="+mn-ea"/>
              </a:rPr>
              <a:t>。</a:t>
            </a:r>
            <a:endParaRPr lang="zh-CN" altLang="zh-CN" sz="2200" dirty="0" smtClean="0">
              <a:latin typeface="黑体" panose="02010609060101010101" charset="-122"/>
              <a:ea typeface="黑体" panose="02010609060101010101" charset="-122"/>
              <a:sym typeface="+mn-ea"/>
            </a:endParaRPr>
          </a:p>
          <a:p>
            <a:pPr eaLnBrk="0" hangingPunct="0">
              <a:lnSpc>
                <a:spcPct val="150000"/>
              </a:lnSpc>
            </a:pPr>
            <a:r>
              <a:rPr lang="en-US" altLang="zh-CN" sz="2200">
                <a:solidFill>
                  <a:schemeClr val="tx1"/>
                </a:solidFill>
                <a:latin typeface="汉仪叶叶相思体简" panose="02010509060101010101" charset="-122"/>
                <a:ea typeface="汉仪叶叶相思体简" panose="02010509060101010101" charset="-122"/>
                <a:sym typeface="方正黑体简体" panose="03000509000000000000" charset="-122"/>
              </a:rPr>
              <a:t>★</a:t>
            </a:r>
            <a:r>
              <a:rPr lang="zh-CN" altLang="zh-CN" sz="2200">
                <a:latin typeface="黑体" panose="02010609060101010101" charset="-122"/>
                <a:ea typeface="黑体" panose="02010609060101010101" charset="-122"/>
                <a:sym typeface="方正黑体简体" panose="03000509000000000000" charset="-122"/>
              </a:rPr>
              <a:t>季节性生产开工三个月以上和临时性停产的企业，填写正常运营。</a:t>
            </a:r>
            <a:endParaRPr lang="zh-CN" altLang="zh-CN" sz="2200">
              <a:latin typeface="黑体" panose="02010609060101010101" charset="-122"/>
              <a:ea typeface="黑体" panose="02010609060101010101" charset="-122"/>
              <a:sym typeface="+mn-ea"/>
            </a:endParaRPr>
          </a:p>
        </p:txBody>
      </p:sp>
      <p:pic>
        <p:nvPicPr>
          <p:cNvPr id="29704" name="图片 1"/>
          <p:cNvPicPr>
            <a:picLocks noChangeAspect="1" noChangeArrowheads="1"/>
          </p:cNvPicPr>
          <p:nvPr/>
        </p:nvPicPr>
        <p:blipFill>
          <a:blip r:embed="rId2"/>
          <a:srcRect/>
          <a:stretch>
            <a:fillRect/>
          </a:stretch>
        </p:blipFill>
        <p:spPr bwMode="auto">
          <a:xfrm>
            <a:off x="1258570" y="2491740"/>
            <a:ext cx="9917113" cy="298450"/>
          </a:xfrm>
          <a:prstGeom prst="rect">
            <a:avLst/>
          </a:prstGeom>
          <a:noFill/>
          <a:ln w="9525">
            <a:noFill/>
            <a:miter lim="800000"/>
            <a:headEnd/>
            <a:tailEnd/>
          </a:ln>
        </p:spPr>
      </p:pic>
      <p:pic>
        <p:nvPicPr>
          <p:cNvPr id="15377" name="图片 6" descr="五经普LOGO透明底（长）"/>
          <p:cNvPicPr>
            <a:picLocks noChangeAspect="1"/>
          </p:cNvPicPr>
          <p:nvPr/>
        </p:nvPicPr>
        <p:blipFill>
          <a:blip r:embed="rId3"/>
          <a:stretch>
            <a:fillRect/>
          </a:stretch>
        </p:blipFill>
        <p:spPr>
          <a:xfrm>
            <a:off x="-76200" y="-225425"/>
            <a:ext cx="3695700" cy="115570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0050" y="890905"/>
            <a:ext cx="218948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1746" name="文本框 16"/>
          <p:cNvSpPr txBox="1">
            <a:spLocks noChangeArrowheads="1"/>
          </p:cNvSpPr>
          <p:nvPr/>
        </p:nvSpPr>
        <p:spPr bwMode="auto">
          <a:xfrm>
            <a:off x="723742" y="1007110"/>
            <a:ext cx="1402080" cy="460375"/>
          </a:xfrm>
          <a:prstGeom prst="rect">
            <a:avLst/>
          </a:prstGeom>
          <a:noFill/>
          <a:ln w="9525">
            <a:noFill/>
            <a:miter lim="800000"/>
          </a:ln>
        </p:spPr>
        <p:txBody>
          <a:bodyPr wrap="none">
            <a:spAutoFit/>
          </a:bodyPr>
          <a:lstStyle/>
          <a:p>
            <a:pPr algn="ctr"/>
            <a:r>
              <a:rPr lang="zh-CN" altLang="en-US" sz="2400" b="1">
                <a:solidFill>
                  <a:schemeClr val="bg1"/>
                </a:solidFill>
                <a:sym typeface="微软雅黑" panose="020B0503020204020204" pitchFamily="34" charset="-122"/>
              </a:rPr>
              <a:t>重点指标</a:t>
            </a:r>
            <a:endParaRPr lang="zh-CN" altLang="en-US" sz="2400" b="1">
              <a:solidFill>
                <a:schemeClr val="bg1"/>
              </a:solidFill>
            </a:endParaRPr>
          </a:p>
        </p:txBody>
      </p:sp>
      <p:pic>
        <p:nvPicPr>
          <p:cNvPr id="31747"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1751" name="文本框 3"/>
          <p:cNvSpPr txBox="1">
            <a:spLocks noChangeArrowheads="1"/>
          </p:cNvSpPr>
          <p:nvPr/>
        </p:nvSpPr>
        <p:spPr bwMode="auto">
          <a:xfrm>
            <a:off x="962025" y="2123440"/>
            <a:ext cx="10565130" cy="3759200"/>
          </a:xfrm>
          <a:prstGeom prst="rect">
            <a:avLst/>
          </a:prstGeom>
          <a:noFill/>
          <a:ln w="9525">
            <a:noFill/>
            <a:miter lim="800000"/>
          </a:ln>
        </p:spPr>
        <p:txBody>
          <a:bodyPr wrap="square">
            <a:spAutoFit/>
          </a:bodyPr>
          <a:lstStyle/>
          <a:p>
            <a:pPr eaLnBrk="0" hangingPunct="0">
              <a:lnSpc>
                <a:spcPts val="3000"/>
              </a:lnSpc>
            </a:pPr>
            <a:r>
              <a:rPr lang="zh-CN" altLang="zh-CN" sz="2200" b="1" dirty="0" smtClean="0">
                <a:latin typeface="楷体" panose="02010609060101010101" pitchFamily="49" charset="-122"/>
                <a:ea typeface="楷体" panose="02010609060101010101" pitchFamily="49" charset="-122"/>
              </a:rPr>
              <a:t>10</a:t>
            </a:r>
            <a:r>
              <a:rPr lang="en-US" altLang="zh-CN" sz="2200" b="1" dirty="0" smtClean="0">
                <a:latin typeface="楷体" panose="02010609060101010101" pitchFamily="49" charset="-122"/>
                <a:ea typeface="楷体" panose="02010609060101010101" pitchFamily="49" charset="-122"/>
              </a:rPr>
              <a:t>3 </a:t>
            </a:r>
            <a:r>
              <a:rPr lang="zh-CN" altLang="en-US" sz="2200" b="1" dirty="0">
                <a:latin typeface="楷体" panose="02010609060101010101" pitchFamily="49" charset="-122"/>
                <a:ea typeface="楷体" panose="02010609060101010101" pitchFamily="49" charset="-122"/>
              </a:rPr>
              <a:t>行业类别</a:t>
            </a:r>
            <a:endParaRPr lang="zh-CN" altLang="zh-CN" sz="2200" b="1" dirty="0">
              <a:latin typeface="楷体" panose="02010609060101010101" pitchFamily="49" charset="-122"/>
              <a:ea typeface="楷体" panose="02010609060101010101" pitchFamily="49" charset="-122"/>
            </a:endParaRPr>
          </a:p>
          <a:p>
            <a:pPr eaLnBrk="0" hangingPunct="0">
              <a:lnSpc>
                <a:spcPts val="3000"/>
              </a:lnSpc>
            </a:pPr>
            <a:endParaRPr lang="zh-CN" altLang="en-US" sz="2200" dirty="0" smtClean="0">
              <a:solidFill>
                <a:srgbClr val="00B050"/>
              </a:solidFill>
              <a:latin typeface="黑体" panose="02010609060101010101" charset="-122"/>
              <a:ea typeface="黑体" panose="02010609060101010101" charset="-122"/>
            </a:endParaRPr>
          </a:p>
          <a:p>
            <a:pPr eaLnBrk="0" hangingPunct="0">
              <a:lnSpc>
                <a:spcPts val="3000"/>
              </a:lnSpc>
            </a:pPr>
            <a:r>
              <a:rPr lang="zh-CN" altLang="en-US" sz="2200" dirty="0" smtClean="0">
                <a:solidFill>
                  <a:srgbClr val="C00000"/>
                </a:solidFill>
                <a:latin typeface="黑体" panose="02010609060101010101" charset="-122"/>
                <a:ea typeface="黑体" panose="02010609060101010101" charset="-122"/>
              </a:rPr>
              <a:t>填报要求：</a:t>
            </a:r>
            <a:r>
              <a:rPr lang="en-US" altLang="zh-CN" sz="2200" dirty="0" smtClean="0">
                <a:solidFill>
                  <a:srgbClr val="00B050"/>
                </a:solidFill>
                <a:latin typeface="黑体" panose="02010609060101010101" charset="-122"/>
                <a:ea typeface="黑体" panose="02010609060101010101" charset="-122"/>
                <a:sym typeface="方正黑体简体" panose="03000509000000000000" charset="-122"/>
              </a:rPr>
              <a:t> </a:t>
            </a:r>
            <a:endParaRPr lang="en-US" altLang="zh-CN" sz="2200" dirty="0" smtClean="0">
              <a:solidFill>
                <a:srgbClr val="00B050"/>
              </a:solidFill>
              <a:latin typeface="黑体" panose="02010609060101010101" charset="-122"/>
              <a:ea typeface="黑体" panose="02010609060101010101" charset="-122"/>
              <a:sym typeface="方正黑体简体" panose="03000509000000000000" charset="-122"/>
            </a:endParaRPr>
          </a:p>
          <a:p>
            <a:pPr eaLnBrk="0" hangingPunct="0">
              <a:lnSpc>
                <a:spcPts val="2800"/>
              </a:lnSpc>
            </a:pPr>
            <a:r>
              <a:rPr lang="en-US" altLang="zh-CN" sz="2200" dirty="0" smtClean="0">
                <a:solidFill>
                  <a:schemeClr val="tx1"/>
                </a:solidFill>
                <a:latin typeface="汉仪叶叶相思体简" panose="02010509060101010101" charset="-122"/>
                <a:ea typeface="汉仪叶叶相思体简" panose="02010509060101010101" charset="-122"/>
                <a:sym typeface="方正黑体简体" panose="03000509000000000000" charset="-122"/>
              </a:rPr>
              <a:t>★</a:t>
            </a:r>
            <a:r>
              <a:rPr lang="zh-CN" altLang="en-US" sz="2200" dirty="0" smtClean="0">
                <a:latin typeface="黑体" panose="02010609060101010101" charset="-122"/>
                <a:ea typeface="黑体" panose="02010609060101010101" charset="-122"/>
                <a:sym typeface="方正黑体简体" panose="03000509000000000000" charset="-122"/>
              </a:rPr>
              <a:t>具体填写本单位的</a:t>
            </a:r>
            <a:r>
              <a:rPr lang="en-US" altLang="zh-CN" sz="2200" dirty="0" smtClean="0">
                <a:latin typeface="黑体" panose="02010609060101010101" charset="-122"/>
                <a:ea typeface="黑体" panose="02010609060101010101" charset="-122"/>
                <a:sym typeface="方正黑体简体" panose="03000509000000000000" charset="-122"/>
              </a:rPr>
              <a:t>1-3</a:t>
            </a:r>
            <a:r>
              <a:rPr lang="zh-CN" altLang="en-US" sz="2200" dirty="0" smtClean="0">
                <a:latin typeface="黑体" panose="02010609060101010101" charset="-122"/>
                <a:ea typeface="黑体" panose="02010609060101010101" charset="-122"/>
                <a:sym typeface="方正黑体简体" panose="03000509000000000000" charset="-122"/>
              </a:rPr>
              <a:t>种主要业务活动名称，并按其重要程度从大到小顺序排列；</a:t>
            </a:r>
            <a:endParaRPr lang="zh-CN" altLang="en-US" sz="2200" dirty="0" smtClean="0">
              <a:latin typeface="黑体" panose="02010609060101010101" charset="-122"/>
              <a:ea typeface="黑体" panose="02010609060101010101" charset="-122"/>
              <a:sym typeface="方正黑体简体" panose="03000509000000000000" charset="-122"/>
            </a:endParaRPr>
          </a:p>
          <a:p>
            <a:pPr eaLnBrk="0" hangingPunct="0">
              <a:lnSpc>
                <a:spcPts val="2800"/>
              </a:lnSpc>
            </a:pPr>
            <a:endParaRPr lang="zh-CN" altLang="en-US" sz="2200" dirty="0" smtClean="0">
              <a:latin typeface="黑体" panose="02010609060101010101" charset="-122"/>
              <a:ea typeface="黑体" panose="02010609060101010101" charset="-122"/>
              <a:sym typeface="方正黑体简体" panose="03000509000000000000" charset="-122"/>
            </a:endParaRPr>
          </a:p>
          <a:p>
            <a:pPr eaLnBrk="0" hangingPunct="0">
              <a:lnSpc>
                <a:spcPts val="2800"/>
              </a:lnSpc>
            </a:pPr>
            <a:r>
              <a:rPr lang="en-US" altLang="zh-CN" sz="2200" dirty="0" smtClean="0">
                <a:solidFill>
                  <a:schemeClr val="tx1"/>
                </a:solidFill>
                <a:latin typeface="汉仪叶叶相思体简" panose="02010509060101010101" charset="-122"/>
                <a:ea typeface="汉仪叶叶相思体简" panose="02010509060101010101" charset="-122"/>
                <a:sym typeface="方正黑体简体" panose="03000509000000000000" charset="-122"/>
              </a:rPr>
              <a:t>★</a:t>
            </a:r>
            <a:r>
              <a:rPr lang="en-US" altLang="zh-CN" sz="2200" dirty="0" err="1" smtClean="0">
                <a:latin typeface="黑体" panose="02010609060101010101" charset="-122"/>
                <a:ea typeface="黑体" panose="02010609060101010101" charset="-122"/>
                <a:sym typeface="方正黑体简体" panose="03000509000000000000" charset="-122"/>
              </a:rPr>
              <a:t>按照</a:t>
            </a:r>
            <a:r>
              <a:rPr lang="en-US" altLang="zh-CN" sz="2200" b="1" i="1" dirty="0" err="1" smtClean="0">
                <a:latin typeface="黑体" panose="02010609060101010101" charset="-122"/>
                <a:ea typeface="黑体" panose="02010609060101010101" charset="-122"/>
                <a:sym typeface="方正黑体简体" panose="03000509000000000000" charset="-122"/>
              </a:rPr>
              <a:t>“</a:t>
            </a:r>
            <a:r>
              <a:rPr lang="en-US" altLang="zh-CN" sz="2200" b="1" dirty="0" err="1" smtClean="0">
                <a:solidFill>
                  <a:schemeClr val="bg2">
                    <a:lumMod val="50000"/>
                  </a:schemeClr>
                </a:solidFill>
                <a:latin typeface="黑体" panose="02010609060101010101" charset="-122"/>
                <a:ea typeface="黑体" panose="02010609060101010101" charset="-122"/>
                <a:sym typeface="方正黑体简体" panose="03000509000000000000" charset="-122"/>
              </a:rPr>
              <a:t>动词</a:t>
            </a:r>
            <a:r>
              <a:rPr lang="en-US" altLang="zh-CN" sz="2200" b="1" dirty="0" smtClean="0">
                <a:solidFill>
                  <a:schemeClr val="bg2">
                    <a:lumMod val="50000"/>
                  </a:schemeClr>
                </a:solidFill>
                <a:latin typeface="黑体" panose="02010609060101010101" charset="-122"/>
                <a:ea typeface="黑体" panose="02010609060101010101" charset="-122"/>
                <a:sym typeface="方正黑体简体" panose="03000509000000000000" charset="-122"/>
              </a:rPr>
              <a:t>+（</a:t>
            </a:r>
            <a:r>
              <a:rPr lang="en-US" altLang="zh-CN" sz="2200" b="1" dirty="0" err="1" smtClean="0">
                <a:solidFill>
                  <a:schemeClr val="bg2">
                    <a:lumMod val="50000"/>
                  </a:schemeClr>
                </a:solidFill>
                <a:latin typeface="黑体" panose="02010609060101010101" charset="-122"/>
                <a:ea typeface="黑体" panose="02010609060101010101" charset="-122"/>
                <a:sym typeface="方正黑体简体" panose="03000509000000000000" charset="-122"/>
              </a:rPr>
              <a:t>修饰性定语）名词</a:t>
            </a:r>
            <a:r>
              <a:rPr lang="en-US" altLang="zh-CN" sz="2200" b="1" dirty="0" err="1" smtClean="0">
                <a:latin typeface="黑体" panose="02010609060101010101" charset="-122"/>
                <a:ea typeface="黑体" panose="02010609060101010101" charset="-122"/>
                <a:sym typeface="方正黑体简体" panose="03000509000000000000" charset="-122"/>
              </a:rPr>
              <a:t>”</a:t>
            </a:r>
            <a:r>
              <a:rPr lang="en-US" altLang="zh-CN" sz="2200" dirty="0" err="1" smtClean="0">
                <a:latin typeface="黑体" panose="02010609060101010101" charset="-122"/>
                <a:ea typeface="黑体" panose="02010609060101010101" charset="-122"/>
                <a:sym typeface="方正黑体简体" panose="03000509000000000000" charset="-122"/>
              </a:rPr>
              <a:t>或</a:t>
            </a:r>
            <a:r>
              <a:rPr lang="en-US" altLang="zh-CN" sz="2200" b="1" dirty="0" smtClean="0">
                <a:latin typeface="黑体" panose="02010609060101010101" charset="-122"/>
                <a:ea typeface="黑体" panose="02010609060101010101" charset="-122"/>
                <a:sym typeface="方正黑体简体" panose="03000509000000000000" charset="-122"/>
              </a:rPr>
              <a:t>“</a:t>
            </a:r>
            <a:r>
              <a:rPr lang="en-US" altLang="zh-CN" sz="2200" b="1" dirty="0" smtClean="0">
                <a:solidFill>
                  <a:schemeClr val="bg2">
                    <a:lumMod val="50000"/>
                  </a:schemeClr>
                </a:solidFill>
                <a:latin typeface="黑体" panose="02010609060101010101" charset="-122"/>
                <a:ea typeface="黑体" panose="02010609060101010101" charset="-122"/>
                <a:sym typeface="方正黑体简体" panose="03000509000000000000" charset="-122"/>
              </a:rPr>
              <a:t>（</a:t>
            </a:r>
            <a:r>
              <a:rPr lang="en-US" altLang="zh-CN" sz="2200" b="1" dirty="0" err="1" smtClean="0">
                <a:solidFill>
                  <a:schemeClr val="bg2">
                    <a:lumMod val="50000"/>
                  </a:schemeClr>
                </a:solidFill>
                <a:latin typeface="黑体" panose="02010609060101010101" charset="-122"/>
                <a:ea typeface="黑体" panose="02010609060101010101" charset="-122"/>
                <a:sym typeface="方正黑体简体" panose="03000509000000000000" charset="-122"/>
              </a:rPr>
              <a:t>修饰性定语）名词+动词</a:t>
            </a:r>
            <a:r>
              <a:rPr lang="en-US" altLang="zh-CN" sz="2200" b="1" dirty="0" err="1" smtClean="0">
                <a:latin typeface="黑体" panose="02010609060101010101" charset="-122"/>
                <a:ea typeface="黑体" panose="02010609060101010101" charset="-122"/>
                <a:sym typeface="方正黑体简体" panose="03000509000000000000" charset="-122"/>
              </a:rPr>
              <a:t>”</a:t>
            </a:r>
            <a:r>
              <a:rPr lang="en-US" altLang="zh-CN" sz="2200" dirty="0" err="1" smtClean="0">
                <a:latin typeface="黑体" panose="02010609060101010101" charset="-122"/>
                <a:ea typeface="黑体" panose="02010609060101010101" charset="-122"/>
                <a:sym typeface="方正黑体简体" panose="03000509000000000000" charset="-122"/>
              </a:rPr>
              <a:t>的形式填写</a:t>
            </a:r>
            <a:r>
              <a:rPr lang="zh-CN" altLang="en-US" sz="2200" dirty="0" smtClean="0">
                <a:latin typeface="黑体" panose="02010609060101010101" charset="-122"/>
                <a:ea typeface="黑体" panose="02010609060101010101" charset="-122"/>
                <a:sym typeface="方正黑体简体" panose="03000509000000000000" charset="-122"/>
              </a:rPr>
              <a:t>，</a:t>
            </a:r>
            <a:r>
              <a:rPr lang="zh-CN" altLang="en-US" sz="2200" dirty="0" smtClean="0">
                <a:latin typeface="黑体" panose="02010609060101010101" charset="-122"/>
                <a:ea typeface="黑体" panose="02010609060101010101" charset="-122"/>
                <a:sym typeface="微软雅黑" panose="020B0503020204020204" pitchFamily="34" charset="-122"/>
              </a:rPr>
              <a:t>（如</a:t>
            </a:r>
            <a:r>
              <a:rPr lang="en-US" altLang="zh-CN" sz="2200" dirty="0" smtClean="0">
                <a:latin typeface="黑体" panose="02010609060101010101" charset="-122"/>
                <a:ea typeface="黑体" panose="02010609060101010101" charset="-122"/>
                <a:sym typeface="微软雅黑" panose="020B0503020204020204" pitchFamily="34" charset="-122"/>
              </a:rPr>
              <a:t>“</a:t>
            </a:r>
            <a:r>
              <a:rPr lang="zh-CN" altLang="en-US" sz="2200" dirty="0" smtClean="0">
                <a:latin typeface="黑体" panose="02010609060101010101" charset="-122"/>
                <a:ea typeface="黑体" panose="02010609060101010101" charset="-122"/>
                <a:sym typeface="微软雅黑" panose="020B0503020204020204" pitchFamily="34" charset="-122"/>
              </a:rPr>
              <a:t>加工纯棉服装</a:t>
            </a:r>
            <a:r>
              <a:rPr lang="en-US" altLang="zh-CN" sz="2200" dirty="0" smtClean="0">
                <a:latin typeface="黑体" panose="02010609060101010101" charset="-122"/>
                <a:ea typeface="黑体" panose="02010609060101010101" charset="-122"/>
                <a:sym typeface="微软雅黑" panose="020B0503020204020204" pitchFamily="34" charset="-122"/>
              </a:rPr>
              <a:t>”“</a:t>
            </a:r>
            <a:r>
              <a:rPr lang="zh-CN" altLang="en-US" sz="2200" dirty="0" smtClean="0">
                <a:latin typeface="黑体" panose="02010609060101010101" charset="-122"/>
                <a:ea typeface="黑体" panose="02010609060101010101" charset="-122"/>
                <a:sym typeface="微软雅黑" panose="020B0503020204020204" pitchFamily="34" charset="-122"/>
              </a:rPr>
              <a:t>市政道路施工</a:t>
            </a:r>
            <a:r>
              <a:rPr lang="en-US" altLang="zh-CN" sz="2200" dirty="0" smtClean="0">
                <a:latin typeface="黑体" panose="02010609060101010101" charset="-122"/>
                <a:ea typeface="黑体" panose="02010609060101010101" charset="-122"/>
                <a:sym typeface="微软雅黑" panose="020B0503020204020204" pitchFamily="34" charset="-122"/>
              </a:rPr>
              <a:t>”“</a:t>
            </a:r>
            <a:r>
              <a:rPr lang="zh-CN" altLang="en-US" sz="2200" dirty="0" smtClean="0">
                <a:latin typeface="黑体" panose="02010609060101010101" charset="-122"/>
                <a:ea typeface="黑体" panose="02010609060101010101" charset="-122"/>
                <a:sym typeface="微软雅黑" panose="020B0503020204020204" pitchFamily="34" charset="-122"/>
              </a:rPr>
              <a:t>手机零售</a:t>
            </a:r>
            <a:r>
              <a:rPr lang="en-US" altLang="zh-CN" sz="2200" dirty="0" smtClean="0">
                <a:latin typeface="黑体" panose="02010609060101010101" charset="-122"/>
                <a:ea typeface="黑体" panose="02010609060101010101" charset="-122"/>
                <a:sym typeface="微软雅黑" panose="020B0503020204020204" pitchFamily="34" charset="-122"/>
              </a:rPr>
              <a:t>”</a:t>
            </a:r>
            <a:r>
              <a:rPr lang="zh-CN" altLang="en-US" sz="2200" dirty="0" smtClean="0">
                <a:latin typeface="黑体" panose="02010609060101010101" charset="-122"/>
                <a:ea typeface="黑体" panose="02010609060101010101" charset="-122"/>
                <a:sym typeface="微软雅黑" panose="020B0503020204020204" pitchFamily="34" charset="-122"/>
              </a:rPr>
              <a:t>等）</a:t>
            </a:r>
            <a:endParaRPr lang="zh-CN" altLang="en-US" sz="2200" dirty="0" smtClean="0">
              <a:latin typeface="黑体" panose="02010609060101010101" charset="-122"/>
              <a:ea typeface="黑体" panose="02010609060101010101" charset="-122"/>
              <a:sym typeface="微软雅黑" panose="020B0503020204020204" pitchFamily="34" charset="-122"/>
            </a:endParaRPr>
          </a:p>
          <a:p>
            <a:pPr eaLnBrk="0" hangingPunct="0">
              <a:lnSpc>
                <a:spcPts val="2800"/>
              </a:lnSpc>
            </a:pPr>
            <a:endParaRPr lang="zh-CN" altLang="en-US" sz="2200" dirty="0" smtClean="0">
              <a:latin typeface="黑体" panose="02010609060101010101" charset="-122"/>
              <a:ea typeface="黑体" panose="02010609060101010101" charset="-122"/>
              <a:sym typeface="方正黑体简体" panose="03000509000000000000" charset="-122"/>
            </a:endParaRPr>
          </a:p>
          <a:p>
            <a:pPr eaLnBrk="0" hangingPunct="0">
              <a:lnSpc>
                <a:spcPts val="2800"/>
              </a:lnSpc>
            </a:pPr>
            <a:r>
              <a:rPr lang="zh-CN" altLang="en-US" sz="2200" dirty="0" smtClean="0">
                <a:latin typeface="黑体" panose="02010609060101010101" charset="-122"/>
                <a:ea typeface="黑体" panose="02010609060101010101" charset="-122"/>
                <a:sym typeface="方正黑体简体" panose="03000509000000000000" charset="-122"/>
              </a:rPr>
              <a:t>不能跨报表类别修改行业代码</a:t>
            </a:r>
            <a:endParaRPr lang="zh-CN" altLang="en-US" sz="2200" dirty="0" smtClean="0">
              <a:latin typeface="黑体" panose="02010609060101010101" charset="-122"/>
              <a:ea typeface="黑体" panose="02010609060101010101" charset="-122"/>
              <a:sym typeface="方正黑体简体" panose="03000509000000000000" charset="-122"/>
            </a:endParaRPr>
          </a:p>
          <a:p>
            <a:pPr eaLnBrk="0" hangingPunct="0">
              <a:lnSpc>
                <a:spcPts val="2800"/>
              </a:lnSpc>
            </a:pPr>
            <a:endParaRPr lang="zh-CN" altLang="en-US" sz="2200" dirty="0" smtClean="0">
              <a:highlight>
                <a:srgbClr val="FFFF00"/>
              </a:highlight>
              <a:latin typeface="黑体" panose="02010609060101010101" charset="-122"/>
              <a:ea typeface="黑体" panose="02010609060101010101" charset="-122"/>
            </a:endParaRPr>
          </a:p>
        </p:txBody>
      </p:sp>
      <p:pic>
        <p:nvPicPr>
          <p:cNvPr id="11" name="图片 1"/>
          <p:cNvPicPr>
            <a:picLocks noChangeAspect="1"/>
          </p:cNvPicPr>
          <p:nvPr/>
        </p:nvPicPr>
        <p:blipFill>
          <a:blip r:embed="rId2"/>
          <a:stretch>
            <a:fillRect/>
          </a:stretch>
        </p:blipFill>
        <p:spPr>
          <a:xfrm>
            <a:off x="3533794" y="1096232"/>
            <a:ext cx="8626475" cy="885825"/>
          </a:xfrm>
          <a:prstGeom prst="rect">
            <a:avLst/>
          </a:prstGeom>
          <a:noFill/>
          <a:ln w="9525">
            <a:noFill/>
          </a:ln>
        </p:spPr>
      </p:pic>
      <p:sp>
        <p:nvSpPr>
          <p:cNvPr id="12" name="圆角矩形 11"/>
          <p:cNvSpPr/>
          <p:nvPr/>
        </p:nvSpPr>
        <p:spPr>
          <a:xfrm>
            <a:off x="3994391" y="1246166"/>
            <a:ext cx="8101330" cy="440055"/>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prstClr val="white"/>
              </a:solidFill>
              <a:latin typeface="方正黑体简体" panose="03000509000000000000" charset="-122"/>
              <a:ea typeface="方正黑体简体" panose="03000509000000000000" charset="-122"/>
              <a:cs typeface="+mn-ea"/>
              <a:sym typeface="+mn-lt"/>
            </a:endParaRPr>
          </a:p>
        </p:txBody>
      </p:sp>
      <p:pic>
        <p:nvPicPr>
          <p:cNvPr id="15377" name="图片 6" descr="五经普LOGO透明底（长）"/>
          <p:cNvPicPr>
            <a:picLocks noChangeAspect="1"/>
          </p:cNvPicPr>
          <p:nvPr/>
        </p:nvPicPr>
        <p:blipFill>
          <a:blip r:embed="rId3"/>
          <a:stretch>
            <a:fillRect/>
          </a:stretch>
        </p:blipFill>
        <p:spPr>
          <a:xfrm>
            <a:off x="-76200" y="-225425"/>
            <a:ext cx="3695700" cy="1155700"/>
          </a:xfrm>
          <a:prstGeom prst="rect">
            <a:avLst/>
          </a:prstGeom>
          <a:noFill/>
          <a:ln w="9525">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0050" y="890905"/>
            <a:ext cx="230060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0" name="文本框 16"/>
          <p:cNvSpPr txBox="1">
            <a:spLocks noChangeArrowheads="1"/>
          </p:cNvSpPr>
          <p:nvPr/>
        </p:nvSpPr>
        <p:spPr bwMode="auto">
          <a:xfrm>
            <a:off x="695802" y="1007110"/>
            <a:ext cx="1402080" cy="460375"/>
          </a:xfrm>
          <a:prstGeom prst="rect">
            <a:avLst/>
          </a:prstGeom>
          <a:noFill/>
          <a:ln w="9525">
            <a:noFill/>
            <a:miter lim="800000"/>
          </a:ln>
        </p:spPr>
        <p:txBody>
          <a:bodyPr wrap="none">
            <a:spAutoFit/>
          </a:bodyPr>
          <a:lstStyle/>
          <a:p>
            <a:pPr algn="ctr"/>
            <a:r>
              <a:rPr lang="zh-CN" altLang="en-US" sz="2400" b="1">
                <a:solidFill>
                  <a:schemeClr val="bg1"/>
                </a:solidFill>
                <a:sym typeface="微软雅黑" panose="020B0503020204020204" pitchFamily="34" charset="-122"/>
              </a:rPr>
              <a:t>重点指标</a:t>
            </a:r>
            <a:endParaRPr lang="zh-CN" altLang="en-US" sz="2400" b="1">
              <a:solidFill>
                <a:schemeClr val="bg1"/>
              </a:solidFill>
            </a:endParaRPr>
          </a:p>
        </p:txBody>
      </p:sp>
      <p:pic>
        <p:nvPicPr>
          <p:cNvPr id="37891"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5" name="文本框 3"/>
          <p:cNvSpPr txBox="1">
            <a:spLocks noChangeArrowheads="1"/>
          </p:cNvSpPr>
          <p:nvPr/>
        </p:nvSpPr>
        <p:spPr bwMode="auto">
          <a:xfrm>
            <a:off x="1103630" y="1602740"/>
            <a:ext cx="10716895" cy="3707765"/>
          </a:xfrm>
          <a:prstGeom prst="rect">
            <a:avLst/>
          </a:prstGeom>
          <a:noFill/>
          <a:ln w="9525">
            <a:noFill/>
            <a:miter lim="800000"/>
          </a:ln>
        </p:spPr>
        <p:txBody>
          <a:bodyPr wrap="square">
            <a:spAutoFit/>
          </a:bodyPr>
          <a:lstStyle/>
          <a:p>
            <a:pPr eaLnBrk="0" hangingPunct="0">
              <a:lnSpc>
                <a:spcPts val="3000"/>
              </a:lnSpc>
            </a:pPr>
            <a:r>
              <a:rPr lang="en-US" altLang="zh-CN" sz="2200" b="1" dirty="0" smtClean="0">
                <a:latin typeface="楷体" panose="02010609060101010101" pitchFamily="49" charset="-122"/>
                <a:ea typeface="楷体" panose="02010609060101010101" pitchFamily="49" charset="-122"/>
              </a:rPr>
              <a:t>211 </a:t>
            </a:r>
            <a:r>
              <a:rPr lang="zh-CN" altLang="en-US" sz="2200" b="1" dirty="0">
                <a:latin typeface="楷体" panose="02010609060101010101" pitchFamily="49" charset="-122"/>
                <a:ea typeface="楷体" panose="02010609060101010101" pitchFamily="49" charset="-122"/>
              </a:rPr>
              <a:t>机构类型</a:t>
            </a:r>
            <a:endParaRPr lang="zh-CN" altLang="zh-CN" sz="2200" b="1" dirty="0">
              <a:latin typeface="楷体" panose="02010609060101010101" pitchFamily="49" charset="-122"/>
              <a:ea typeface="楷体" panose="02010609060101010101" pitchFamily="49" charset="-122"/>
            </a:endParaRPr>
          </a:p>
          <a:p>
            <a:pPr eaLnBrk="0" hangingPunct="0">
              <a:lnSpc>
                <a:spcPct val="150000"/>
              </a:lnSpc>
            </a:pPr>
            <a:endParaRPr lang="en-US" altLang="zh-CN" sz="2000" dirty="0" smtClean="0">
              <a:solidFill>
                <a:srgbClr val="7030A0"/>
              </a:solidFill>
              <a:latin typeface="黑体" panose="02010609060101010101" charset="-122"/>
              <a:ea typeface="黑体" panose="02010609060101010101" charset="-122"/>
              <a:sym typeface="方正黑体简体" panose="03000509000000000000" charset="-122"/>
            </a:endParaRPr>
          </a:p>
          <a:p>
            <a:pPr eaLnBrk="0" hangingPunct="0">
              <a:lnSpc>
                <a:spcPct val="150000"/>
              </a:lnSpc>
            </a:pPr>
            <a:endParaRPr lang="en-US" altLang="zh-CN" sz="2000" dirty="0">
              <a:solidFill>
                <a:srgbClr val="7030A0"/>
              </a:solidFill>
              <a:latin typeface="黑体" panose="02010609060101010101" charset="-122"/>
              <a:ea typeface="黑体" panose="02010609060101010101" charset="-122"/>
              <a:sym typeface="方正黑体简体" panose="03000509000000000000" charset="-122"/>
            </a:endParaRPr>
          </a:p>
          <a:p>
            <a:pPr eaLnBrk="0" hangingPunct="0">
              <a:lnSpc>
                <a:spcPct val="150000"/>
              </a:lnSpc>
            </a:pPr>
            <a:endParaRPr lang="en-US" altLang="zh-CN" sz="2000" dirty="0" smtClean="0">
              <a:solidFill>
                <a:srgbClr val="7030A0"/>
              </a:solidFill>
              <a:latin typeface="黑体" panose="02010609060101010101" charset="-122"/>
              <a:ea typeface="黑体" panose="02010609060101010101" charset="-122"/>
              <a:sym typeface="方正黑体简体" panose="03000509000000000000" charset="-122"/>
            </a:endParaRPr>
          </a:p>
          <a:p>
            <a:pPr eaLnBrk="0" hangingPunct="0">
              <a:lnSpc>
                <a:spcPct val="150000"/>
              </a:lnSpc>
            </a:pPr>
            <a:r>
              <a:rPr lang="zh-CN" altLang="en-US" sz="2000" dirty="0" smtClean="0">
                <a:solidFill>
                  <a:schemeClr val="tx1"/>
                </a:solidFill>
                <a:latin typeface="黑体" panose="02010609060101010101" charset="-122"/>
                <a:ea typeface="黑体" panose="02010609060101010101" charset="-122"/>
              </a:rPr>
              <a:t>填报要求：</a:t>
            </a:r>
            <a:endParaRPr lang="zh-CN" altLang="en-US" sz="2000" dirty="0" smtClean="0">
              <a:solidFill>
                <a:srgbClr val="00B050"/>
              </a:solidFill>
              <a:latin typeface="黑体" panose="02010609060101010101" charset="-122"/>
              <a:ea typeface="黑体" panose="02010609060101010101" charset="-122"/>
            </a:endParaRPr>
          </a:p>
          <a:p>
            <a:pPr eaLnBrk="0" hangingPunct="0">
              <a:lnSpc>
                <a:spcPct val="150000"/>
              </a:lnSpc>
            </a:pPr>
            <a:r>
              <a:rPr lang="en-US" altLang="zh-CN" sz="2000" dirty="0" smtClean="0">
                <a:solidFill>
                  <a:schemeClr val="tx1"/>
                </a:solidFill>
                <a:latin typeface="汉仪叶叶相思体简" panose="02010509060101010101" charset="-122"/>
                <a:ea typeface="汉仪叶叶相思体简" panose="02010509060101010101" charset="-122"/>
                <a:sym typeface="方正黑体简体" panose="03000509000000000000" charset="-122"/>
              </a:rPr>
              <a:t>★</a:t>
            </a:r>
            <a:r>
              <a:rPr lang="en-US" altLang="zh-CN" sz="2000" dirty="0" err="1" smtClean="0">
                <a:latin typeface="黑体" panose="02010609060101010101" charset="-122"/>
                <a:ea typeface="黑体" panose="02010609060101010101" charset="-122"/>
                <a:sym typeface="方正黑体简体" panose="03000509000000000000" charset="-122"/>
              </a:rPr>
              <a:t>采矿业、制造业</a:t>
            </a:r>
            <a:r>
              <a:rPr lang="en-US" altLang="zh-CN" sz="2000" dirty="0" smtClean="0">
                <a:latin typeface="黑体" panose="02010609060101010101" charset="-122"/>
                <a:ea typeface="黑体" panose="02010609060101010101" charset="-122"/>
                <a:sym typeface="方正黑体简体" panose="03000509000000000000" charset="-122"/>
              </a:rPr>
              <a:t>、</a:t>
            </a:r>
            <a:r>
              <a:rPr lang="zh-CN" altLang="en-US" sz="2000" dirty="0" smtClean="0">
                <a:latin typeface="黑体" panose="02010609060101010101" charset="-122"/>
                <a:ea typeface="黑体" panose="02010609060101010101" charset="-122"/>
                <a:sym typeface="方正黑体简体" panose="03000509000000000000" charset="-122"/>
              </a:rPr>
              <a:t>建筑业、批发和零售业单位</a:t>
            </a:r>
            <a:r>
              <a:rPr lang="en-US" altLang="zh-CN" sz="2000" dirty="0" smtClean="0">
                <a:latin typeface="黑体" panose="02010609060101010101" charset="-122"/>
                <a:ea typeface="黑体" panose="02010609060101010101" charset="-122"/>
                <a:sym typeface="方正黑体简体" panose="03000509000000000000" charset="-122"/>
              </a:rPr>
              <a:t>，</a:t>
            </a:r>
            <a:r>
              <a:rPr lang="zh-CN" altLang="en-US" sz="2000" dirty="0" smtClean="0">
                <a:latin typeface="黑体" panose="02010609060101010101" charset="-122"/>
                <a:ea typeface="黑体" panose="02010609060101010101" charset="-122"/>
                <a:sym typeface="方正黑体简体" panose="03000509000000000000" charset="-122"/>
              </a:rPr>
              <a:t>房地产开发经营业</a:t>
            </a:r>
            <a:r>
              <a:rPr lang="en-US" altLang="zh-CN" sz="2000" dirty="0" err="1" smtClean="0">
                <a:latin typeface="黑体" panose="02010609060101010101" charset="-122"/>
                <a:ea typeface="黑体" panose="02010609060101010101" charset="-122"/>
                <a:sym typeface="方正黑体简体" panose="03000509000000000000" charset="-122"/>
              </a:rPr>
              <a:t>且详细名称不含“专业合作社”的单位，机构类型</a:t>
            </a:r>
            <a:r>
              <a:rPr lang="zh-CN" altLang="en-US" sz="2000" dirty="0" smtClean="0">
                <a:latin typeface="黑体" panose="02010609060101010101" charset="-122"/>
                <a:ea typeface="黑体" panose="02010609060101010101" charset="-122"/>
                <a:sym typeface="方正黑体简体" panose="03000509000000000000" charset="-122"/>
              </a:rPr>
              <a:t>一般应</a:t>
            </a:r>
            <a:r>
              <a:rPr lang="en-US" altLang="zh-CN" sz="2000" dirty="0" smtClean="0">
                <a:latin typeface="黑体" panose="02010609060101010101" charset="-122"/>
                <a:ea typeface="黑体" panose="02010609060101010101" charset="-122"/>
                <a:sym typeface="方正黑体简体" panose="03000509000000000000" charset="-122"/>
              </a:rPr>
              <a:t>选10企业</a:t>
            </a:r>
            <a:r>
              <a:rPr lang="zh-CN" altLang="en-US" sz="2000" dirty="0" smtClean="0">
                <a:latin typeface="黑体" panose="02010609060101010101" charset="-122"/>
                <a:ea typeface="黑体" panose="02010609060101010101" charset="-122"/>
                <a:sym typeface="方正黑体简体" panose="03000509000000000000" charset="-122"/>
              </a:rPr>
              <a:t>；</a:t>
            </a:r>
            <a:r>
              <a:rPr lang="en-US" altLang="zh-CN" sz="2000" dirty="0" smtClean="0">
                <a:latin typeface="黑体" panose="02010609060101010101" charset="-122"/>
                <a:ea typeface="黑体" panose="02010609060101010101" charset="-122"/>
                <a:sym typeface="方正黑体简体" panose="03000509000000000000" charset="-122"/>
              </a:rPr>
              <a:t>  </a:t>
            </a:r>
            <a:endParaRPr lang="en-US" altLang="zh-CN" sz="2000" dirty="0" smtClean="0">
              <a:latin typeface="黑体" panose="02010609060101010101" charset="-122"/>
              <a:ea typeface="黑体" panose="02010609060101010101" charset="-122"/>
              <a:sym typeface="方正黑体简体" panose="03000509000000000000" charset="-122"/>
            </a:endParaRPr>
          </a:p>
          <a:p>
            <a:pPr eaLnBrk="0" hangingPunct="0">
              <a:lnSpc>
                <a:spcPct val="150000"/>
              </a:lnSpc>
            </a:pPr>
            <a:r>
              <a:rPr lang="en-US" altLang="zh-CN" sz="2000" dirty="0" smtClean="0">
                <a:solidFill>
                  <a:schemeClr val="tx1"/>
                </a:solidFill>
                <a:latin typeface="汉仪叶叶相思体简" panose="02010509060101010101" charset="-122"/>
                <a:ea typeface="汉仪叶叶相思体简" panose="02010509060101010101" charset="-122"/>
                <a:sym typeface="方正黑体简体" panose="03000509000000000000" charset="-122"/>
              </a:rPr>
              <a:t>★</a:t>
            </a:r>
            <a:r>
              <a:rPr lang="en-US" altLang="zh-CN" sz="2000" dirty="0" smtClean="0">
                <a:solidFill>
                  <a:schemeClr val="tx1"/>
                </a:solidFill>
                <a:latin typeface="黑体" panose="02010609060101010101" charset="-122"/>
                <a:ea typeface="黑体" panose="02010609060101010101" charset="-122"/>
                <a:sym typeface="方正黑体简体" panose="03000509000000000000" charset="-122"/>
              </a:rPr>
              <a:t>“</a:t>
            </a:r>
            <a:r>
              <a:rPr lang="en-US" altLang="zh-CN" sz="2000" dirty="0" smtClean="0">
                <a:latin typeface="黑体" panose="02010609060101010101" charset="-122"/>
                <a:ea typeface="黑体" panose="02010609060101010101" charset="-122"/>
                <a:sym typeface="方正黑体简体" panose="03000509000000000000" charset="-122"/>
              </a:rPr>
              <a:t>90”</a:t>
            </a:r>
            <a:r>
              <a:rPr lang="zh-CN" altLang="en-US" sz="2000" dirty="0" smtClean="0">
                <a:latin typeface="黑体" panose="02010609060101010101" charset="-122"/>
                <a:ea typeface="黑体" panose="02010609060101010101" charset="-122"/>
                <a:sym typeface="方正黑体简体" panose="03000509000000000000" charset="-122"/>
              </a:rPr>
              <a:t>其他，包括：律师事务所、基层法律服务机构和各类宗教活动场所等。</a:t>
            </a:r>
            <a:endParaRPr lang="zh-CN" altLang="en-US" sz="2000" dirty="0">
              <a:latin typeface="黑体" panose="02010609060101010101" charset="-122"/>
              <a:ea typeface="黑体" panose="02010609060101010101" charset="-122"/>
              <a:sym typeface="方正黑体简体" panose="03000509000000000000" charset="-122"/>
            </a:endParaRPr>
          </a:p>
        </p:txBody>
      </p:sp>
      <p:pic>
        <p:nvPicPr>
          <p:cNvPr id="11" name="图片 1"/>
          <p:cNvPicPr>
            <a:picLocks noChangeAspect="1"/>
          </p:cNvPicPr>
          <p:nvPr/>
        </p:nvPicPr>
        <p:blipFill>
          <a:blip r:embed="rId2"/>
          <a:stretch>
            <a:fillRect/>
          </a:stretch>
        </p:blipFill>
        <p:spPr>
          <a:xfrm>
            <a:off x="1670909" y="2290966"/>
            <a:ext cx="9115425" cy="962025"/>
          </a:xfrm>
          <a:prstGeom prst="rect">
            <a:avLst/>
          </a:prstGeom>
          <a:noFill/>
          <a:ln w="9525">
            <a:solidFill>
              <a:schemeClr val="tx1"/>
            </a:solidFill>
          </a:ln>
        </p:spPr>
      </p:pic>
      <p:pic>
        <p:nvPicPr>
          <p:cNvPr id="15377" name="图片 6" descr="五经普LOGO透明底（长）"/>
          <p:cNvPicPr>
            <a:picLocks noChangeAspect="1"/>
          </p:cNvPicPr>
          <p:nvPr/>
        </p:nvPicPr>
        <p:blipFill>
          <a:blip r:embed="rId3"/>
          <a:stretch>
            <a:fillRect/>
          </a:stretch>
        </p:blipFill>
        <p:spPr>
          <a:xfrm>
            <a:off x="-76200" y="-225425"/>
            <a:ext cx="3695700" cy="1155700"/>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0050" y="890905"/>
            <a:ext cx="218948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0" name="文本框 16"/>
          <p:cNvSpPr txBox="1">
            <a:spLocks noChangeArrowheads="1"/>
          </p:cNvSpPr>
          <p:nvPr/>
        </p:nvSpPr>
        <p:spPr bwMode="auto">
          <a:xfrm>
            <a:off x="793592" y="1007110"/>
            <a:ext cx="1402080" cy="460375"/>
          </a:xfrm>
          <a:prstGeom prst="rect">
            <a:avLst/>
          </a:prstGeom>
          <a:noFill/>
          <a:ln w="9525">
            <a:noFill/>
            <a:miter lim="800000"/>
          </a:ln>
        </p:spPr>
        <p:txBody>
          <a:bodyPr wrap="none">
            <a:spAutoFit/>
          </a:bodyPr>
          <a:lstStyle/>
          <a:p>
            <a:pPr algn="ctr"/>
            <a:r>
              <a:rPr lang="zh-CN" altLang="en-US" sz="2400" b="1">
                <a:solidFill>
                  <a:schemeClr val="bg1"/>
                </a:solidFill>
                <a:sym typeface="微软雅黑" panose="020B0503020204020204" pitchFamily="34" charset="-122"/>
              </a:rPr>
              <a:t>重点指标</a:t>
            </a:r>
            <a:endParaRPr lang="zh-CN" altLang="en-US" sz="2400" b="1">
              <a:solidFill>
                <a:schemeClr val="bg1"/>
              </a:solidFill>
            </a:endParaRPr>
          </a:p>
        </p:txBody>
      </p:sp>
      <p:pic>
        <p:nvPicPr>
          <p:cNvPr id="37891"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5" name="文本框 3"/>
          <p:cNvSpPr txBox="1">
            <a:spLocks noChangeArrowheads="1"/>
          </p:cNvSpPr>
          <p:nvPr/>
        </p:nvSpPr>
        <p:spPr bwMode="auto">
          <a:xfrm>
            <a:off x="1367790" y="1847850"/>
            <a:ext cx="10452735" cy="3091815"/>
          </a:xfrm>
          <a:prstGeom prst="rect">
            <a:avLst/>
          </a:prstGeom>
          <a:noFill/>
          <a:ln w="9525">
            <a:noFill/>
            <a:miter lim="800000"/>
          </a:ln>
        </p:spPr>
        <p:txBody>
          <a:bodyPr wrap="square">
            <a:spAutoFit/>
          </a:bodyPr>
          <a:lstStyle/>
          <a:p>
            <a:pPr eaLnBrk="0" hangingPunct="0">
              <a:lnSpc>
                <a:spcPts val="3000"/>
              </a:lnSpc>
            </a:pPr>
            <a:r>
              <a:rPr lang="en-US" altLang="zh-CN" sz="2200" b="1" dirty="0" smtClean="0">
                <a:latin typeface="楷体" panose="02010609060101010101" pitchFamily="49" charset="-122"/>
                <a:ea typeface="楷体" panose="02010609060101010101" pitchFamily="49" charset="-122"/>
              </a:rPr>
              <a:t>216 </a:t>
            </a:r>
            <a:r>
              <a:rPr lang="zh-CN" altLang="en-US" sz="2200" b="1" dirty="0" smtClean="0">
                <a:latin typeface="楷体" panose="02010609060101010101" pitchFamily="49" charset="-122"/>
                <a:ea typeface="楷体" panose="02010609060101010101" pitchFamily="49" charset="-122"/>
              </a:rPr>
              <a:t>港澳台商投资情况</a:t>
            </a:r>
            <a:endParaRPr lang="zh-CN" altLang="zh-CN" sz="2200" b="1" dirty="0">
              <a:latin typeface="楷体" panose="02010609060101010101" pitchFamily="49" charset="-122"/>
              <a:ea typeface="楷体" panose="02010609060101010101" pitchFamily="49" charset="-122"/>
            </a:endParaRPr>
          </a:p>
          <a:p>
            <a:pPr eaLnBrk="0" hangingPunct="0">
              <a:lnSpc>
                <a:spcPts val="3000"/>
              </a:lnSpc>
            </a:pPr>
            <a:endParaRPr lang="en-US" altLang="zh-CN" sz="2200" dirty="0" smtClean="0">
              <a:solidFill>
                <a:srgbClr val="0070C0"/>
              </a:solidFill>
              <a:latin typeface="黑体" panose="02010609060101010101" charset="-122"/>
              <a:ea typeface="黑体" panose="02010609060101010101" charset="-122"/>
              <a:sym typeface="方正黑体简体" panose="03000509000000000000" charset="-122"/>
            </a:endParaRPr>
          </a:p>
          <a:p>
            <a:pPr eaLnBrk="0" hangingPunct="0">
              <a:lnSpc>
                <a:spcPts val="3000"/>
              </a:lnSpc>
            </a:pPr>
            <a:endParaRPr lang="zh-CN" altLang="en-US" sz="2200" dirty="0">
              <a:solidFill>
                <a:srgbClr val="7030A0"/>
              </a:solidFill>
              <a:latin typeface="黑体" panose="02010609060101010101" charset="-122"/>
              <a:ea typeface="黑体" panose="02010609060101010101" charset="-122"/>
              <a:sym typeface="方正黑体简体" panose="03000509000000000000" charset="-122"/>
            </a:endParaRPr>
          </a:p>
          <a:p>
            <a:pPr eaLnBrk="0" hangingPunct="0">
              <a:lnSpc>
                <a:spcPct val="150000"/>
              </a:lnSpc>
            </a:pPr>
            <a:endParaRPr lang="zh-CN" altLang="en-US" sz="2000" dirty="0" smtClean="0">
              <a:solidFill>
                <a:srgbClr val="00B050"/>
              </a:solidFill>
              <a:latin typeface="黑体" panose="02010609060101010101" charset="-122"/>
              <a:ea typeface="黑体" panose="02010609060101010101" charset="-122"/>
            </a:endParaRPr>
          </a:p>
          <a:p>
            <a:pPr eaLnBrk="0" hangingPunct="0">
              <a:lnSpc>
                <a:spcPct val="150000"/>
              </a:lnSpc>
            </a:pPr>
            <a:r>
              <a:rPr lang="zh-CN" altLang="en-US" sz="2000" dirty="0" smtClean="0">
                <a:solidFill>
                  <a:schemeClr val="tx1"/>
                </a:solidFill>
                <a:latin typeface="黑体" panose="02010609060101010101" charset="-122"/>
                <a:ea typeface="黑体" panose="02010609060101010101" charset="-122"/>
              </a:rPr>
              <a:t>填报要求：</a:t>
            </a:r>
            <a:endParaRPr lang="zh-CN" altLang="en-US" sz="2000" dirty="0" smtClean="0">
              <a:latin typeface="黑体" panose="02010609060101010101" charset="-122"/>
              <a:ea typeface="黑体" panose="02010609060101010101" charset="-122"/>
            </a:endParaRPr>
          </a:p>
          <a:p>
            <a:pPr eaLnBrk="0" hangingPunct="0">
              <a:lnSpc>
                <a:spcPct val="150000"/>
              </a:lnSpc>
            </a:pPr>
            <a:r>
              <a:rPr lang="en-US" altLang="zh-CN" sz="2000" dirty="0" smtClean="0">
                <a:solidFill>
                  <a:schemeClr val="tx1"/>
                </a:solidFill>
                <a:latin typeface="汉仪叶叶相思体简" panose="02010509060101010101" charset="-122"/>
                <a:ea typeface="汉仪叶叶相思体简" panose="02010509060101010101" charset="-122"/>
                <a:sym typeface="方正黑体简体" panose="03000509000000000000" charset="-122"/>
              </a:rPr>
              <a:t>★</a:t>
            </a:r>
            <a:r>
              <a:rPr lang="zh-CN" altLang="zh-CN" sz="2000" dirty="0" smtClean="0">
                <a:latin typeface="黑体" panose="02010609060101010101" charset="-122"/>
                <a:ea typeface="黑体" panose="02010609060101010101" charset="-122"/>
                <a:sym typeface="方正黑体简体" panose="03000509000000000000" charset="-122"/>
              </a:rPr>
              <a:t>有多方投资的情况，可以复选；</a:t>
            </a:r>
            <a:endParaRPr lang="zh-CN" altLang="zh-CN" sz="2000" dirty="0" smtClean="0">
              <a:latin typeface="黑体" panose="02010609060101010101" charset="-122"/>
              <a:ea typeface="黑体" panose="02010609060101010101" charset="-122"/>
              <a:sym typeface="方正黑体简体" panose="03000509000000000000" charset="-122"/>
            </a:endParaRPr>
          </a:p>
          <a:p>
            <a:pPr eaLnBrk="0" hangingPunct="0">
              <a:lnSpc>
                <a:spcPct val="150000"/>
              </a:lnSpc>
            </a:pPr>
            <a:r>
              <a:rPr lang="en-US" altLang="zh-CN" sz="2000" dirty="0" smtClean="0">
                <a:solidFill>
                  <a:schemeClr val="tx1"/>
                </a:solidFill>
                <a:latin typeface="汉仪叶叶相思体简" panose="02010509060101010101" charset="-122"/>
                <a:ea typeface="汉仪叶叶相思体简" panose="02010509060101010101" charset="-122"/>
                <a:sym typeface="方正黑体简体" panose="03000509000000000000" charset="-122"/>
              </a:rPr>
              <a:t>★</a:t>
            </a:r>
            <a:r>
              <a:rPr lang="zh-CN" altLang="zh-CN" sz="2000" dirty="0" smtClean="0">
                <a:latin typeface="黑体" panose="02010609060101010101" charset="-122"/>
                <a:ea typeface="黑体" panose="02010609060101010101" charset="-122"/>
                <a:sym typeface="方正黑体简体" panose="03000509000000000000" charset="-122"/>
              </a:rPr>
              <a:t>如果资金未投入，就选择</a:t>
            </a:r>
            <a:r>
              <a:rPr lang="en-US" altLang="zh-CN" sz="2000" dirty="0" smtClean="0">
                <a:latin typeface="黑体" panose="02010609060101010101" charset="-122"/>
                <a:ea typeface="黑体" panose="02010609060101010101" charset="-122"/>
                <a:sym typeface="方正黑体简体" panose="03000509000000000000" charset="-122"/>
              </a:rPr>
              <a:t>4</a:t>
            </a:r>
            <a:r>
              <a:rPr lang="zh-CN" altLang="en-US" sz="2000" dirty="0" smtClean="0">
                <a:latin typeface="黑体" panose="02010609060101010101" charset="-122"/>
                <a:ea typeface="黑体" panose="02010609060101010101" charset="-122"/>
                <a:sym typeface="方正黑体简体" panose="03000509000000000000" charset="-122"/>
              </a:rPr>
              <a:t>暂未投资。</a:t>
            </a:r>
            <a:endParaRPr lang="zh-CN" altLang="zh-CN" sz="2000" dirty="0">
              <a:latin typeface="黑体" panose="02010609060101010101" charset="-122"/>
              <a:ea typeface="黑体" panose="02010609060101010101" charset="-122"/>
              <a:sym typeface="方正黑体简体" panose="03000509000000000000" charset="-122"/>
            </a:endParaRPr>
          </a:p>
        </p:txBody>
      </p:sp>
      <p:pic>
        <p:nvPicPr>
          <p:cNvPr id="11" name="图片 1"/>
          <p:cNvPicPr>
            <a:picLocks noChangeAspect="1"/>
          </p:cNvPicPr>
          <p:nvPr/>
        </p:nvPicPr>
        <p:blipFill>
          <a:blip r:embed="rId2"/>
          <a:stretch>
            <a:fillRect/>
          </a:stretch>
        </p:blipFill>
        <p:spPr>
          <a:xfrm>
            <a:off x="2046167" y="2525610"/>
            <a:ext cx="9096375" cy="533400"/>
          </a:xfrm>
          <a:prstGeom prst="rect">
            <a:avLst/>
          </a:prstGeom>
          <a:noFill/>
          <a:ln w="9525">
            <a:noFill/>
          </a:ln>
        </p:spPr>
      </p:pic>
      <p:pic>
        <p:nvPicPr>
          <p:cNvPr id="15377" name="图片 6" descr="五经普LOGO透明底（长）"/>
          <p:cNvPicPr>
            <a:picLocks noChangeAspect="1"/>
          </p:cNvPicPr>
          <p:nvPr/>
        </p:nvPicPr>
        <p:blipFill>
          <a:blip r:embed="rId3"/>
          <a:stretch>
            <a:fillRect/>
          </a:stretch>
        </p:blipFill>
        <p:spPr>
          <a:xfrm>
            <a:off x="-76200" y="-225425"/>
            <a:ext cx="3695700" cy="115570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917825"/>
            <a:ext cx="2963863" cy="123507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2290" name="文本框 2"/>
          <p:cNvSpPr txBox="1">
            <a:spLocks noChangeArrowheads="1"/>
          </p:cNvSpPr>
          <p:nvPr/>
        </p:nvSpPr>
        <p:spPr bwMode="auto">
          <a:xfrm>
            <a:off x="4017963" y="2216150"/>
            <a:ext cx="5708650" cy="1198563"/>
          </a:xfrm>
          <a:prstGeom prst="rect">
            <a:avLst/>
          </a:prstGeom>
          <a:noFill/>
          <a:ln w="9525">
            <a:noFill/>
            <a:miter lim="800000"/>
          </a:ln>
        </p:spPr>
        <p:txBody>
          <a:bodyPr>
            <a:spAutoFit/>
          </a:bodyPr>
          <a:lstStyle/>
          <a:p>
            <a:pPr algn="ctr">
              <a:lnSpc>
                <a:spcPct val="150000"/>
              </a:lnSpc>
            </a:pPr>
            <a:r>
              <a:rPr lang="zh-CN" altLang="en-US" sz="4800">
                <a:solidFill>
                  <a:srgbClr val="4B649F"/>
                </a:solidFill>
              </a:rPr>
              <a:t>第一部分</a:t>
            </a:r>
            <a:endParaRPr lang="zh-CN" altLang="en-US" sz="4800">
              <a:solidFill>
                <a:srgbClr val="4B649F"/>
              </a:solidFill>
            </a:endParaRPr>
          </a:p>
        </p:txBody>
      </p:sp>
      <p:pic>
        <p:nvPicPr>
          <p:cNvPr id="12291" name="图片 9"/>
          <p:cNvPicPr>
            <a:picLocks noChangeAspect="1" noChangeArrowheads="1"/>
          </p:cNvPicPr>
          <p:nvPr/>
        </p:nvPicPr>
        <p:blipFill>
          <a:blip r:embed="rId1" cstate="print"/>
          <a:srcRect/>
          <a:stretch>
            <a:fillRect/>
          </a:stretch>
        </p:blipFill>
        <p:spPr bwMode="auto">
          <a:xfrm>
            <a:off x="6326188" y="5200650"/>
            <a:ext cx="5865812" cy="1657350"/>
          </a:xfrm>
          <a:prstGeom prst="rect">
            <a:avLst/>
          </a:prstGeom>
          <a:noFill/>
          <a:ln w="9525">
            <a:noFill/>
            <a:miter lim="800000"/>
            <a:headEnd/>
            <a:tailEnd/>
          </a:ln>
        </p:spPr>
      </p:pic>
      <p:pic>
        <p:nvPicPr>
          <p:cNvPr id="12292" name="图片 10"/>
          <p:cNvPicPr>
            <a:picLocks noChangeAspect="1" noChangeArrowheads="1"/>
          </p:cNvPicPr>
          <p:nvPr/>
        </p:nvPicPr>
        <p:blipFill>
          <a:blip r:embed="rId2"/>
          <a:srcRect/>
          <a:stretch>
            <a:fillRect/>
          </a:stretch>
        </p:blipFill>
        <p:spPr bwMode="auto">
          <a:xfrm>
            <a:off x="0" y="0"/>
            <a:ext cx="7878763" cy="2216150"/>
          </a:xfrm>
          <a:prstGeom prst="rect">
            <a:avLst/>
          </a:prstGeom>
          <a:noFill/>
          <a:ln w="9525">
            <a:noFill/>
            <a:miter lim="800000"/>
            <a:headEnd/>
            <a:tailEnd/>
          </a:ln>
        </p:spPr>
      </p:pic>
      <p:sp>
        <p:nvSpPr>
          <p:cNvPr id="12293" name="文本框 2"/>
          <p:cNvSpPr txBox="1">
            <a:spLocks noChangeArrowheads="1"/>
          </p:cNvSpPr>
          <p:nvPr/>
        </p:nvSpPr>
        <p:spPr bwMode="auto">
          <a:xfrm>
            <a:off x="3373438" y="3506788"/>
            <a:ext cx="7623175" cy="829945"/>
          </a:xfrm>
          <a:prstGeom prst="rect">
            <a:avLst/>
          </a:prstGeom>
          <a:noFill/>
          <a:ln w="9525">
            <a:noFill/>
            <a:miter lim="800000"/>
          </a:ln>
        </p:spPr>
        <p:txBody>
          <a:bodyPr>
            <a:spAutoFit/>
          </a:bodyPr>
          <a:lstStyle/>
          <a:p>
            <a:pPr algn="ctr"/>
            <a:r>
              <a:rPr lang="zh-CN" altLang="en-US" sz="4800">
                <a:solidFill>
                  <a:srgbClr val="4B649F"/>
                </a:solidFill>
                <a:sym typeface="+mn-ea"/>
              </a:rPr>
              <a:t>单位基本情况</a:t>
            </a:r>
            <a:r>
              <a:rPr lang="en-US" altLang="zh-CN" sz="4800">
                <a:solidFill>
                  <a:srgbClr val="4B649F"/>
                </a:solidFill>
                <a:sym typeface="+mn-ea"/>
              </a:rPr>
              <a:t>表</a:t>
            </a:r>
            <a:r>
              <a:rPr lang="zh-CN" altLang="en-US" sz="4800">
                <a:solidFill>
                  <a:srgbClr val="4B649F"/>
                </a:solidFill>
                <a:sym typeface="+mn-ea"/>
              </a:rPr>
              <a:t>介绍</a:t>
            </a:r>
            <a:endParaRPr lang="zh-CN" altLang="en-US" sz="4800">
              <a:solidFill>
                <a:srgbClr val="4B649F"/>
              </a:solidFill>
              <a:latin typeface="微软雅黑" panose="020B0503020204020204" pitchFamily="34" charset="-122"/>
              <a:sym typeface="+mn-ea"/>
            </a:endParaRPr>
          </a:p>
        </p:txBody>
      </p:sp>
      <p:sp>
        <p:nvSpPr>
          <p:cNvPr id="10" name="椭圆 9"/>
          <p:cNvSpPr/>
          <p:nvPr/>
        </p:nvSpPr>
        <p:spPr>
          <a:xfrm>
            <a:off x="665163" y="2868613"/>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12295" name="图片 4"/>
          <p:cNvPicPr>
            <a:picLocks noChangeAspect="1" noChangeArrowheads="1"/>
          </p:cNvPicPr>
          <p:nvPr/>
        </p:nvPicPr>
        <p:blipFill>
          <a:blip r:embed="rId3" cstate="print"/>
          <a:srcRect/>
          <a:stretch>
            <a:fillRect/>
          </a:stretch>
        </p:blipFill>
        <p:spPr bwMode="auto">
          <a:xfrm>
            <a:off x="882650" y="3084513"/>
            <a:ext cx="900113" cy="903287"/>
          </a:xfrm>
          <a:prstGeom prst="rect">
            <a:avLst/>
          </a:prstGeom>
          <a:noFill/>
          <a:ln w="9525">
            <a:noFill/>
            <a:miter lim="800000"/>
            <a:headEnd/>
            <a:tailEnd/>
          </a:ln>
        </p:spPr>
      </p:pic>
      <p:sp>
        <p:nvSpPr>
          <p:cNvPr id="3" name="矩形 2"/>
          <p:cNvSpPr/>
          <p:nvPr/>
        </p:nvSpPr>
        <p:spPr>
          <a:xfrm>
            <a:off x="0" y="2946400"/>
            <a:ext cx="2963863" cy="123507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4" name="椭圆 3"/>
          <p:cNvSpPr/>
          <p:nvPr/>
        </p:nvSpPr>
        <p:spPr>
          <a:xfrm>
            <a:off x="665163" y="2898775"/>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11274" name="图片 2" descr="五经普LOGO透明底"/>
          <p:cNvPicPr>
            <a:picLocks noChangeAspect="1"/>
          </p:cNvPicPr>
          <p:nvPr/>
        </p:nvPicPr>
        <p:blipFill>
          <a:blip r:embed="rId4"/>
          <a:stretch>
            <a:fillRect/>
          </a:stretch>
        </p:blipFill>
        <p:spPr>
          <a:xfrm>
            <a:off x="492125" y="2746375"/>
            <a:ext cx="1577975" cy="1577975"/>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0050" y="890905"/>
            <a:ext cx="218948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0" name="文本框 16"/>
          <p:cNvSpPr txBox="1">
            <a:spLocks noChangeArrowheads="1"/>
          </p:cNvSpPr>
          <p:nvPr/>
        </p:nvSpPr>
        <p:spPr bwMode="auto">
          <a:xfrm>
            <a:off x="695802" y="1007110"/>
            <a:ext cx="1402080" cy="460375"/>
          </a:xfrm>
          <a:prstGeom prst="rect">
            <a:avLst/>
          </a:prstGeom>
          <a:noFill/>
          <a:ln w="9525">
            <a:noFill/>
            <a:miter lim="800000"/>
          </a:ln>
        </p:spPr>
        <p:txBody>
          <a:bodyPr wrap="none">
            <a:spAutoFit/>
          </a:bodyPr>
          <a:lstStyle/>
          <a:p>
            <a:pPr algn="ctr"/>
            <a:r>
              <a:rPr lang="zh-CN" altLang="en-US" sz="2400" b="1">
                <a:solidFill>
                  <a:schemeClr val="bg1"/>
                </a:solidFill>
                <a:sym typeface="微软雅黑" panose="020B0503020204020204" pitchFamily="34" charset="-122"/>
              </a:rPr>
              <a:t>重点指标</a:t>
            </a:r>
            <a:endParaRPr lang="zh-CN" altLang="en-US" sz="2400" b="1">
              <a:solidFill>
                <a:schemeClr val="bg1"/>
              </a:solidFill>
            </a:endParaRPr>
          </a:p>
        </p:txBody>
      </p:sp>
      <p:pic>
        <p:nvPicPr>
          <p:cNvPr id="37891"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5" name="文本框 3"/>
          <p:cNvSpPr txBox="1">
            <a:spLocks noChangeArrowheads="1"/>
          </p:cNvSpPr>
          <p:nvPr/>
        </p:nvSpPr>
        <p:spPr bwMode="auto">
          <a:xfrm>
            <a:off x="695960" y="1582420"/>
            <a:ext cx="10699750" cy="5301615"/>
          </a:xfrm>
          <a:prstGeom prst="rect">
            <a:avLst/>
          </a:prstGeom>
          <a:noFill/>
          <a:ln w="9525">
            <a:noFill/>
            <a:miter lim="800000"/>
          </a:ln>
        </p:spPr>
        <p:txBody>
          <a:bodyPr wrap="square">
            <a:noAutofit/>
          </a:bodyPr>
          <a:lstStyle/>
          <a:p>
            <a:pPr eaLnBrk="0" hangingPunct="0">
              <a:lnSpc>
                <a:spcPts val="3000"/>
              </a:lnSpc>
            </a:pPr>
            <a:r>
              <a:rPr lang="en-US" altLang="zh-CN" sz="2200" b="1" dirty="0" smtClean="0">
                <a:latin typeface="楷体" panose="02010609060101010101" pitchFamily="49" charset="-122"/>
                <a:ea typeface="楷体" panose="02010609060101010101" pitchFamily="49" charset="-122"/>
              </a:rPr>
              <a:t>206 </a:t>
            </a:r>
            <a:r>
              <a:rPr lang="zh-CN" altLang="en-US" sz="2200" b="1" dirty="0" smtClean="0">
                <a:latin typeface="楷体" panose="02010609060101010101" pitchFamily="49" charset="-122"/>
                <a:ea typeface="楷体" panose="02010609060101010101" pitchFamily="49" charset="-122"/>
              </a:rPr>
              <a:t>企业控股情况</a:t>
            </a:r>
            <a:endParaRPr lang="zh-CN" altLang="zh-CN" sz="2200" b="1" dirty="0">
              <a:latin typeface="楷体" panose="02010609060101010101" pitchFamily="49" charset="-122"/>
              <a:ea typeface="楷体" panose="02010609060101010101" pitchFamily="49" charset="-122"/>
            </a:endParaRPr>
          </a:p>
          <a:p>
            <a:pPr eaLnBrk="0" hangingPunct="0">
              <a:lnSpc>
                <a:spcPts val="3000"/>
              </a:lnSpc>
            </a:pPr>
            <a:endParaRPr lang="zh-CN" altLang="en-US" sz="2200" dirty="0" smtClean="0">
              <a:solidFill>
                <a:srgbClr val="FF0000"/>
              </a:solidFill>
              <a:latin typeface="黑体" panose="02010609060101010101" charset="-122"/>
              <a:ea typeface="黑体" panose="02010609060101010101" charset="-122"/>
            </a:endParaRPr>
          </a:p>
          <a:p>
            <a:pPr eaLnBrk="0" hangingPunct="0">
              <a:lnSpc>
                <a:spcPts val="3000"/>
              </a:lnSpc>
            </a:pPr>
            <a:r>
              <a:rPr lang="zh-CN" altLang="en-US" sz="2200" dirty="0" smtClean="0">
                <a:solidFill>
                  <a:srgbClr val="FF0000"/>
                </a:solidFill>
                <a:latin typeface="黑体" panose="02010609060101010101" charset="-122"/>
                <a:ea typeface="黑体" panose="02010609060101010101" charset="-122"/>
              </a:rPr>
              <a:t>填报主体：</a:t>
            </a:r>
            <a:r>
              <a:rPr lang="zh-CN" altLang="en-US" sz="2200" u="sng" dirty="0" smtClean="0">
                <a:latin typeface="黑体" panose="02010609060101010101" charset="-122"/>
                <a:ea typeface="黑体" panose="02010609060101010101" charset="-122"/>
              </a:rPr>
              <a:t>限企业法人单位（</a:t>
            </a:r>
            <a:r>
              <a:rPr lang="en-US" altLang="zh-CN" sz="2200" u="sng" dirty="0" smtClean="0">
                <a:latin typeface="黑体" panose="02010609060101010101" charset="-122"/>
                <a:ea typeface="黑体" panose="02010609060101010101" charset="-122"/>
              </a:rPr>
              <a:t>211</a:t>
            </a:r>
            <a:r>
              <a:rPr lang="zh-CN" altLang="en-US" sz="2200" u="sng" dirty="0" smtClean="0">
                <a:latin typeface="黑体" panose="02010609060101010101" charset="-122"/>
                <a:ea typeface="黑体" panose="02010609060101010101" charset="-122"/>
              </a:rPr>
              <a:t>项机构类型选择</a:t>
            </a:r>
            <a:r>
              <a:rPr lang="en-US" altLang="zh-CN" sz="2200" u="sng" dirty="0" smtClean="0">
                <a:latin typeface="黑体" panose="02010609060101010101" charset="-122"/>
                <a:ea typeface="黑体" panose="02010609060101010101" charset="-122"/>
              </a:rPr>
              <a:t>“10</a:t>
            </a:r>
            <a:r>
              <a:rPr lang="zh-CN" altLang="en-US" sz="2200" u="sng" dirty="0" smtClean="0">
                <a:latin typeface="黑体" panose="02010609060101010101" charset="-122"/>
                <a:ea typeface="黑体" panose="02010609060101010101" charset="-122"/>
              </a:rPr>
              <a:t>企业</a:t>
            </a:r>
            <a:r>
              <a:rPr lang="en-US" altLang="zh-CN" sz="2200" u="sng" dirty="0" smtClean="0">
                <a:latin typeface="黑体" panose="02010609060101010101" charset="-122"/>
                <a:ea typeface="黑体" panose="02010609060101010101" charset="-122"/>
              </a:rPr>
              <a:t>”</a:t>
            </a:r>
            <a:r>
              <a:rPr lang="zh-CN" altLang="en-US" sz="2200" u="sng" dirty="0" smtClean="0">
                <a:latin typeface="黑体" panose="02010609060101010101" charset="-122"/>
                <a:ea typeface="黑体" panose="02010609060101010101" charset="-122"/>
              </a:rPr>
              <a:t>）填写。</a:t>
            </a:r>
            <a:r>
              <a:rPr lang="en-US" altLang="zh-CN" sz="2200" u="sng" dirty="0" smtClean="0">
                <a:latin typeface="黑体" panose="02010609060101010101" charset="-122"/>
                <a:ea typeface="黑体" panose="02010609060101010101" charset="-122"/>
              </a:rPr>
              <a:t> </a:t>
            </a:r>
            <a:endParaRPr lang="zh-CN" altLang="en-US" sz="2200" dirty="0" smtClean="0">
              <a:solidFill>
                <a:srgbClr val="00B050"/>
              </a:solidFill>
              <a:latin typeface="黑体" panose="02010609060101010101" charset="-122"/>
              <a:ea typeface="黑体" panose="02010609060101010101" charset="-122"/>
            </a:endParaRPr>
          </a:p>
          <a:p>
            <a:pPr marL="0" indent="0" eaLnBrk="0" latinLnBrk="0" hangingPunct="0">
              <a:lnSpc>
                <a:spcPct val="120000"/>
              </a:lnSpc>
            </a:pPr>
            <a:endParaRPr lang="zh-CN" altLang="en-US" sz="2200" dirty="0" smtClean="0">
              <a:solidFill>
                <a:srgbClr val="00B050"/>
              </a:solidFill>
              <a:latin typeface="黑体" panose="02010609060101010101" charset="-122"/>
              <a:ea typeface="黑体" panose="02010609060101010101" charset="-122"/>
            </a:endParaRPr>
          </a:p>
          <a:p>
            <a:pPr marL="0" indent="0" eaLnBrk="0" latinLnBrk="0" hangingPunct="0">
              <a:lnSpc>
                <a:spcPct val="120000"/>
              </a:lnSpc>
            </a:pPr>
            <a:endParaRPr lang="zh-CN" altLang="en-US" sz="2200" dirty="0" smtClean="0">
              <a:solidFill>
                <a:schemeClr val="tx1"/>
              </a:solidFill>
              <a:latin typeface="黑体" panose="02010609060101010101" charset="-122"/>
              <a:ea typeface="黑体" panose="02010609060101010101" charset="-122"/>
            </a:endParaRPr>
          </a:p>
          <a:p>
            <a:pPr marL="0" indent="0" eaLnBrk="0" latinLnBrk="0" hangingPunct="0">
              <a:lnSpc>
                <a:spcPct val="120000"/>
              </a:lnSpc>
            </a:pPr>
            <a:r>
              <a:rPr lang="zh-CN" altLang="en-US" sz="2200" dirty="0" smtClean="0">
                <a:solidFill>
                  <a:schemeClr val="tx1"/>
                </a:solidFill>
                <a:latin typeface="黑体" panose="02010609060101010101" charset="-122"/>
                <a:ea typeface="黑体" panose="02010609060101010101" charset="-122"/>
              </a:rPr>
              <a:t>填报要求：</a:t>
            </a:r>
            <a:endParaRPr lang="zh-CN" altLang="en-US" sz="2200" dirty="0" smtClean="0">
              <a:solidFill>
                <a:srgbClr val="00B050"/>
              </a:solidFill>
              <a:latin typeface="黑体" panose="02010609060101010101" charset="-122"/>
              <a:ea typeface="黑体" panose="02010609060101010101" charset="-122"/>
            </a:endParaRPr>
          </a:p>
          <a:p>
            <a:pPr marL="0" indent="0" eaLnBrk="0" latinLnBrk="0" hangingPunct="0">
              <a:lnSpc>
                <a:spcPct val="120000"/>
              </a:lnSpc>
              <a:spcAft>
                <a:spcPts val="500"/>
              </a:spcAft>
            </a:pPr>
            <a:r>
              <a:rPr lang="en-US" altLang="zh-CN" sz="2200" dirty="0" smtClean="0">
                <a:solidFill>
                  <a:schemeClr val="tx1"/>
                </a:solidFill>
                <a:latin typeface="汉仪叶叶相思体简" panose="02010509060101010101" charset="-122"/>
                <a:ea typeface="汉仪叶叶相思体简" panose="02010509060101010101" charset="-122"/>
                <a:sym typeface="方正黑体简体" panose="03000509000000000000" charset="-122"/>
              </a:rPr>
              <a:t>★</a:t>
            </a:r>
            <a:r>
              <a:rPr lang="zh-CN" altLang="zh-CN" sz="2000" dirty="0" smtClean="0">
                <a:latin typeface="黑体" panose="02010609060101010101" charset="-122"/>
                <a:ea typeface="黑体" panose="02010609060101010101" charset="-122"/>
                <a:sym typeface="方正黑体简体" panose="03000509000000000000" charset="-122"/>
              </a:rPr>
              <a:t>企业的实收资本中，若某种经济成分的出资人拥有的实收资本（股本）的比例大于</a:t>
            </a:r>
            <a:r>
              <a:rPr lang="en-US" altLang="zh-CN" sz="2000" dirty="0" smtClean="0">
                <a:latin typeface="黑体" panose="02010609060101010101" charset="-122"/>
                <a:ea typeface="黑体" panose="02010609060101010101" charset="-122"/>
                <a:sym typeface="方正黑体简体" panose="03000509000000000000" charset="-122"/>
              </a:rPr>
              <a:t>50%</a:t>
            </a:r>
            <a:r>
              <a:rPr lang="zh-CN" altLang="en-US" sz="2000" dirty="0" smtClean="0">
                <a:latin typeface="黑体" panose="02010609060101010101" charset="-122"/>
                <a:ea typeface="黑体" panose="02010609060101010101" charset="-122"/>
                <a:sym typeface="方正黑体简体" panose="03000509000000000000" charset="-122"/>
              </a:rPr>
              <a:t>，或者虽未大于</a:t>
            </a:r>
            <a:r>
              <a:rPr lang="en-US" altLang="zh-CN" sz="2000" dirty="0" smtClean="0">
                <a:latin typeface="黑体" panose="02010609060101010101" charset="-122"/>
                <a:ea typeface="黑体" panose="02010609060101010101" charset="-122"/>
                <a:sym typeface="方正黑体简体" panose="03000509000000000000" charset="-122"/>
              </a:rPr>
              <a:t>50%</a:t>
            </a:r>
            <a:r>
              <a:rPr lang="zh-CN" altLang="en-US" sz="2000" dirty="0" smtClean="0">
                <a:latin typeface="黑体" panose="02010609060101010101" charset="-122"/>
                <a:ea typeface="黑体" panose="02010609060101010101" charset="-122"/>
                <a:sym typeface="方正黑体简体" panose="03000509000000000000" charset="-122"/>
              </a:rPr>
              <a:t>，但相对大于其他任何一方经济成分的出资人所占比例，或根据协议规定拥有企业实际控制权的，则填报该种经济成分的控股情况。</a:t>
            </a:r>
            <a:r>
              <a:rPr lang="zh-CN" altLang="zh-CN" sz="2000" dirty="0" smtClean="0">
                <a:latin typeface="黑体" panose="02010609060101010101" charset="-122"/>
                <a:ea typeface="黑体" panose="02010609060101010101" charset="-122"/>
                <a:sym typeface="方正黑体简体" panose="03000509000000000000" charset="-122"/>
              </a:rPr>
              <a:t>如果投资双方各占</a:t>
            </a:r>
            <a:r>
              <a:rPr lang="en-US" altLang="zh-CN" sz="2000" dirty="0" smtClean="0">
                <a:latin typeface="黑体" panose="02010609060101010101" charset="-122"/>
                <a:ea typeface="黑体" panose="02010609060101010101" charset="-122"/>
                <a:sym typeface="方正黑体简体" panose="03000509000000000000" charset="-122"/>
              </a:rPr>
              <a:t>50%</a:t>
            </a:r>
            <a:r>
              <a:rPr lang="zh-CN" altLang="en-US" sz="2000" dirty="0" smtClean="0">
                <a:latin typeface="黑体" panose="02010609060101010101" charset="-122"/>
                <a:ea typeface="黑体" panose="02010609060101010101" charset="-122"/>
                <a:sym typeface="方正黑体简体" panose="03000509000000000000" charset="-122"/>
              </a:rPr>
              <a:t>，且未明确由谁绝对控股的企业，若其中一方为国有经济成分的，一律按国有控股处理。</a:t>
            </a:r>
            <a:r>
              <a:rPr lang="en-US" altLang="zh-CN" sz="2000" dirty="0" smtClean="0">
                <a:latin typeface="黑体" panose="02010609060101010101" charset="-122"/>
                <a:ea typeface="黑体" panose="02010609060101010101" charset="-122"/>
                <a:sym typeface="方正黑体简体" panose="03000509000000000000" charset="-122"/>
              </a:rPr>
              <a:t> </a:t>
            </a:r>
            <a:endParaRPr lang="zh-CN" altLang="en-US" sz="2000" dirty="0" smtClean="0">
              <a:latin typeface="黑体" panose="02010609060101010101" charset="-122"/>
              <a:ea typeface="黑体" panose="02010609060101010101" charset="-122"/>
              <a:sym typeface="方正黑体简体" panose="03000509000000000000" charset="-122"/>
            </a:endParaRPr>
          </a:p>
          <a:p>
            <a:pPr marL="0" indent="0" eaLnBrk="0" latinLnBrk="0" hangingPunct="0">
              <a:lnSpc>
                <a:spcPct val="120000"/>
              </a:lnSpc>
              <a:spcAft>
                <a:spcPts val="500"/>
              </a:spcAft>
            </a:pPr>
            <a:r>
              <a:rPr lang="en-US" altLang="zh-CN" sz="2200" dirty="0" smtClean="0">
                <a:solidFill>
                  <a:schemeClr val="tx1"/>
                </a:solidFill>
                <a:latin typeface="汉仪叶叶相思体简" panose="02010509060101010101" charset="-122"/>
                <a:ea typeface="汉仪叶叶相思体简" panose="02010509060101010101" charset="-122"/>
                <a:sym typeface="方正黑体简体" panose="03000509000000000000" charset="-122"/>
              </a:rPr>
              <a:t>★</a:t>
            </a:r>
            <a:r>
              <a:rPr lang="zh-CN" altLang="en-US" sz="2000" dirty="0" smtClean="0">
                <a:latin typeface="黑体" panose="02010609060101010101" charset="-122"/>
                <a:ea typeface="黑体" panose="02010609060101010101" charset="-122"/>
                <a:sym typeface="方正黑体简体" panose="03000509000000000000" charset="-122"/>
              </a:rPr>
              <a:t>除极少数特殊情况，企业法人控股情况一般都不应选填为9其他，如填写</a:t>
            </a:r>
            <a:r>
              <a:rPr lang="en-US" altLang="zh-CN" sz="2000" dirty="0" smtClean="0">
                <a:latin typeface="黑体" panose="02010609060101010101" charset="-122"/>
                <a:ea typeface="黑体" panose="02010609060101010101" charset="-122"/>
                <a:sym typeface="方正黑体简体" panose="03000509000000000000" charset="-122"/>
              </a:rPr>
              <a:t>9</a:t>
            </a:r>
            <a:r>
              <a:rPr lang="zh-CN" altLang="en-US" sz="2000" dirty="0" smtClean="0">
                <a:latin typeface="黑体" panose="02010609060101010101" charset="-122"/>
                <a:ea typeface="黑体" panose="02010609060101010101" charset="-122"/>
                <a:sym typeface="方正黑体简体" panose="03000509000000000000" charset="-122"/>
              </a:rPr>
              <a:t>其他，统计机构要与企业进一步核实。</a:t>
            </a:r>
            <a:endParaRPr lang="zh-CN" altLang="en-US" sz="2000" dirty="0">
              <a:latin typeface="黑体" panose="02010609060101010101" charset="-122"/>
              <a:ea typeface="黑体" panose="02010609060101010101" charset="-122"/>
              <a:sym typeface="方正黑体简体" panose="03000509000000000000" charset="-122"/>
            </a:endParaRPr>
          </a:p>
        </p:txBody>
      </p:sp>
      <p:pic>
        <p:nvPicPr>
          <p:cNvPr id="11" name="图片 1"/>
          <p:cNvPicPr>
            <a:picLocks noChangeAspect="1"/>
          </p:cNvPicPr>
          <p:nvPr/>
        </p:nvPicPr>
        <p:blipFill>
          <a:blip r:embed="rId2"/>
          <a:stretch>
            <a:fillRect/>
          </a:stretch>
        </p:blipFill>
        <p:spPr>
          <a:xfrm>
            <a:off x="1066961" y="3043229"/>
            <a:ext cx="9617075" cy="327660"/>
          </a:xfrm>
          <a:prstGeom prst="rect">
            <a:avLst/>
          </a:prstGeom>
          <a:noFill/>
          <a:ln w="9525">
            <a:noFill/>
          </a:ln>
        </p:spPr>
      </p:pic>
      <p:pic>
        <p:nvPicPr>
          <p:cNvPr id="15377" name="图片 6" descr="五经普LOGO透明底（长）"/>
          <p:cNvPicPr>
            <a:picLocks noChangeAspect="1"/>
          </p:cNvPicPr>
          <p:nvPr/>
        </p:nvPicPr>
        <p:blipFill>
          <a:blip r:embed="rId3"/>
          <a:stretch>
            <a:fillRect/>
          </a:stretch>
        </p:blipFill>
        <p:spPr>
          <a:xfrm>
            <a:off x="-76200" y="-225425"/>
            <a:ext cx="3695700" cy="1155700"/>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0050" y="890905"/>
            <a:ext cx="245237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0" name="文本框 16"/>
          <p:cNvSpPr txBox="1">
            <a:spLocks noChangeArrowheads="1"/>
          </p:cNvSpPr>
          <p:nvPr/>
        </p:nvSpPr>
        <p:spPr bwMode="auto">
          <a:xfrm>
            <a:off x="648812" y="1007110"/>
            <a:ext cx="1402080" cy="460375"/>
          </a:xfrm>
          <a:prstGeom prst="rect">
            <a:avLst/>
          </a:prstGeom>
          <a:noFill/>
          <a:ln w="9525">
            <a:noFill/>
            <a:miter lim="800000"/>
          </a:ln>
        </p:spPr>
        <p:txBody>
          <a:bodyPr wrap="none">
            <a:spAutoFit/>
          </a:bodyPr>
          <a:lstStyle/>
          <a:p>
            <a:pPr algn="ctr"/>
            <a:r>
              <a:rPr lang="zh-CN" altLang="en-US" sz="2400" b="1">
                <a:solidFill>
                  <a:schemeClr val="bg1"/>
                </a:solidFill>
                <a:sym typeface="微软雅黑" panose="020B0503020204020204" pitchFamily="34" charset="-122"/>
              </a:rPr>
              <a:t>重点指标</a:t>
            </a:r>
            <a:endParaRPr lang="zh-CN" altLang="en-US" sz="2400" b="1">
              <a:solidFill>
                <a:schemeClr val="bg1"/>
              </a:solidFill>
            </a:endParaRPr>
          </a:p>
        </p:txBody>
      </p:sp>
      <p:pic>
        <p:nvPicPr>
          <p:cNvPr id="37891"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5" name="文本框 3"/>
          <p:cNvSpPr txBox="1">
            <a:spLocks noChangeArrowheads="1"/>
          </p:cNvSpPr>
          <p:nvPr/>
        </p:nvSpPr>
        <p:spPr bwMode="auto">
          <a:xfrm>
            <a:off x="772795" y="1998345"/>
            <a:ext cx="11144250" cy="3522980"/>
          </a:xfrm>
          <a:prstGeom prst="rect">
            <a:avLst/>
          </a:prstGeom>
          <a:noFill/>
          <a:ln w="9525">
            <a:noFill/>
            <a:miter lim="800000"/>
          </a:ln>
        </p:spPr>
        <p:txBody>
          <a:bodyPr wrap="square">
            <a:spAutoFit/>
          </a:bodyPr>
          <a:lstStyle/>
          <a:p>
            <a:pPr eaLnBrk="0" hangingPunct="0">
              <a:lnSpc>
                <a:spcPts val="3000"/>
              </a:lnSpc>
            </a:pPr>
            <a:r>
              <a:rPr lang="en-US" altLang="zh-CN" sz="2200" b="1" dirty="0" smtClean="0">
                <a:latin typeface="楷体" panose="02010609060101010101" pitchFamily="49" charset="-122"/>
                <a:ea typeface="楷体" panose="02010609060101010101" pitchFamily="49" charset="-122"/>
              </a:rPr>
              <a:t>206 </a:t>
            </a:r>
            <a:r>
              <a:rPr lang="zh-CN" altLang="en-US" sz="2200" b="1" dirty="0" smtClean="0">
                <a:latin typeface="楷体" panose="02010609060101010101" pitchFamily="49" charset="-122"/>
                <a:ea typeface="楷体" panose="02010609060101010101" pitchFamily="49" charset="-122"/>
              </a:rPr>
              <a:t>企业控股情况</a:t>
            </a:r>
            <a:endParaRPr lang="zh-CN" altLang="zh-CN" sz="2200" b="1" dirty="0">
              <a:latin typeface="楷体" panose="02010609060101010101" pitchFamily="49" charset="-122"/>
              <a:ea typeface="楷体" panose="02010609060101010101" pitchFamily="49" charset="-122"/>
            </a:endParaRPr>
          </a:p>
          <a:p>
            <a:pPr eaLnBrk="0" hangingPunct="0">
              <a:lnSpc>
                <a:spcPct val="150000"/>
              </a:lnSpc>
            </a:pPr>
            <a:endParaRPr lang="en-US" altLang="zh-CN" sz="2200" dirty="0" smtClean="0">
              <a:solidFill>
                <a:srgbClr val="FF0000"/>
              </a:solidFill>
              <a:latin typeface="黑体" panose="02010609060101010101" charset="-122"/>
              <a:ea typeface="黑体" panose="02010609060101010101" charset="-122"/>
              <a:sym typeface="方正黑体简体" panose="03000509000000000000" charset="-122"/>
            </a:endParaRPr>
          </a:p>
          <a:p>
            <a:pPr eaLnBrk="0" hangingPunct="0">
              <a:lnSpc>
                <a:spcPct val="150000"/>
              </a:lnSpc>
            </a:pPr>
            <a:r>
              <a:rPr lang="zh-CN" altLang="en-US" sz="2200" dirty="0" smtClean="0">
                <a:solidFill>
                  <a:srgbClr val="FF0000"/>
                </a:solidFill>
                <a:latin typeface="黑体" panose="02010609060101010101" charset="-122"/>
                <a:ea typeface="黑体" panose="02010609060101010101" charset="-122"/>
                <a:sym typeface="方正黑体简体" panose="03000509000000000000" charset="-122"/>
              </a:rPr>
              <a:t>举例：</a:t>
            </a:r>
            <a:endParaRPr lang="zh-CN" altLang="en-US" sz="2200" dirty="0" smtClean="0">
              <a:latin typeface="黑体" panose="02010609060101010101" charset="-122"/>
              <a:ea typeface="黑体" panose="02010609060101010101" charset="-122"/>
              <a:sym typeface="方正黑体简体" panose="03000509000000000000" charset="-122"/>
            </a:endParaRPr>
          </a:p>
          <a:p>
            <a:pPr eaLnBrk="0" hangingPunct="0">
              <a:lnSpc>
                <a:spcPct val="150000"/>
              </a:lnSpc>
            </a:pPr>
            <a:r>
              <a:rPr lang="en-US" altLang="zh-CN" sz="2200" dirty="0" smtClean="0">
                <a:latin typeface="黑体" panose="02010609060101010101" charset="-122"/>
                <a:ea typeface="黑体" panose="02010609060101010101" charset="-122"/>
                <a:sym typeface="方正黑体简体" panose="03000509000000000000" charset="-122"/>
              </a:rPr>
              <a:t>XX</a:t>
            </a:r>
            <a:r>
              <a:rPr lang="zh-CN" altLang="en-US" sz="2200" dirty="0" smtClean="0">
                <a:latin typeface="黑体" panose="02010609060101010101" charset="-122"/>
                <a:ea typeface="黑体" panose="02010609060101010101" charset="-122"/>
                <a:sym typeface="方正黑体简体" panose="03000509000000000000" charset="-122"/>
              </a:rPr>
              <a:t>有限公司的占比最大</a:t>
            </a:r>
            <a:r>
              <a:rPr lang="en-US" altLang="zh-CN" sz="2200" dirty="0" smtClean="0">
                <a:latin typeface="黑体" panose="02010609060101010101" charset="-122"/>
                <a:ea typeface="黑体" panose="02010609060101010101" charset="-122"/>
                <a:sym typeface="方正黑体简体" panose="03000509000000000000" charset="-122"/>
              </a:rPr>
              <a:t>(67%)</a:t>
            </a:r>
            <a:r>
              <a:rPr lang="zh-CN" altLang="en-US" sz="2200" dirty="0" smtClean="0">
                <a:latin typeface="黑体" panose="02010609060101010101" charset="-122"/>
                <a:ea typeface="黑体" panose="02010609060101010101" charset="-122"/>
                <a:sym typeface="方正黑体简体" panose="03000509000000000000" charset="-122"/>
              </a:rPr>
              <a:t>的股东类型为“自然人股东”，则企业控股情况应选填“</a:t>
            </a:r>
            <a:r>
              <a:rPr lang="en-US" altLang="zh-CN" sz="2200" dirty="0" smtClean="0">
                <a:latin typeface="黑体" panose="02010609060101010101" charset="-122"/>
                <a:ea typeface="黑体" panose="02010609060101010101" charset="-122"/>
                <a:sym typeface="方正黑体简体" panose="03000509000000000000" charset="-122"/>
              </a:rPr>
              <a:t>3 </a:t>
            </a:r>
            <a:r>
              <a:rPr lang="zh-CN" altLang="en-US" sz="2200" dirty="0" smtClean="0">
                <a:latin typeface="黑体" panose="02010609060101010101" charset="-122"/>
                <a:ea typeface="黑体" panose="02010609060101010101" charset="-122"/>
                <a:sym typeface="方正黑体简体" panose="03000509000000000000" charset="-122"/>
              </a:rPr>
              <a:t>私人控股”。</a:t>
            </a:r>
            <a:endParaRPr lang="zh-CN" altLang="en-US" sz="2200" dirty="0" smtClean="0">
              <a:latin typeface="黑体" panose="02010609060101010101" charset="-122"/>
              <a:ea typeface="黑体" panose="02010609060101010101" charset="-122"/>
              <a:sym typeface="方正黑体简体" panose="03000509000000000000" charset="-122"/>
            </a:endParaRPr>
          </a:p>
          <a:p>
            <a:pPr eaLnBrk="0" hangingPunct="0">
              <a:lnSpc>
                <a:spcPct val="150000"/>
              </a:lnSpc>
            </a:pPr>
            <a:r>
              <a:rPr lang="zh-CN" altLang="en-US" sz="2200" dirty="0" smtClean="0">
                <a:latin typeface="黑体" panose="02010609060101010101" charset="-122"/>
                <a:ea typeface="黑体" panose="02010609060101010101" charset="-122"/>
                <a:sym typeface="方正黑体简体" panose="03000509000000000000" charset="-122"/>
              </a:rPr>
              <a:t>中国电信集团有限公司，投资方为国务院国有资产监督管理委员会（机关法人），则企业控股情况应选填“</a:t>
            </a:r>
            <a:r>
              <a:rPr lang="en-US" altLang="zh-CN" sz="2200" dirty="0" smtClean="0">
                <a:latin typeface="黑体" panose="02010609060101010101" charset="-122"/>
                <a:ea typeface="黑体" panose="02010609060101010101" charset="-122"/>
                <a:sym typeface="方正黑体简体" panose="03000509000000000000" charset="-122"/>
              </a:rPr>
              <a:t>1 </a:t>
            </a:r>
            <a:r>
              <a:rPr lang="zh-CN" altLang="en-US" sz="2200" dirty="0" smtClean="0">
                <a:latin typeface="黑体" panose="02010609060101010101" charset="-122"/>
                <a:ea typeface="黑体" panose="02010609060101010101" charset="-122"/>
                <a:sym typeface="方正黑体简体" panose="03000509000000000000" charset="-122"/>
              </a:rPr>
              <a:t>国有控股”。</a:t>
            </a:r>
            <a:endParaRPr lang="zh-CN" altLang="en-US" sz="2200" dirty="0">
              <a:latin typeface="黑体" panose="02010609060101010101" charset="-122"/>
              <a:ea typeface="黑体" panose="02010609060101010101" charset="-122"/>
              <a:sym typeface="方正黑体简体" panose="03000509000000000000" charset="-122"/>
            </a:endParaRPr>
          </a:p>
        </p:txBody>
      </p:sp>
      <p:pic>
        <p:nvPicPr>
          <p:cNvPr id="11" name="图片 10"/>
          <p:cNvPicPr>
            <a:picLocks noChangeAspect="1"/>
          </p:cNvPicPr>
          <p:nvPr/>
        </p:nvPicPr>
        <p:blipFill>
          <a:blip r:embed="rId2"/>
          <a:srcRect r="18652"/>
          <a:stretch>
            <a:fillRect/>
          </a:stretch>
        </p:blipFill>
        <p:spPr>
          <a:xfrm>
            <a:off x="3446630" y="354343"/>
            <a:ext cx="8261874" cy="2774950"/>
          </a:xfrm>
          <a:prstGeom prst="rect">
            <a:avLst/>
          </a:prstGeom>
          <a:noFill/>
          <a:ln w="9525">
            <a:noFill/>
          </a:ln>
        </p:spPr>
      </p:pic>
      <p:pic>
        <p:nvPicPr>
          <p:cNvPr id="12" name="图片 11"/>
          <p:cNvPicPr>
            <a:picLocks noChangeAspect="1"/>
          </p:cNvPicPr>
          <p:nvPr>
            <p:custDataLst>
              <p:tags r:id="rId3"/>
            </p:custDataLst>
          </p:nvPr>
        </p:nvPicPr>
        <p:blipFill>
          <a:blip r:embed="rId4"/>
          <a:stretch>
            <a:fillRect/>
          </a:stretch>
        </p:blipFill>
        <p:spPr>
          <a:xfrm>
            <a:off x="4759960" y="4993640"/>
            <a:ext cx="7432040" cy="1548130"/>
          </a:xfrm>
          <a:prstGeom prst="rect">
            <a:avLst/>
          </a:prstGeom>
          <a:noFill/>
          <a:ln w="9525">
            <a:noFill/>
          </a:ln>
        </p:spPr>
      </p:pic>
      <p:pic>
        <p:nvPicPr>
          <p:cNvPr id="15377" name="图片 6" descr="五经普LOGO透明底（长）"/>
          <p:cNvPicPr>
            <a:picLocks noChangeAspect="1"/>
          </p:cNvPicPr>
          <p:nvPr/>
        </p:nvPicPr>
        <p:blipFill>
          <a:blip r:embed="rId5"/>
          <a:stretch>
            <a:fillRect/>
          </a:stretch>
        </p:blipFill>
        <p:spPr>
          <a:xfrm>
            <a:off x="-76200" y="-225425"/>
            <a:ext cx="3695700" cy="1155700"/>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0050" y="890905"/>
            <a:ext cx="221043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0" name="文本框 16"/>
          <p:cNvSpPr txBox="1">
            <a:spLocks noChangeArrowheads="1"/>
          </p:cNvSpPr>
          <p:nvPr/>
        </p:nvSpPr>
        <p:spPr bwMode="auto">
          <a:xfrm>
            <a:off x="679292" y="1007110"/>
            <a:ext cx="1402080" cy="460375"/>
          </a:xfrm>
          <a:prstGeom prst="rect">
            <a:avLst/>
          </a:prstGeom>
          <a:noFill/>
          <a:ln w="9525">
            <a:noFill/>
            <a:miter lim="800000"/>
          </a:ln>
        </p:spPr>
        <p:txBody>
          <a:bodyPr wrap="none">
            <a:spAutoFit/>
          </a:bodyPr>
          <a:lstStyle/>
          <a:p>
            <a:pPr algn="ctr"/>
            <a:r>
              <a:rPr lang="zh-CN" altLang="en-US" sz="2400" b="1">
                <a:solidFill>
                  <a:schemeClr val="bg1"/>
                </a:solidFill>
                <a:sym typeface="微软雅黑" panose="020B0503020204020204" pitchFamily="34" charset="-122"/>
              </a:rPr>
              <a:t>重点指标</a:t>
            </a:r>
            <a:endParaRPr lang="zh-CN" altLang="en-US" sz="2400" b="1">
              <a:solidFill>
                <a:schemeClr val="bg1"/>
              </a:solidFill>
            </a:endParaRPr>
          </a:p>
        </p:txBody>
      </p:sp>
      <p:pic>
        <p:nvPicPr>
          <p:cNvPr id="37891"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5" name="文本框 3"/>
          <p:cNvSpPr txBox="1">
            <a:spLocks noChangeArrowheads="1"/>
          </p:cNvSpPr>
          <p:nvPr/>
        </p:nvSpPr>
        <p:spPr bwMode="auto">
          <a:xfrm>
            <a:off x="1417955" y="1856740"/>
            <a:ext cx="10125075" cy="2630170"/>
          </a:xfrm>
          <a:prstGeom prst="rect">
            <a:avLst/>
          </a:prstGeom>
          <a:noFill/>
          <a:ln w="9525">
            <a:noFill/>
            <a:miter lim="800000"/>
          </a:ln>
        </p:spPr>
        <p:txBody>
          <a:bodyPr wrap="square">
            <a:spAutoFit/>
          </a:bodyPr>
          <a:lstStyle/>
          <a:p>
            <a:pPr eaLnBrk="0" hangingPunct="0">
              <a:lnSpc>
                <a:spcPts val="3000"/>
              </a:lnSpc>
            </a:pPr>
            <a:r>
              <a:rPr lang="en-US" altLang="zh-CN" sz="2200" b="1" dirty="0" smtClean="0">
                <a:latin typeface="楷体" panose="02010609060101010101" pitchFamily="49" charset="-122"/>
                <a:ea typeface="楷体" panose="02010609060101010101" pitchFamily="49" charset="-122"/>
              </a:rPr>
              <a:t>209 </a:t>
            </a:r>
            <a:r>
              <a:rPr lang="zh-CN" altLang="en-US" sz="2200" b="1" dirty="0" smtClean="0">
                <a:latin typeface="楷体" panose="02010609060101010101" pitchFamily="49" charset="-122"/>
                <a:ea typeface="楷体" panose="02010609060101010101" pitchFamily="49" charset="-122"/>
              </a:rPr>
              <a:t>执行会计标准类别</a:t>
            </a:r>
            <a:endParaRPr lang="zh-CN" altLang="zh-CN" sz="2200" b="1" dirty="0">
              <a:latin typeface="楷体" panose="02010609060101010101" pitchFamily="49" charset="-122"/>
              <a:ea typeface="楷体" panose="02010609060101010101" pitchFamily="49" charset="-122"/>
            </a:endParaRPr>
          </a:p>
          <a:p>
            <a:pPr eaLnBrk="0" hangingPunct="0">
              <a:lnSpc>
                <a:spcPts val="3000"/>
              </a:lnSpc>
            </a:pPr>
            <a:endParaRPr lang="en-US" altLang="zh-CN" sz="2200" dirty="0" smtClean="0">
              <a:solidFill>
                <a:srgbClr val="7030A0"/>
              </a:solidFill>
              <a:latin typeface="黑体" panose="02010609060101010101" charset="-122"/>
              <a:ea typeface="黑体" panose="02010609060101010101" charset="-122"/>
              <a:sym typeface="方正黑体简体" panose="03000509000000000000" charset="-122"/>
            </a:endParaRPr>
          </a:p>
          <a:p>
            <a:pPr eaLnBrk="0" hangingPunct="0">
              <a:lnSpc>
                <a:spcPts val="3000"/>
              </a:lnSpc>
            </a:pPr>
            <a:endParaRPr lang="en-US" altLang="zh-CN" sz="2200" dirty="0">
              <a:solidFill>
                <a:srgbClr val="7030A0"/>
              </a:solidFill>
              <a:latin typeface="黑体" panose="02010609060101010101" charset="-122"/>
              <a:ea typeface="黑体" panose="02010609060101010101" charset="-122"/>
              <a:sym typeface="方正黑体简体" panose="03000509000000000000" charset="-122"/>
            </a:endParaRPr>
          </a:p>
          <a:p>
            <a:pPr eaLnBrk="0" hangingPunct="0">
              <a:lnSpc>
                <a:spcPct val="150000"/>
              </a:lnSpc>
            </a:pPr>
            <a:endParaRPr lang="en-US" altLang="zh-CN" sz="2000" dirty="0" smtClean="0">
              <a:solidFill>
                <a:srgbClr val="7030A0"/>
              </a:solidFill>
              <a:latin typeface="黑体" panose="02010609060101010101" charset="-122"/>
              <a:ea typeface="黑体" panose="02010609060101010101" charset="-122"/>
              <a:sym typeface="方正黑体简体" panose="03000509000000000000" charset="-122"/>
            </a:endParaRPr>
          </a:p>
          <a:p>
            <a:pPr eaLnBrk="0" hangingPunct="0">
              <a:lnSpc>
                <a:spcPct val="150000"/>
              </a:lnSpc>
            </a:pPr>
            <a:r>
              <a:rPr lang="zh-CN" altLang="en-US" sz="2000" dirty="0" smtClean="0">
                <a:solidFill>
                  <a:schemeClr val="tx1"/>
                </a:solidFill>
                <a:latin typeface="黑体" panose="02010609060101010101" charset="-122"/>
                <a:ea typeface="黑体" panose="02010609060101010101" charset="-122"/>
              </a:rPr>
              <a:t>填报要求：</a:t>
            </a:r>
            <a:endParaRPr lang="zh-CN" altLang="en-US" sz="2000" dirty="0" smtClean="0">
              <a:latin typeface="黑体" panose="02010609060101010101" charset="-122"/>
              <a:ea typeface="黑体" panose="02010609060101010101" charset="-122"/>
            </a:endParaRPr>
          </a:p>
          <a:p>
            <a:pPr eaLnBrk="0" hangingPunct="0">
              <a:lnSpc>
                <a:spcPct val="150000"/>
              </a:lnSpc>
            </a:pPr>
            <a:r>
              <a:rPr lang="en-US" altLang="zh-CN" sz="2000" dirty="0" smtClean="0">
                <a:solidFill>
                  <a:schemeClr val="tx1"/>
                </a:solidFill>
                <a:latin typeface="汉仪叶叶相思体简" panose="02010509060101010101" charset="-122"/>
                <a:ea typeface="汉仪叶叶相思体简" panose="02010509060101010101" charset="-122"/>
                <a:sym typeface="方正黑体简体" panose="03000509000000000000" charset="-122"/>
              </a:rPr>
              <a:t>★</a:t>
            </a:r>
            <a:r>
              <a:rPr lang="zh-CN" altLang="en-US" sz="2000" dirty="0" smtClean="0">
                <a:latin typeface="黑体" panose="02010609060101010101" charset="-122"/>
                <a:ea typeface="黑体" panose="02010609060101010101" charset="-122"/>
                <a:sym typeface="方正黑体简体" panose="03000509000000000000" charset="-122"/>
              </a:rPr>
              <a:t>按照执行企业会计情况填写，一套表单位一般都要执行企业会计准则制度。</a:t>
            </a:r>
            <a:endParaRPr lang="zh-CN" altLang="en-US" sz="2200" dirty="0">
              <a:latin typeface="FZZhengHeiS-R-GB"/>
              <a:ea typeface="方正黑体简体" panose="03000509000000000000" charset="-122"/>
              <a:cs typeface="方正黑体简体" panose="03000509000000000000" charset="-122"/>
            </a:endParaRPr>
          </a:p>
        </p:txBody>
      </p:sp>
      <p:pic>
        <p:nvPicPr>
          <p:cNvPr id="11" name="图片 1"/>
          <p:cNvPicPr>
            <a:picLocks noChangeAspect="1"/>
          </p:cNvPicPr>
          <p:nvPr/>
        </p:nvPicPr>
        <p:blipFill>
          <a:blip r:embed="rId2"/>
          <a:stretch>
            <a:fillRect/>
          </a:stretch>
        </p:blipFill>
        <p:spPr>
          <a:xfrm>
            <a:off x="1899030" y="2715307"/>
            <a:ext cx="9163050" cy="523875"/>
          </a:xfrm>
          <a:prstGeom prst="rect">
            <a:avLst/>
          </a:prstGeom>
          <a:noFill/>
          <a:ln w="9525">
            <a:noFill/>
          </a:ln>
        </p:spPr>
      </p:pic>
      <p:pic>
        <p:nvPicPr>
          <p:cNvPr id="15377" name="图片 6" descr="五经普LOGO透明底（长）"/>
          <p:cNvPicPr>
            <a:picLocks noChangeAspect="1"/>
          </p:cNvPicPr>
          <p:nvPr/>
        </p:nvPicPr>
        <p:blipFill>
          <a:blip r:embed="rId3"/>
          <a:stretch>
            <a:fillRect/>
          </a:stretch>
        </p:blipFill>
        <p:spPr>
          <a:xfrm>
            <a:off x="-76200" y="-225425"/>
            <a:ext cx="3695700" cy="1155700"/>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0050" y="890905"/>
            <a:ext cx="233743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0" name="文本框 16"/>
          <p:cNvSpPr txBox="1">
            <a:spLocks noChangeArrowheads="1"/>
          </p:cNvSpPr>
          <p:nvPr/>
        </p:nvSpPr>
        <p:spPr bwMode="auto">
          <a:xfrm>
            <a:off x="705327" y="1007110"/>
            <a:ext cx="1402080" cy="460375"/>
          </a:xfrm>
          <a:prstGeom prst="rect">
            <a:avLst/>
          </a:prstGeom>
          <a:noFill/>
          <a:ln w="9525">
            <a:noFill/>
            <a:miter lim="800000"/>
          </a:ln>
        </p:spPr>
        <p:txBody>
          <a:bodyPr wrap="none">
            <a:spAutoFit/>
          </a:bodyPr>
          <a:lstStyle/>
          <a:p>
            <a:pPr algn="ctr"/>
            <a:r>
              <a:rPr lang="zh-CN" altLang="en-US" sz="2400" b="1">
                <a:solidFill>
                  <a:schemeClr val="bg1"/>
                </a:solidFill>
                <a:sym typeface="微软雅黑" panose="020B0503020204020204" pitchFamily="34" charset="-122"/>
              </a:rPr>
              <a:t>重点指标</a:t>
            </a:r>
            <a:endParaRPr lang="zh-CN" altLang="en-US" sz="2400" b="1">
              <a:solidFill>
                <a:schemeClr val="bg1"/>
              </a:solidFill>
            </a:endParaRPr>
          </a:p>
        </p:txBody>
      </p:sp>
      <p:pic>
        <p:nvPicPr>
          <p:cNvPr id="37891"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5" name="文本框 3"/>
          <p:cNvSpPr txBox="1">
            <a:spLocks noChangeArrowheads="1"/>
          </p:cNvSpPr>
          <p:nvPr/>
        </p:nvSpPr>
        <p:spPr bwMode="auto">
          <a:xfrm>
            <a:off x="1019175" y="1847850"/>
            <a:ext cx="10801350" cy="3169285"/>
          </a:xfrm>
          <a:prstGeom prst="rect">
            <a:avLst/>
          </a:prstGeom>
          <a:noFill/>
          <a:ln w="9525">
            <a:noFill/>
            <a:miter lim="800000"/>
          </a:ln>
        </p:spPr>
        <p:txBody>
          <a:bodyPr wrap="square">
            <a:spAutoFit/>
          </a:bodyPr>
          <a:lstStyle/>
          <a:p>
            <a:pPr eaLnBrk="0" hangingPunct="0">
              <a:lnSpc>
                <a:spcPts val="3000"/>
              </a:lnSpc>
            </a:pPr>
            <a:r>
              <a:rPr lang="en-US" altLang="zh-CN" sz="2200" b="1" dirty="0" smtClean="0">
                <a:latin typeface="楷体" panose="02010609060101010101" pitchFamily="49" charset="-122"/>
                <a:ea typeface="楷体" panose="02010609060101010101" pitchFamily="49" charset="-122"/>
              </a:rPr>
              <a:t>210 </a:t>
            </a:r>
            <a:r>
              <a:rPr lang="zh-CN" altLang="en-US" sz="2200" b="1" dirty="0" smtClean="0">
                <a:latin typeface="楷体" panose="02010609060101010101" pitchFamily="49" charset="-122"/>
                <a:ea typeface="楷体" panose="02010609060101010101" pitchFamily="49" charset="-122"/>
              </a:rPr>
              <a:t>执行企业会计准则情况</a:t>
            </a:r>
            <a:endParaRPr lang="zh-CN" altLang="zh-CN" sz="2200" b="1" dirty="0">
              <a:latin typeface="楷体" panose="02010609060101010101" pitchFamily="49" charset="-122"/>
              <a:ea typeface="楷体" panose="02010609060101010101" pitchFamily="49" charset="-122"/>
            </a:endParaRPr>
          </a:p>
          <a:p>
            <a:pPr eaLnBrk="0" hangingPunct="0">
              <a:lnSpc>
                <a:spcPts val="3000"/>
              </a:lnSpc>
            </a:pPr>
            <a:endParaRPr lang="zh-CN" altLang="en-US" sz="2200" dirty="0">
              <a:solidFill>
                <a:srgbClr val="7030A0"/>
              </a:solidFill>
              <a:latin typeface="黑体" panose="02010609060101010101" charset="-122"/>
              <a:ea typeface="黑体" panose="02010609060101010101" charset="-122"/>
              <a:sym typeface="方正黑体简体" panose="03000509000000000000" charset="-122"/>
            </a:endParaRPr>
          </a:p>
          <a:p>
            <a:pPr marR="0" defTabSz="914400" eaLnBrk="0" hangingPunct="0">
              <a:lnSpc>
                <a:spcPct val="150000"/>
              </a:lnSpc>
              <a:buClrTx/>
              <a:buSzTx/>
              <a:buFontTx/>
              <a:buNone/>
            </a:pPr>
            <a:endParaRPr lang="en-US" altLang="zh-CN" sz="2000" noProof="1" smtClean="0">
              <a:solidFill>
                <a:srgbClr val="7030A0"/>
              </a:solidFill>
              <a:latin typeface="黑体" panose="02010609060101010101" charset="-122"/>
              <a:ea typeface="黑体" panose="02010609060101010101" charset="-122"/>
              <a:cs typeface="方正黑体简体" panose="03000509000000000000" charset="-122"/>
              <a:sym typeface="+mn-ea"/>
            </a:endParaRPr>
          </a:p>
          <a:p>
            <a:pPr marR="0" defTabSz="914400" eaLnBrk="0" hangingPunct="0">
              <a:lnSpc>
                <a:spcPct val="150000"/>
              </a:lnSpc>
              <a:buClrTx/>
              <a:buSzTx/>
              <a:buFontTx/>
              <a:buNone/>
            </a:pPr>
            <a:r>
              <a:rPr lang="zh-CN" altLang="en-US" sz="2000" noProof="1">
                <a:latin typeface="楷体" panose="02010609060101010101" pitchFamily="49" charset="-122"/>
                <a:ea typeface="楷体" panose="02010609060101010101" pitchFamily="49" charset="-122"/>
                <a:cs typeface="方正黑体简体" panose="03000509000000000000" charset="-122"/>
                <a:sym typeface="+mn-ea"/>
              </a:rPr>
              <a:t> </a:t>
            </a:r>
            <a:endParaRPr lang="zh-CN" altLang="en-US" sz="2000" noProof="1">
              <a:latin typeface="楷体" panose="02010609060101010101" pitchFamily="49" charset="-122"/>
              <a:ea typeface="楷体" panose="02010609060101010101" pitchFamily="49" charset="-122"/>
              <a:cs typeface="方正黑体简体" panose="03000509000000000000" charset="-122"/>
              <a:sym typeface="+mn-ea"/>
            </a:endParaRPr>
          </a:p>
          <a:p>
            <a:pPr marR="0" defTabSz="914400" eaLnBrk="0" hangingPunct="0">
              <a:lnSpc>
                <a:spcPct val="150000"/>
              </a:lnSpc>
              <a:buClrTx/>
              <a:buSzTx/>
              <a:buFontTx/>
              <a:buNone/>
            </a:pPr>
            <a:r>
              <a:rPr lang="zh-CN" altLang="en-US" sz="2000" noProof="1">
                <a:solidFill>
                  <a:srgbClr val="FF0000"/>
                </a:solidFill>
                <a:latin typeface="黑体" panose="02010609060101010101" charset="-122"/>
                <a:ea typeface="黑体" panose="02010609060101010101" charset="-122"/>
                <a:cs typeface="方正黑体简体" panose="03000509000000000000" charset="-122"/>
              </a:rPr>
              <a:t>填报主体：</a:t>
            </a:r>
            <a:r>
              <a:rPr lang="zh-CN" altLang="en-US" sz="2000" noProof="1">
                <a:latin typeface="黑体" panose="02010609060101010101" charset="-122"/>
                <a:ea typeface="黑体" panose="02010609060101010101" charset="-122"/>
                <a:cs typeface="方正黑体简体" panose="03000509000000000000" charset="-122"/>
              </a:rPr>
              <a:t>本项限</a:t>
            </a:r>
            <a:r>
              <a:rPr lang="en-US" altLang="zh-CN" sz="2000" noProof="1">
                <a:latin typeface="黑体" panose="02010609060101010101" charset="-122"/>
                <a:ea typeface="黑体" panose="02010609060101010101" charset="-122"/>
                <a:cs typeface="方正黑体简体" panose="03000509000000000000" charset="-122"/>
              </a:rPr>
              <a:t>209</a:t>
            </a:r>
            <a:r>
              <a:rPr lang="zh-CN" altLang="en-US" sz="2000" noProof="1">
                <a:latin typeface="黑体" panose="02010609060101010101" charset="-122"/>
                <a:ea typeface="黑体" panose="02010609060101010101" charset="-122"/>
                <a:cs typeface="方正黑体简体" panose="03000509000000000000" charset="-122"/>
              </a:rPr>
              <a:t>选择执行</a:t>
            </a:r>
            <a:r>
              <a:rPr lang="zh-CN" altLang="en-US" sz="2000" noProof="1">
                <a:solidFill>
                  <a:schemeClr val="tx1"/>
                </a:solidFill>
                <a:latin typeface="黑体" panose="02010609060101010101" charset="-122"/>
                <a:ea typeface="黑体" panose="02010609060101010101" charset="-122"/>
                <a:cs typeface="方正黑体简体" panose="03000509000000000000" charset="-122"/>
              </a:rPr>
              <a:t>企业会计准则</a:t>
            </a:r>
            <a:r>
              <a:rPr lang="zh-CN" altLang="en-US" sz="2000" noProof="1">
                <a:latin typeface="黑体" panose="02010609060101010101" charset="-122"/>
                <a:ea typeface="黑体" panose="02010609060101010101" charset="-122"/>
                <a:cs typeface="方正黑体简体" panose="03000509000000000000" charset="-122"/>
              </a:rPr>
              <a:t>制度的法人单位填写。</a:t>
            </a:r>
            <a:endParaRPr lang="zh-CN" altLang="en-US" sz="2000" noProof="1">
              <a:latin typeface="黑体" panose="02010609060101010101" charset="-122"/>
              <a:ea typeface="黑体" panose="02010609060101010101" charset="-122"/>
              <a:cs typeface="方正黑体简体" panose="03000509000000000000" charset="-122"/>
            </a:endParaRPr>
          </a:p>
          <a:p>
            <a:pPr marR="0" defTabSz="914400" eaLnBrk="0" hangingPunct="0">
              <a:lnSpc>
                <a:spcPct val="150000"/>
              </a:lnSpc>
              <a:buClrTx/>
              <a:buSzTx/>
              <a:buFontTx/>
              <a:buNone/>
            </a:pPr>
            <a:r>
              <a:rPr lang="zh-CN" altLang="en-US" sz="2000" noProof="1">
                <a:solidFill>
                  <a:schemeClr val="tx1"/>
                </a:solidFill>
                <a:latin typeface="黑体" panose="02010609060101010101" charset="-122"/>
                <a:ea typeface="黑体" panose="02010609060101010101" charset="-122"/>
                <a:cs typeface="方正黑体简体" panose="03000509000000000000" charset="-122"/>
              </a:rPr>
              <a:t>填报要求：</a:t>
            </a:r>
            <a:endParaRPr lang="zh-CN" altLang="en-US" sz="2000" noProof="1">
              <a:solidFill>
                <a:srgbClr val="00B050"/>
              </a:solidFill>
              <a:latin typeface="黑体" panose="02010609060101010101" charset="-122"/>
              <a:ea typeface="黑体" panose="02010609060101010101" charset="-122"/>
              <a:cs typeface="方正黑体简体" panose="03000509000000000000" charset="-122"/>
            </a:endParaRPr>
          </a:p>
          <a:p>
            <a:pPr marR="0" defTabSz="914400" eaLnBrk="0" hangingPunct="0">
              <a:lnSpc>
                <a:spcPct val="150000"/>
              </a:lnSpc>
              <a:buClrTx/>
              <a:buSzTx/>
              <a:buFontTx/>
              <a:buNone/>
            </a:pPr>
            <a:r>
              <a:rPr lang="zh-CN" altLang="en-US" sz="2000" noProof="1">
                <a:solidFill>
                  <a:srgbClr val="F0944A"/>
                </a:solidFill>
                <a:latin typeface="汉仪叶叶相思体简" panose="02010509060101010101" charset="-122"/>
                <a:ea typeface="汉仪叶叶相思体简" panose="02010509060101010101" charset="-122"/>
                <a:cs typeface="方正黑体简体" panose="03000509000000000000" charset="-122"/>
                <a:sym typeface="+mn-ea"/>
              </a:rPr>
              <a:t>★</a:t>
            </a:r>
            <a:r>
              <a:rPr lang="zh-CN" altLang="en-US" sz="2000" noProof="1">
                <a:latin typeface="黑体" panose="02010609060101010101" charset="-122"/>
                <a:ea typeface="黑体" panose="02010609060101010101" charset="-122"/>
                <a:cs typeface="方正黑体简体" panose="03000509000000000000" charset="-122"/>
              </a:rPr>
              <a:t>如果执行</a:t>
            </a:r>
            <a:r>
              <a:rPr lang="zh-CN" altLang="en-US" sz="2000" noProof="1">
                <a:solidFill>
                  <a:schemeClr val="tx1"/>
                </a:solidFill>
                <a:latin typeface="黑体" panose="02010609060101010101" charset="-122"/>
                <a:ea typeface="黑体" panose="02010609060101010101" charset="-122"/>
                <a:cs typeface="方正黑体简体" panose="03000509000000000000" charset="-122"/>
              </a:rPr>
              <a:t>企业会计准则制度，</a:t>
            </a:r>
            <a:r>
              <a:rPr lang="zh-CN" altLang="en-US" sz="2000" noProof="1">
                <a:latin typeface="黑体" panose="02010609060101010101" charset="-122"/>
                <a:ea typeface="黑体" panose="02010609060101010101" charset="-122"/>
                <a:cs typeface="方正黑体简体" panose="03000509000000000000" charset="-122"/>
              </a:rPr>
              <a:t>则此项必须填写。</a:t>
            </a:r>
            <a:endParaRPr lang="zh-CN" altLang="en-US" sz="2200" dirty="0">
              <a:latin typeface="FZZhengHeiS-R-GB"/>
              <a:ea typeface="方正黑体简体" panose="03000509000000000000" charset="-122"/>
              <a:cs typeface="方正黑体简体" panose="03000509000000000000" charset="-122"/>
            </a:endParaRPr>
          </a:p>
        </p:txBody>
      </p:sp>
      <p:pic>
        <p:nvPicPr>
          <p:cNvPr id="11" name="图片 1"/>
          <p:cNvPicPr>
            <a:picLocks noChangeAspect="1"/>
          </p:cNvPicPr>
          <p:nvPr/>
        </p:nvPicPr>
        <p:blipFill>
          <a:blip r:embed="rId2"/>
          <a:stretch>
            <a:fillRect/>
          </a:stretch>
        </p:blipFill>
        <p:spPr>
          <a:xfrm>
            <a:off x="1533711" y="2608672"/>
            <a:ext cx="9124950" cy="523875"/>
          </a:xfrm>
          <a:prstGeom prst="rect">
            <a:avLst/>
          </a:prstGeom>
          <a:noFill/>
          <a:ln w="9525">
            <a:noFill/>
          </a:ln>
        </p:spPr>
      </p:pic>
      <p:pic>
        <p:nvPicPr>
          <p:cNvPr id="15377" name="图片 6" descr="五经普LOGO透明底（长）"/>
          <p:cNvPicPr>
            <a:picLocks noChangeAspect="1"/>
          </p:cNvPicPr>
          <p:nvPr/>
        </p:nvPicPr>
        <p:blipFill>
          <a:blip r:embed="rId3"/>
          <a:stretch>
            <a:fillRect/>
          </a:stretch>
        </p:blipFill>
        <p:spPr>
          <a:xfrm>
            <a:off x="-76200" y="-225425"/>
            <a:ext cx="3695700" cy="1155700"/>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0050" y="890905"/>
            <a:ext cx="210185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0" name="文本框 16"/>
          <p:cNvSpPr txBox="1">
            <a:spLocks noChangeArrowheads="1"/>
          </p:cNvSpPr>
          <p:nvPr/>
        </p:nvSpPr>
        <p:spPr bwMode="auto">
          <a:xfrm>
            <a:off x="749777" y="1007110"/>
            <a:ext cx="1402080" cy="460375"/>
          </a:xfrm>
          <a:prstGeom prst="rect">
            <a:avLst/>
          </a:prstGeom>
          <a:noFill/>
          <a:ln w="9525">
            <a:noFill/>
            <a:miter lim="800000"/>
          </a:ln>
        </p:spPr>
        <p:txBody>
          <a:bodyPr wrap="none">
            <a:spAutoFit/>
          </a:bodyPr>
          <a:lstStyle/>
          <a:p>
            <a:pPr algn="ctr"/>
            <a:r>
              <a:rPr lang="zh-CN" altLang="en-US" sz="2400" b="1">
                <a:solidFill>
                  <a:schemeClr val="bg1"/>
                </a:solidFill>
                <a:sym typeface="微软雅黑" panose="020B0503020204020204" pitchFamily="34" charset="-122"/>
              </a:rPr>
              <a:t>重点指标</a:t>
            </a:r>
            <a:endParaRPr lang="zh-CN" altLang="en-US" sz="2400" b="1">
              <a:solidFill>
                <a:schemeClr val="bg1"/>
              </a:solidFill>
            </a:endParaRPr>
          </a:p>
        </p:txBody>
      </p:sp>
      <p:pic>
        <p:nvPicPr>
          <p:cNvPr id="37891"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5" name="文本框 3"/>
          <p:cNvSpPr txBox="1">
            <a:spLocks noChangeArrowheads="1"/>
          </p:cNvSpPr>
          <p:nvPr/>
        </p:nvSpPr>
        <p:spPr bwMode="auto">
          <a:xfrm>
            <a:off x="963295" y="1847850"/>
            <a:ext cx="10857230" cy="3553460"/>
          </a:xfrm>
          <a:prstGeom prst="rect">
            <a:avLst/>
          </a:prstGeom>
          <a:noFill/>
          <a:ln w="9525">
            <a:noFill/>
            <a:miter lim="800000"/>
          </a:ln>
        </p:spPr>
        <p:txBody>
          <a:bodyPr wrap="square">
            <a:spAutoFit/>
          </a:bodyPr>
          <a:lstStyle/>
          <a:p>
            <a:pPr eaLnBrk="0" hangingPunct="0">
              <a:lnSpc>
                <a:spcPts val="3000"/>
              </a:lnSpc>
            </a:pPr>
            <a:r>
              <a:rPr lang="en-US" altLang="zh-CN" sz="2200" b="1" dirty="0" smtClean="0">
                <a:latin typeface="楷体" panose="02010609060101010101" pitchFamily="49" charset="-122"/>
                <a:ea typeface="楷体" panose="02010609060101010101" pitchFamily="49" charset="-122"/>
              </a:rPr>
              <a:t>214 </a:t>
            </a:r>
            <a:r>
              <a:rPr lang="zh-CN" altLang="en-US" sz="2200" b="1" dirty="0" smtClean="0">
                <a:latin typeface="楷体" panose="02010609060101010101" pitchFamily="49" charset="-122"/>
                <a:ea typeface="楷体" panose="02010609060101010101" pitchFamily="49" charset="-122"/>
              </a:rPr>
              <a:t>本法人（视同法人）单位是否有下属产业活动单位（分支机构、派出机构、分公司、分部、分厂、分店等）</a:t>
            </a:r>
            <a:endParaRPr lang="zh-CN" altLang="zh-CN" sz="2200" b="1" dirty="0">
              <a:latin typeface="楷体" panose="02010609060101010101" pitchFamily="49" charset="-122"/>
              <a:ea typeface="楷体" panose="02010609060101010101" pitchFamily="49" charset="-122"/>
            </a:endParaRPr>
          </a:p>
          <a:p>
            <a:pPr eaLnBrk="0" hangingPunct="0">
              <a:lnSpc>
                <a:spcPts val="3000"/>
              </a:lnSpc>
            </a:pPr>
            <a:endParaRPr lang="zh-CN" altLang="en-US" sz="2200" dirty="0">
              <a:solidFill>
                <a:srgbClr val="7030A0"/>
              </a:solidFill>
              <a:latin typeface="黑体" panose="02010609060101010101" charset="-122"/>
              <a:ea typeface="黑体" panose="02010609060101010101" charset="-122"/>
              <a:sym typeface="方正黑体简体" panose="03000509000000000000" charset="-122"/>
            </a:endParaRPr>
          </a:p>
          <a:p>
            <a:pPr eaLnBrk="0" hangingPunct="0">
              <a:lnSpc>
                <a:spcPct val="150000"/>
              </a:lnSpc>
            </a:pPr>
            <a:endParaRPr lang="en-US" altLang="zh-CN" sz="2000" dirty="0" smtClean="0">
              <a:solidFill>
                <a:srgbClr val="FF0000"/>
              </a:solidFill>
              <a:latin typeface="黑体" panose="02010609060101010101" charset="-122"/>
              <a:ea typeface="黑体" panose="02010609060101010101" charset="-122"/>
            </a:endParaRPr>
          </a:p>
          <a:p>
            <a:pPr eaLnBrk="0" hangingPunct="0">
              <a:lnSpc>
                <a:spcPct val="150000"/>
              </a:lnSpc>
            </a:pPr>
            <a:endParaRPr lang="en-US" altLang="zh-CN" sz="2000" dirty="0">
              <a:solidFill>
                <a:srgbClr val="FF0000"/>
              </a:solidFill>
              <a:latin typeface="黑体" panose="02010609060101010101" charset="-122"/>
              <a:ea typeface="黑体" panose="02010609060101010101" charset="-122"/>
            </a:endParaRPr>
          </a:p>
          <a:p>
            <a:pPr eaLnBrk="0" hangingPunct="0">
              <a:lnSpc>
                <a:spcPct val="150000"/>
              </a:lnSpc>
            </a:pPr>
            <a:r>
              <a:rPr lang="zh-CN" altLang="en-US" sz="2000" dirty="0" smtClean="0">
                <a:solidFill>
                  <a:schemeClr val="tx1"/>
                </a:solidFill>
                <a:latin typeface="黑体" panose="02010609060101010101" charset="-122"/>
                <a:ea typeface="黑体" panose="02010609060101010101" charset="-122"/>
              </a:rPr>
              <a:t>填报要求：</a:t>
            </a:r>
            <a:r>
              <a:rPr lang="en-US" altLang="zh-CN" sz="2000" dirty="0" smtClean="0">
                <a:latin typeface="黑体" panose="02010609060101010101" charset="-122"/>
                <a:ea typeface="黑体" panose="02010609060101010101" charset="-122"/>
                <a:sym typeface="方正黑体简体" panose="03000509000000000000" charset="-122"/>
              </a:rPr>
              <a:t> </a:t>
            </a:r>
            <a:endParaRPr lang="en-US" altLang="zh-CN" sz="2000" dirty="0" smtClean="0">
              <a:latin typeface="黑体" panose="02010609060101010101" charset="-122"/>
              <a:ea typeface="黑体" panose="02010609060101010101" charset="-122"/>
              <a:sym typeface="方正黑体简体" panose="03000509000000000000" charset="-122"/>
            </a:endParaRPr>
          </a:p>
          <a:p>
            <a:pPr eaLnBrk="0" hangingPunct="0">
              <a:lnSpc>
                <a:spcPct val="150000"/>
              </a:lnSpc>
            </a:pPr>
            <a:r>
              <a:rPr lang="en-US" altLang="zh-CN" sz="2000" dirty="0" smtClean="0">
                <a:solidFill>
                  <a:schemeClr val="tx1"/>
                </a:solidFill>
                <a:latin typeface="汉仪叶叶相思体简" panose="02010509060101010101" charset="-122"/>
                <a:ea typeface="汉仪叶叶相思体简" panose="02010509060101010101" charset="-122"/>
                <a:sym typeface="方正黑体简体" panose="03000509000000000000" charset="-122"/>
              </a:rPr>
              <a:t>★</a:t>
            </a:r>
            <a:r>
              <a:rPr lang="zh-CN" altLang="zh-CN" sz="2000" dirty="0" smtClean="0">
                <a:latin typeface="黑体" panose="02010609060101010101" charset="-122"/>
                <a:ea typeface="黑体" panose="02010609060101010101" charset="-122"/>
                <a:sym typeface="方正黑体简体" panose="03000509000000000000" charset="-122"/>
              </a:rPr>
              <a:t>如果选择</a:t>
            </a:r>
            <a:r>
              <a:rPr lang="en-US" altLang="zh-CN" sz="2000" dirty="0" smtClean="0">
                <a:latin typeface="黑体" panose="02010609060101010101" charset="-122"/>
                <a:ea typeface="黑体" panose="02010609060101010101" charset="-122"/>
                <a:sym typeface="方正黑体简体" panose="03000509000000000000" charset="-122"/>
              </a:rPr>
              <a:t>“</a:t>
            </a:r>
            <a:r>
              <a:rPr lang="zh-CN" altLang="en-US" sz="2000" dirty="0" smtClean="0">
                <a:latin typeface="黑体" panose="02010609060101010101" charset="-122"/>
                <a:ea typeface="黑体" panose="02010609060101010101" charset="-122"/>
                <a:sym typeface="方正黑体简体" panose="03000509000000000000" charset="-122"/>
              </a:rPr>
              <a:t>是</a:t>
            </a:r>
            <a:r>
              <a:rPr lang="en-US" altLang="zh-CN" sz="2000" dirty="0" smtClean="0">
                <a:latin typeface="黑体" panose="02010609060101010101" charset="-122"/>
                <a:ea typeface="黑体" panose="02010609060101010101" charset="-122"/>
                <a:sym typeface="方正黑体简体" panose="03000509000000000000" charset="-122"/>
              </a:rPr>
              <a:t>”</a:t>
            </a:r>
            <a:r>
              <a:rPr lang="zh-CN" altLang="zh-CN" sz="2000" dirty="0" smtClean="0">
                <a:latin typeface="黑体" panose="02010609060101010101" charset="-122"/>
                <a:ea typeface="黑体" panose="02010609060101010101" charset="-122"/>
                <a:sym typeface="方正黑体简体" panose="03000509000000000000" charset="-122"/>
              </a:rPr>
              <a:t>，规下法人单位则必须填写</a:t>
            </a:r>
            <a:r>
              <a:rPr lang="en-US" altLang="zh-CN" sz="2000" dirty="0" smtClean="0">
                <a:latin typeface="黑体" panose="02010609060101010101" charset="-122"/>
                <a:ea typeface="黑体" panose="02010609060101010101" charset="-122"/>
                <a:sym typeface="方正黑体简体" panose="03000509000000000000" charset="-122"/>
              </a:rPr>
              <a:t>71</a:t>
            </a:r>
            <a:r>
              <a:rPr lang="zh-CN" altLang="zh-CN" sz="2000" dirty="0" smtClean="0">
                <a:latin typeface="黑体" panose="02010609060101010101" charset="-122"/>
                <a:ea typeface="黑体" panose="02010609060101010101" charset="-122"/>
                <a:sym typeface="方正黑体简体" panose="03000509000000000000" charset="-122"/>
              </a:rPr>
              <a:t>1-</a:t>
            </a:r>
            <a:r>
              <a:rPr lang="en-US" altLang="zh-CN" sz="2000" dirty="0" smtClean="0">
                <a:latin typeface="黑体" panose="02010609060101010101" charset="-122"/>
                <a:ea typeface="黑体" panose="02010609060101010101" charset="-122"/>
                <a:sym typeface="方正黑体简体" panose="03000509000000000000" charset="-122"/>
              </a:rPr>
              <a:t>1</a:t>
            </a:r>
            <a:r>
              <a:rPr lang="zh-CN" altLang="zh-CN" sz="2000" dirty="0" smtClean="0">
                <a:latin typeface="黑体" panose="02010609060101010101" charset="-122"/>
                <a:ea typeface="黑体" panose="02010609060101010101" charset="-122"/>
                <a:sym typeface="方正黑体简体" panose="03000509000000000000" charset="-122"/>
              </a:rPr>
              <a:t>表（规上单位填写</a:t>
            </a:r>
            <a:r>
              <a:rPr lang="en-US" altLang="zh-CN" sz="2000" dirty="0" smtClean="0">
                <a:latin typeface="黑体" panose="02010609060101010101" charset="-122"/>
                <a:ea typeface="黑体" panose="02010609060101010101" charset="-122"/>
                <a:sym typeface="方正黑体简体" panose="03000509000000000000" charset="-122"/>
              </a:rPr>
              <a:t>701-1</a:t>
            </a:r>
            <a:r>
              <a:rPr lang="zh-CN" altLang="en-US" sz="2000" dirty="0" smtClean="0">
                <a:latin typeface="黑体" panose="02010609060101010101" charset="-122"/>
                <a:ea typeface="黑体" panose="02010609060101010101" charset="-122"/>
                <a:sym typeface="方正黑体简体" panose="03000509000000000000" charset="-122"/>
              </a:rPr>
              <a:t>表</a:t>
            </a:r>
            <a:r>
              <a:rPr lang="zh-CN" altLang="zh-CN" sz="2000" dirty="0" smtClean="0">
                <a:latin typeface="黑体" panose="02010609060101010101" charset="-122"/>
                <a:ea typeface="黑体" panose="02010609060101010101" charset="-122"/>
                <a:sym typeface="方正黑体简体" panose="03000509000000000000" charset="-122"/>
              </a:rPr>
              <a:t>），并填写</a:t>
            </a:r>
            <a:r>
              <a:rPr lang="zh-CN" altLang="en-US" sz="2000" dirty="0" smtClean="0">
                <a:latin typeface="黑体" panose="02010609060101010101" charset="-122"/>
                <a:ea typeface="黑体" panose="02010609060101010101" charset="-122"/>
                <a:sym typeface="方正黑体简体" panose="03000509000000000000" charset="-122"/>
              </a:rPr>
              <a:t>产业活动</a:t>
            </a:r>
            <a:r>
              <a:rPr lang="zh-CN" altLang="zh-CN" sz="2000" dirty="0" smtClean="0">
                <a:latin typeface="黑体" panose="02010609060101010101" charset="-122"/>
                <a:ea typeface="黑体" panose="02010609060101010101" charset="-122"/>
                <a:sym typeface="方正黑体简体" panose="03000509000000000000" charset="-122"/>
              </a:rPr>
              <a:t>单位的相应记录。同时，产业活动单位也</a:t>
            </a:r>
            <a:r>
              <a:rPr lang="zh-CN" altLang="zh-CN" sz="2000" dirty="0" smtClean="0">
                <a:latin typeface="黑体" panose="02010609060101010101" charset="-122"/>
                <a:ea typeface="黑体" panose="02010609060101010101" charset="-122"/>
                <a:sym typeface="方正黑体简体" panose="03000509000000000000" charset="-122"/>
              </a:rPr>
              <a:t>需填写</a:t>
            </a:r>
            <a:r>
              <a:rPr lang="en-US" altLang="zh-CN" sz="2000" dirty="0" smtClean="0">
                <a:latin typeface="黑体" panose="02010609060101010101" charset="-122"/>
                <a:ea typeface="黑体" panose="02010609060101010101" charset="-122"/>
                <a:sym typeface="方正黑体简体" panose="03000509000000000000" charset="-122"/>
              </a:rPr>
              <a:t>711</a:t>
            </a:r>
            <a:r>
              <a:rPr lang="zh-CN" altLang="en-US" sz="2000" dirty="0" smtClean="0">
                <a:latin typeface="黑体" panose="02010609060101010101" charset="-122"/>
                <a:ea typeface="黑体" panose="02010609060101010101" charset="-122"/>
                <a:sym typeface="方正黑体简体" panose="03000509000000000000" charset="-122"/>
              </a:rPr>
              <a:t>表。</a:t>
            </a:r>
            <a:endParaRPr lang="zh-CN" altLang="en-US" sz="2000" dirty="0" smtClean="0">
              <a:latin typeface="黑体" panose="02010609060101010101" charset="-122"/>
              <a:ea typeface="黑体" panose="02010609060101010101" charset="-122"/>
              <a:sym typeface="方正黑体简体" panose="03000509000000000000" charset="-122"/>
            </a:endParaRPr>
          </a:p>
        </p:txBody>
      </p:sp>
      <p:pic>
        <p:nvPicPr>
          <p:cNvPr id="15377"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pic>
        <p:nvPicPr>
          <p:cNvPr id="2" name="图片 1"/>
          <p:cNvPicPr>
            <a:picLocks noChangeAspect="1"/>
          </p:cNvPicPr>
          <p:nvPr/>
        </p:nvPicPr>
        <p:blipFill>
          <a:blip r:embed="rId3"/>
          <a:stretch>
            <a:fillRect/>
          </a:stretch>
        </p:blipFill>
        <p:spPr>
          <a:xfrm>
            <a:off x="1826260" y="2839720"/>
            <a:ext cx="10231120" cy="81915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00405" y="1071880"/>
            <a:ext cx="6401435" cy="109410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6386" name="文本框 16"/>
          <p:cNvSpPr txBox="1">
            <a:spLocks noChangeArrowheads="1"/>
          </p:cNvSpPr>
          <p:nvPr/>
        </p:nvSpPr>
        <p:spPr bwMode="auto">
          <a:xfrm>
            <a:off x="700405" y="1204595"/>
            <a:ext cx="6594475" cy="1198880"/>
          </a:xfrm>
          <a:prstGeom prst="rect">
            <a:avLst/>
          </a:prstGeom>
          <a:noFill/>
          <a:ln w="9525">
            <a:noFill/>
            <a:miter lim="800000"/>
          </a:ln>
        </p:spPr>
        <p:txBody>
          <a:bodyPr wrap="square">
            <a:noAutofit/>
          </a:bodyPr>
          <a:lstStyle/>
          <a:p>
            <a:pPr algn="ctr"/>
            <a:r>
              <a:rPr lang="zh-CN" altLang="en-US" sz="2400" b="1">
                <a:solidFill>
                  <a:schemeClr val="bg1"/>
                </a:solidFill>
                <a:sym typeface="+mn-ea"/>
              </a:rPr>
              <a:t>法人单位所属产业活动单位情况</a:t>
            </a:r>
            <a:endParaRPr lang="zh-CN" altLang="en-US" sz="2400" b="1">
              <a:solidFill>
                <a:schemeClr val="bg1"/>
              </a:solidFill>
              <a:sym typeface="+mn-ea"/>
            </a:endParaRPr>
          </a:p>
          <a:p>
            <a:pPr algn="ctr"/>
            <a:r>
              <a:rPr lang="zh-CN" altLang="en-US" sz="2400" b="1">
                <a:solidFill>
                  <a:schemeClr val="bg1"/>
                </a:solidFill>
                <a:sym typeface="+mn-ea"/>
              </a:rPr>
              <a:t>（</a:t>
            </a:r>
            <a:r>
              <a:rPr lang="en-US" altLang="zh-CN" sz="2400" b="1">
                <a:solidFill>
                  <a:schemeClr val="bg1"/>
                </a:solidFill>
                <a:sym typeface="+mn-ea"/>
              </a:rPr>
              <a:t>711-1</a:t>
            </a:r>
            <a:r>
              <a:rPr lang="zh-CN" altLang="en-US" sz="2400" b="1">
                <a:solidFill>
                  <a:schemeClr val="bg1"/>
                </a:solidFill>
                <a:sym typeface="+mn-ea"/>
              </a:rPr>
              <a:t>表）</a:t>
            </a:r>
            <a:r>
              <a:rPr lang="zh-CN" altLang="en-US" sz="2400" b="1">
                <a:solidFill>
                  <a:schemeClr val="bg1"/>
                </a:solidFill>
              </a:rPr>
              <a:t>主要变化</a:t>
            </a:r>
            <a:endParaRPr lang="zh-CN" altLang="en-US" sz="2400" b="1">
              <a:solidFill>
                <a:schemeClr val="bg1"/>
              </a:solidFill>
            </a:endParaRPr>
          </a:p>
        </p:txBody>
      </p:sp>
      <p:pic>
        <p:nvPicPr>
          <p:cNvPr id="16387"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5366" name="文本框 12"/>
          <p:cNvSpPr txBox="1"/>
          <p:nvPr/>
        </p:nvSpPr>
        <p:spPr>
          <a:xfrm>
            <a:off x="1075055" y="2281555"/>
            <a:ext cx="10040620" cy="620395"/>
          </a:xfrm>
          <a:prstGeom prst="rect">
            <a:avLst/>
          </a:prstGeom>
          <a:noFill/>
          <a:ln w="9525">
            <a:noFill/>
          </a:ln>
        </p:spPr>
        <p:txBody>
          <a:bodyPr>
            <a:noAutofit/>
          </a:bodyPr>
          <a:lstStyle/>
          <a:p>
            <a:pPr marL="36830" indent="0">
              <a:spcBef>
                <a:spcPct val="20000"/>
              </a:spcBef>
              <a:buSzPct val="85000"/>
              <a:buFont typeface="Wingdings" panose="05000000000000000000" charset="0"/>
              <a:buNone/>
            </a:pPr>
            <a:r>
              <a:rPr lang="zh-CN" altLang="en-US" sz="2800" noProof="1">
                <a:solidFill>
                  <a:srgbClr val="336699"/>
                </a:solidFill>
                <a:latin typeface="微软雅黑" panose="020B0503020204020204" pitchFamily="34" charset="-122"/>
                <a:sym typeface="微软雅黑" panose="020B0503020204020204" pitchFamily="34" charset="-122"/>
              </a:rPr>
              <a:t>调整有关指标（组织机构代码，单位类型）</a:t>
            </a:r>
            <a:endParaRPr lang="zh-CN" altLang="en-US" sz="2800" noProof="1">
              <a:solidFill>
                <a:srgbClr val="336699"/>
              </a:solidFill>
              <a:latin typeface="微软雅黑" panose="020B0503020204020204" pitchFamily="34" charset="-122"/>
              <a:sym typeface="微软雅黑" panose="020B0503020204020204" pitchFamily="34" charset="-122"/>
            </a:endParaRPr>
          </a:p>
          <a:p>
            <a:pPr marL="36830">
              <a:spcBef>
                <a:spcPct val="20000"/>
              </a:spcBef>
              <a:buSzPct val="85000"/>
              <a:buFont typeface="Wingdings" panose="05000000000000000000" charset="0"/>
              <a:buNone/>
            </a:pPr>
            <a:endParaRPr lang="zh-CN" altLang="en-US" sz="2600" noProof="1">
              <a:solidFill>
                <a:srgbClr val="336699"/>
              </a:solidFill>
              <a:latin typeface="微软雅黑" panose="020B0503020204020204" pitchFamily="34" charset="-122"/>
              <a:sym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1183640" y="2914015"/>
            <a:ext cx="9181465" cy="3063240"/>
          </a:xfrm>
          <a:prstGeom prst="rect">
            <a:avLst/>
          </a:prstGeom>
          <a:ln>
            <a:solidFill>
              <a:schemeClr val="tx1"/>
            </a:solidFill>
          </a:ln>
        </p:spPr>
      </p:pic>
      <p:sp>
        <p:nvSpPr>
          <p:cNvPr id="12" name="圆角矩形 11"/>
          <p:cNvSpPr/>
          <p:nvPr/>
        </p:nvSpPr>
        <p:spPr>
          <a:xfrm>
            <a:off x="2335530" y="2960370"/>
            <a:ext cx="1389380" cy="98679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prstClr val="white"/>
              </a:solidFill>
              <a:latin typeface="方正黑体简体" panose="03000509000000000000" charset="-122"/>
              <a:ea typeface="方正黑体简体" panose="03000509000000000000" charset="-122"/>
              <a:cs typeface="+mn-ea"/>
              <a:sym typeface="+mn-lt"/>
            </a:endParaRPr>
          </a:p>
        </p:txBody>
      </p:sp>
      <p:pic>
        <p:nvPicPr>
          <p:cNvPr id="49154" name="图片 9" descr="截图-2021年7月15日 9时40分44秒"/>
          <p:cNvPicPr>
            <a:picLocks noChangeAspect="1"/>
          </p:cNvPicPr>
          <p:nvPr/>
        </p:nvPicPr>
        <p:blipFill>
          <a:blip r:embed="rId3"/>
          <a:srcRect l="23978" t="28740" r="56460" b="51114"/>
          <a:stretch>
            <a:fillRect/>
          </a:stretch>
        </p:blipFill>
        <p:spPr>
          <a:xfrm>
            <a:off x="7294880" y="651510"/>
            <a:ext cx="3642995" cy="1595755"/>
          </a:xfrm>
          <a:prstGeom prst="rect">
            <a:avLst/>
          </a:prstGeom>
          <a:noFill/>
          <a:ln w="9525">
            <a:noFill/>
          </a:ln>
        </p:spPr>
      </p:pic>
      <p:sp>
        <p:nvSpPr>
          <p:cNvPr id="3" name="圆角矩形 2"/>
          <p:cNvSpPr/>
          <p:nvPr/>
        </p:nvSpPr>
        <p:spPr>
          <a:xfrm>
            <a:off x="8201660" y="651510"/>
            <a:ext cx="1389380" cy="98679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prstClr val="white"/>
              </a:solidFill>
              <a:latin typeface="方正黑体简体" panose="03000509000000000000" charset="-122"/>
              <a:ea typeface="方正黑体简体" panose="03000509000000000000" charset="-122"/>
              <a:cs typeface="+mn-ea"/>
              <a:sym typeface="+mn-lt"/>
            </a:endParaRPr>
          </a:p>
        </p:txBody>
      </p:sp>
      <p:sp>
        <p:nvSpPr>
          <p:cNvPr id="46097" name="文本框 12"/>
          <p:cNvSpPr txBox="1"/>
          <p:nvPr/>
        </p:nvSpPr>
        <p:spPr>
          <a:xfrm>
            <a:off x="8293735" y="1844675"/>
            <a:ext cx="2821305" cy="460375"/>
          </a:xfrm>
          <a:prstGeom prst="rect">
            <a:avLst/>
          </a:prstGeom>
          <a:noFill/>
          <a:ln w="9525">
            <a:noFill/>
          </a:ln>
        </p:spPr>
        <p:txBody>
          <a:bodyPr wrap="square" anchor="t" anchorCtr="0">
            <a:spAutoFit/>
          </a:bodyPr>
          <a:p>
            <a:pPr marL="36830" indent="0">
              <a:spcBef>
                <a:spcPct val="20000"/>
              </a:spcBef>
              <a:buClrTx/>
              <a:buSzPct val="85000"/>
              <a:buFont typeface="Wingdings" panose="05000000000000000000" charset="0"/>
              <a:buNone/>
            </a:pPr>
            <a:r>
              <a:rPr lang="en-US" altLang="zh-CN"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本部，</a:t>
            </a:r>
            <a:r>
              <a:rPr lang="en-US" altLang="zh-CN"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分支机构</a:t>
            </a:r>
            <a:endParaRPr lang="zh-CN" altLang="en-US"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5377" name="图片 6" descr="五经普LOGO透明底（长）"/>
          <p:cNvPicPr>
            <a:picLocks noChangeAspect="1"/>
          </p:cNvPicPr>
          <p:nvPr/>
        </p:nvPicPr>
        <p:blipFill>
          <a:blip r:embed="rId4"/>
          <a:stretch>
            <a:fillRect/>
          </a:stretch>
        </p:blipFill>
        <p:spPr>
          <a:xfrm>
            <a:off x="-76200" y="-225425"/>
            <a:ext cx="3695700" cy="1155700"/>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5" name="文本框 4"/>
          <p:cNvSpPr txBox="1"/>
          <p:nvPr/>
        </p:nvSpPr>
        <p:spPr>
          <a:xfrm>
            <a:off x="891540" y="1546860"/>
            <a:ext cx="10701020" cy="2749550"/>
          </a:xfrm>
          <a:prstGeom prst="rect">
            <a:avLst/>
          </a:prstGeom>
          <a:noFill/>
        </p:spPr>
        <p:txBody>
          <a:bodyPr wrap="square" rtlCol="0" anchor="t">
            <a:spAutoFit/>
          </a:bodyPr>
          <a:p>
            <a:pPr marL="0" indent="0" eaLnBrk="0" latinLnBrk="0" hangingPunct="0">
              <a:lnSpc>
                <a:spcPct val="120000"/>
              </a:lnSpc>
            </a:pPr>
            <a:r>
              <a:rPr lang="en-US" altLang="zh-CN" sz="2400" dirty="0">
                <a:solidFill>
                  <a:srgbClr val="F0944A"/>
                </a:solidFill>
                <a:latin typeface="汉仪叶叶相思体简" panose="02010509060101010101" charset="-122"/>
                <a:ea typeface="汉仪叶叶相思体简" panose="02010509060101010101" charset="-122"/>
                <a:sym typeface="方正黑体简体" panose="03000509000000000000" charset="-122"/>
              </a:rPr>
              <a:t>★</a:t>
            </a:r>
            <a:r>
              <a:rPr lang="zh-CN" altLang="en-US" sz="2400" dirty="0">
                <a:latin typeface="黑体" panose="02010609060101010101" charset="-122"/>
                <a:ea typeface="黑体" panose="02010609060101010101" charset="-122"/>
                <a:sym typeface="方正黑体简体" panose="03000509000000000000" charset="-122"/>
              </a:rPr>
              <a:t>若法人单位所属产业活动单位或分支机构已作为视同法人单位，则该视同法人单位不再属于此法人单位所属的产业活动单位。</a:t>
            </a:r>
            <a:r>
              <a:rPr lang="en-US" altLang="zh-CN" sz="2400" dirty="0">
                <a:latin typeface="黑体" panose="02010609060101010101" charset="-122"/>
                <a:ea typeface="黑体" panose="02010609060101010101" charset="-122"/>
                <a:sym typeface="方正黑体简体" panose="03000509000000000000" charset="-122"/>
              </a:rPr>
              <a:t>    </a:t>
            </a:r>
            <a:endParaRPr lang="en-US" altLang="zh-CN" sz="2400" dirty="0">
              <a:latin typeface="黑体" panose="02010609060101010101" charset="-122"/>
              <a:ea typeface="黑体" panose="02010609060101010101" charset="-122"/>
              <a:sym typeface="方正黑体简体" panose="03000509000000000000" charset="-122"/>
            </a:endParaRPr>
          </a:p>
          <a:p>
            <a:pPr marL="0" indent="0" eaLnBrk="0" latinLnBrk="0" hangingPunct="0">
              <a:lnSpc>
                <a:spcPct val="120000"/>
              </a:lnSpc>
            </a:pPr>
            <a:r>
              <a:rPr lang="en-US" altLang="zh-CN" sz="2400" dirty="0">
                <a:solidFill>
                  <a:srgbClr val="F0944A"/>
                </a:solidFill>
                <a:latin typeface="汉仪叶叶相思体简" panose="02010509060101010101" charset="-122"/>
                <a:ea typeface="汉仪叶叶相思体简" panose="02010509060101010101" charset="-122"/>
                <a:sym typeface="方正黑体简体" panose="03000509000000000000" charset="-122"/>
              </a:rPr>
              <a:t>★</a:t>
            </a:r>
            <a:r>
              <a:rPr lang="zh-CN" altLang="en-US" sz="2400" dirty="0">
                <a:latin typeface="黑体" panose="02010609060101010101" charset="-122"/>
                <a:ea typeface="黑体" panose="02010609060101010101" charset="-122"/>
                <a:sym typeface="方正黑体简体" panose="03000509000000000000" charset="-122"/>
              </a:rPr>
              <a:t>垂直管理单位的省、地级分支机构视同法人后，应由视同法人的地级分支机构，填写下属产业活动单位情况。</a:t>
            </a:r>
            <a:endParaRPr lang="en-US" altLang="zh-CN" sz="2400" dirty="0">
              <a:latin typeface="黑体" panose="02010609060101010101" charset="-122"/>
              <a:ea typeface="黑体" panose="02010609060101010101" charset="-122"/>
              <a:sym typeface="方正黑体简体" panose="03000509000000000000" charset="-122"/>
            </a:endParaRPr>
          </a:p>
          <a:p>
            <a:pPr marL="0" indent="0" eaLnBrk="0" latinLnBrk="0" hangingPunct="0">
              <a:lnSpc>
                <a:spcPct val="120000"/>
              </a:lnSpc>
            </a:pPr>
            <a:r>
              <a:rPr lang="zh-CN" altLang="en-US" sz="2400" dirty="0">
                <a:solidFill>
                  <a:srgbClr val="FF0000"/>
                </a:solidFill>
                <a:latin typeface="黑体" panose="02010609060101010101" charset="-122"/>
                <a:ea typeface="黑体" panose="02010609060101010101" charset="-122"/>
                <a:sym typeface="方正黑体简体" panose="03000509000000000000" charset="-122"/>
              </a:rPr>
              <a:t>单位划分规定中的视同法人单位。</a:t>
            </a:r>
            <a:endParaRPr lang="en-US" altLang="zh-CN" sz="2400" dirty="0">
              <a:solidFill>
                <a:srgbClr val="FF0000"/>
              </a:solidFill>
              <a:latin typeface="黑体" panose="02010609060101010101" charset="-122"/>
              <a:ea typeface="黑体" panose="02010609060101010101" charset="-122"/>
              <a:sym typeface="方正黑体简体" panose="03000509000000000000" charset="-122"/>
            </a:endParaRPr>
          </a:p>
          <a:p>
            <a:pPr marL="0" indent="0" eaLnBrk="0" latinLnBrk="0" hangingPunct="0">
              <a:lnSpc>
                <a:spcPct val="120000"/>
              </a:lnSpc>
            </a:pPr>
            <a:r>
              <a:rPr lang="zh-CN" altLang="en-US" sz="2400" dirty="0">
                <a:latin typeface="黑体" panose="02010609060101010101" charset="-122"/>
                <a:ea typeface="黑体" panose="02010609060101010101" charset="-122"/>
                <a:sym typeface="方正黑体简体" panose="03000509000000000000" charset="-122"/>
              </a:rPr>
              <a:t>示例：</a:t>
            </a:r>
            <a:endParaRPr lang="zh-CN" altLang="en-US" sz="2400" dirty="0">
              <a:latin typeface="黑体" panose="02010609060101010101" charset="-122"/>
              <a:ea typeface="黑体" panose="02010609060101010101" charset="-122"/>
              <a:sym typeface="方正黑体简体" panose="03000509000000000000" charset="-122"/>
            </a:endParaRPr>
          </a:p>
        </p:txBody>
      </p:sp>
      <p:sp>
        <p:nvSpPr>
          <p:cNvPr id="6" name="矩形: 圆角 2"/>
          <p:cNvSpPr/>
          <p:nvPr/>
        </p:nvSpPr>
        <p:spPr>
          <a:xfrm>
            <a:off x="4284980" y="4321810"/>
            <a:ext cx="3616325" cy="782320"/>
          </a:xfrm>
          <a:prstGeom prst="roundRect">
            <a:avLst/>
          </a:prstGeom>
          <a:solidFill>
            <a:schemeClr val="accent1">
              <a:lumMod val="40000"/>
              <a:lumOff val="6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indent="0" algn="ctr" defTabSz="914400" rtl="0" eaLnBrk="0" fontAlgn="base" latinLnBrk="0" hangingPunct="0">
              <a:lnSpc>
                <a:spcPct val="100000"/>
              </a:lnSpc>
              <a:spcBef>
                <a:spcPct val="0"/>
              </a:spcBef>
              <a:spcAft>
                <a:spcPct val="0"/>
              </a:spcAft>
              <a:buClrTx/>
              <a:buSzTx/>
              <a:buFontTx/>
              <a:buNone/>
            </a:pPr>
            <a:r>
              <a:rPr kumimoji="0" lang="zh-CN" altLang="en-US" sz="2400" b="0" i="0" u="none" strike="noStrike" kern="1200" cap="none" spc="0" normalizeH="0" baseline="0" noProof="1">
                <a:solidFill>
                  <a:schemeClr val="tx1"/>
                </a:solidFill>
                <a:latin typeface="方正黑体简体" panose="03000509000000000000" charset="-122"/>
                <a:ea typeface="方正黑体简体" panose="03000509000000000000" charset="-122"/>
                <a:cs typeface="+mn-ea"/>
                <a:sym typeface="+mn-lt"/>
              </a:rPr>
              <a:t>中国电信股份有限公司</a:t>
            </a:r>
            <a:endParaRPr kumimoji="0" lang="zh-CN" altLang="en-US" sz="2400" b="0" i="0" u="none" strike="noStrike" kern="1200" cap="none" spc="0" normalizeH="0" baseline="0" noProof="1">
              <a:solidFill>
                <a:schemeClr val="tx1"/>
              </a:solidFill>
              <a:latin typeface="方正黑体简体" panose="03000509000000000000" charset="-122"/>
              <a:ea typeface="方正黑体简体" panose="03000509000000000000" charset="-122"/>
              <a:cs typeface="+mn-ea"/>
              <a:sym typeface="+mn-lt"/>
            </a:endParaRPr>
          </a:p>
          <a:p>
            <a:pPr marL="0" marR="0" indent="0" algn="ctr" defTabSz="914400" rtl="0" eaLnBrk="0" fontAlgn="base" latinLnBrk="0" hangingPunct="0">
              <a:lnSpc>
                <a:spcPct val="100000"/>
              </a:lnSpc>
              <a:spcBef>
                <a:spcPct val="0"/>
              </a:spcBef>
              <a:spcAft>
                <a:spcPct val="0"/>
              </a:spcAft>
              <a:buClrTx/>
              <a:buSzTx/>
              <a:buFontTx/>
              <a:buNone/>
            </a:pPr>
            <a:r>
              <a:rPr kumimoji="0" lang="zh-CN" altLang="en-US" sz="2400" b="0" i="0" u="none" strike="noStrike" kern="1200" cap="none" spc="0" normalizeH="0" baseline="0" noProof="1">
                <a:solidFill>
                  <a:schemeClr val="tx1"/>
                </a:solidFill>
                <a:latin typeface="方正黑体简体" panose="03000509000000000000" charset="-122"/>
                <a:ea typeface="方正黑体简体" panose="03000509000000000000" charset="-122"/>
                <a:cs typeface="+mn-ea"/>
                <a:sym typeface="+mn-lt"/>
              </a:rPr>
              <a:t>河北分公司</a:t>
            </a:r>
            <a:endParaRPr kumimoji="0" lang="zh-CN" altLang="en-US" sz="2400" b="0" i="0" u="none" strike="noStrike" kern="1200" cap="none" spc="0" normalizeH="0" baseline="0" noProof="1">
              <a:solidFill>
                <a:schemeClr val="tx1"/>
              </a:solidFill>
              <a:latin typeface="方正黑体简体" panose="03000509000000000000" charset="-122"/>
              <a:ea typeface="方正黑体简体" panose="03000509000000000000" charset="-122"/>
              <a:cs typeface="+mn-ea"/>
              <a:sym typeface="+mn-lt"/>
            </a:endParaRPr>
          </a:p>
        </p:txBody>
      </p:sp>
      <p:sp>
        <p:nvSpPr>
          <p:cNvPr id="141317" name="文本框 6"/>
          <p:cNvSpPr txBox="1"/>
          <p:nvPr/>
        </p:nvSpPr>
        <p:spPr>
          <a:xfrm>
            <a:off x="4950778" y="5094864"/>
            <a:ext cx="2284412" cy="644525"/>
          </a:xfrm>
          <a:prstGeom prst="rect">
            <a:avLst/>
          </a:prstGeom>
          <a:noFill/>
          <a:ln w="9525">
            <a:noFill/>
          </a:ln>
        </p:spPr>
        <p:txBody>
          <a:bodyPr wrap="square" anchor="t" anchorCtr="0">
            <a:spAutoFit/>
          </a:bodyPr>
          <a:p>
            <a:pPr algn="ctr" eaLnBrk="0" hangingPunct="0"/>
            <a:r>
              <a:rPr lang="zh-CN" altLang="zh-CN" dirty="0">
                <a:latin typeface="Calibri" panose="020F0502020204030204" pitchFamily="34" charset="0"/>
                <a:ea typeface="宋体" panose="02010600030101010101" pitchFamily="2" charset="-122"/>
              </a:rPr>
              <a:t>（视同法人单位）</a:t>
            </a:r>
            <a:endParaRPr lang="zh-CN" altLang="zh-CN" dirty="0">
              <a:latin typeface="Calibri" panose="020F0502020204030204" pitchFamily="34" charset="0"/>
              <a:ea typeface="宋体" panose="02010600030101010101" pitchFamily="2" charset="-122"/>
            </a:endParaRPr>
          </a:p>
          <a:p>
            <a:pPr algn="ctr" eaLnBrk="0" hangingPunct="0"/>
            <a:r>
              <a:rPr lang="zh-CN" altLang="zh-CN" dirty="0">
                <a:latin typeface="Calibri" panose="020F0502020204030204" pitchFamily="34" charset="0"/>
                <a:ea typeface="宋体" panose="02010600030101010101" pitchFamily="2" charset="-122"/>
              </a:rPr>
              <a:t>省级分支机构</a:t>
            </a:r>
            <a:endParaRPr lang="zh-CN" altLang="zh-CN" dirty="0">
              <a:latin typeface="Calibri" panose="020F0502020204030204" pitchFamily="34" charset="0"/>
              <a:ea typeface="宋体" panose="02010600030101010101" pitchFamily="2" charset="-122"/>
            </a:endParaRPr>
          </a:p>
        </p:txBody>
      </p:sp>
      <p:sp>
        <p:nvSpPr>
          <p:cNvPr id="141318" name="文本框 22"/>
          <p:cNvSpPr txBox="1"/>
          <p:nvPr/>
        </p:nvSpPr>
        <p:spPr>
          <a:xfrm>
            <a:off x="9274493" y="5044699"/>
            <a:ext cx="2205037" cy="644525"/>
          </a:xfrm>
          <a:prstGeom prst="rect">
            <a:avLst/>
          </a:prstGeom>
          <a:noFill/>
          <a:ln w="9525">
            <a:noFill/>
          </a:ln>
        </p:spPr>
        <p:txBody>
          <a:bodyPr wrap="square" anchor="t" anchorCtr="0">
            <a:spAutoFit/>
          </a:bodyPr>
          <a:p>
            <a:pPr algn="ctr" eaLnBrk="0" hangingPunct="0"/>
            <a:r>
              <a:rPr lang="zh-CN" altLang="zh-CN" dirty="0">
                <a:latin typeface="Calibri" panose="020F0502020204030204" pitchFamily="34" charset="0"/>
                <a:ea typeface="宋体" panose="02010600030101010101" pitchFamily="2" charset="-122"/>
              </a:rPr>
              <a:t>（视同法人单位）</a:t>
            </a:r>
            <a:endParaRPr lang="zh-CN" altLang="zh-CN" dirty="0">
              <a:latin typeface="Calibri" panose="020F0502020204030204" pitchFamily="34" charset="0"/>
              <a:ea typeface="宋体" panose="02010600030101010101" pitchFamily="2" charset="-122"/>
            </a:endParaRPr>
          </a:p>
          <a:p>
            <a:pPr algn="ctr" eaLnBrk="0" hangingPunct="0"/>
            <a:r>
              <a:rPr lang="zh-CN" altLang="zh-CN" dirty="0">
                <a:latin typeface="Calibri" panose="020F0502020204030204" pitchFamily="34" charset="0"/>
                <a:ea typeface="宋体" panose="02010600030101010101" pitchFamily="2" charset="-122"/>
              </a:rPr>
              <a:t>地级分支机构</a:t>
            </a:r>
            <a:endParaRPr lang="zh-CN" altLang="zh-CN" dirty="0">
              <a:latin typeface="Calibri" panose="020F0502020204030204" pitchFamily="34" charset="0"/>
              <a:ea typeface="宋体" panose="02010600030101010101" pitchFamily="2" charset="-122"/>
            </a:endParaRPr>
          </a:p>
        </p:txBody>
      </p:sp>
      <p:sp>
        <p:nvSpPr>
          <p:cNvPr id="29" name="矩形: 圆角 28"/>
          <p:cNvSpPr/>
          <p:nvPr/>
        </p:nvSpPr>
        <p:spPr>
          <a:xfrm>
            <a:off x="9276080" y="6047364"/>
            <a:ext cx="2289810" cy="639445"/>
          </a:xfrm>
          <a:prstGeom prst="roundRect">
            <a:avLst/>
          </a:prstGeom>
          <a:solidFill>
            <a:schemeClr val="accent1">
              <a:lumMod val="75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indent="0" algn="ctr" defTabSz="914400" rtl="0" eaLnBrk="0" fontAlgn="base" latinLnBrk="0" hangingPunct="0">
              <a:lnSpc>
                <a:spcPct val="100000"/>
              </a:lnSpc>
              <a:spcBef>
                <a:spcPct val="0"/>
              </a:spcBef>
              <a:spcAft>
                <a:spcPct val="0"/>
              </a:spcAft>
              <a:buClrTx/>
              <a:buSzTx/>
              <a:buFontTx/>
              <a:buNone/>
            </a:pPr>
            <a:r>
              <a:rPr kumimoji="0" lang="zh-CN" altLang="en-US" sz="1600" b="0" i="0" u="none" strike="noStrike" kern="1200" cap="none" spc="0" normalizeH="0" baseline="0" noProof="1">
                <a:solidFill>
                  <a:schemeClr val="bg1"/>
                </a:solidFill>
                <a:latin typeface="方正黑体简体" panose="03000509000000000000" charset="-122"/>
                <a:ea typeface="方正黑体简体" panose="03000509000000000000" charset="-122"/>
                <a:cs typeface="+mn-ea"/>
                <a:sym typeface="+mn-lt"/>
              </a:rPr>
              <a:t>中国电信股份有限公司宁晋分公司</a:t>
            </a:r>
            <a:endParaRPr kumimoji="0" lang="zh-CN" altLang="en-US" sz="1600" b="0" i="0" u="none" strike="noStrike" kern="1200" cap="none" spc="0" normalizeH="0" baseline="0" noProof="1">
              <a:solidFill>
                <a:schemeClr val="bg1"/>
              </a:solidFill>
              <a:latin typeface="方正黑体简体" panose="03000509000000000000" charset="-122"/>
              <a:ea typeface="方正黑体简体" panose="03000509000000000000" charset="-122"/>
              <a:cs typeface="+mn-ea"/>
              <a:sym typeface="+mn-lt"/>
            </a:endParaRPr>
          </a:p>
        </p:txBody>
      </p:sp>
      <p:sp>
        <p:nvSpPr>
          <p:cNvPr id="7" name="矩形: 圆角 2"/>
          <p:cNvSpPr/>
          <p:nvPr/>
        </p:nvSpPr>
        <p:spPr>
          <a:xfrm>
            <a:off x="330200" y="4344035"/>
            <a:ext cx="3329940" cy="760095"/>
          </a:xfrm>
          <a:prstGeom prst="roundRect">
            <a:avLst/>
          </a:prstGeom>
          <a:solidFill>
            <a:schemeClr val="accent1">
              <a:lumMod val="40000"/>
              <a:lumOff val="6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indent="0" algn="ctr" defTabSz="914400" rtl="0" eaLnBrk="0" fontAlgn="base" latinLnBrk="0" hangingPunct="0">
              <a:lnSpc>
                <a:spcPct val="100000"/>
              </a:lnSpc>
              <a:spcBef>
                <a:spcPct val="0"/>
              </a:spcBef>
              <a:spcAft>
                <a:spcPct val="0"/>
              </a:spcAft>
              <a:buClrTx/>
              <a:buSzTx/>
              <a:buFontTx/>
              <a:buNone/>
            </a:pPr>
            <a:r>
              <a:rPr kumimoji="0" lang="zh-CN" altLang="en-US" sz="2400" b="0" i="0" u="none" strike="noStrike" kern="1200" cap="none" spc="0" normalizeH="0" baseline="0" noProof="1">
                <a:solidFill>
                  <a:schemeClr val="tx1"/>
                </a:solidFill>
                <a:latin typeface="方正黑体简体" panose="03000509000000000000" charset="-122"/>
                <a:ea typeface="方正黑体简体" panose="03000509000000000000" charset="-122"/>
                <a:cs typeface="+mn-ea"/>
                <a:sym typeface="+mn-lt"/>
              </a:rPr>
              <a:t>中国电信股份有限公司</a:t>
            </a:r>
            <a:endParaRPr kumimoji="0" lang="zh-CN" altLang="en-US" sz="2400" b="0" i="0" u="none" strike="noStrike" kern="1200" cap="none" spc="0" normalizeH="0" baseline="0" noProof="1">
              <a:solidFill>
                <a:schemeClr val="tx1"/>
              </a:solidFill>
              <a:latin typeface="方正黑体简体" panose="03000509000000000000" charset="-122"/>
              <a:ea typeface="方正黑体简体" panose="03000509000000000000" charset="-122"/>
              <a:cs typeface="+mn-ea"/>
              <a:sym typeface="+mn-lt"/>
            </a:endParaRPr>
          </a:p>
        </p:txBody>
      </p:sp>
      <p:sp>
        <p:nvSpPr>
          <p:cNvPr id="14" name="矩形: 圆角 2"/>
          <p:cNvSpPr/>
          <p:nvPr/>
        </p:nvSpPr>
        <p:spPr>
          <a:xfrm>
            <a:off x="8655685" y="4287520"/>
            <a:ext cx="3393440" cy="815975"/>
          </a:xfrm>
          <a:prstGeom prst="roundRect">
            <a:avLst/>
          </a:prstGeom>
          <a:solidFill>
            <a:schemeClr val="accent1">
              <a:lumMod val="40000"/>
              <a:lumOff val="6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indent="0" algn="ctr" defTabSz="914400" rtl="0" eaLnBrk="0" fontAlgn="base" latinLnBrk="0" hangingPunct="0">
              <a:lnSpc>
                <a:spcPct val="100000"/>
              </a:lnSpc>
              <a:spcBef>
                <a:spcPct val="0"/>
              </a:spcBef>
              <a:spcAft>
                <a:spcPct val="0"/>
              </a:spcAft>
              <a:buClrTx/>
              <a:buSzTx/>
              <a:buFontTx/>
              <a:buNone/>
            </a:pPr>
            <a:r>
              <a:rPr kumimoji="0" lang="zh-CN" altLang="en-US" sz="2400" b="0" i="0" u="none" strike="noStrike" kern="1200" cap="none" spc="0" normalizeH="0" baseline="0" noProof="1">
                <a:solidFill>
                  <a:schemeClr val="tx1"/>
                </a:solidFill>
                <a:latin typeface="方正黑体简体" panose="03000509000000000000" charset="-122"/>
                <a:ea typeface="方正黑体简体" panose="03000509000000000000" charset="-122"/>
                <a:cs typeface="+mn-ea"/>
                <a:sym typeface="+mn-lt"/>
              </a:rPr>
              <a:t>中国电信股份有限公司邢台分公司</a:t>
            </a:r>
            <a:endParaRPr kumimoji="0" lang="zh-CN" altLang="en-US" sz="2400" b="0" i="0" u="none" strike="noStrike" kern="1200" cap="none" spc="0" normalizeH="0" baseline="0" noProof="1">
              <a:solidFill>
                <a:schemeClr val="tx1"/>
              </a:solidFill>
              <a:latin typeface="方正黑体简体" panose="03000509000000000000" charset="-122"/>
              <a:ea typeface="方正黑体简体" panose="03000509000000000000" charset="-122"/>
              <a:cs typeface="+mn-ea"/>
              <a:sym typeface="+mn-lt"/>
            </a:endParaRPr>
          </a:p>
        </p:txBody>
      </p:sp>
      <p:sp>
        <p:nvSpPr>
          <p:cNvPr id="15" name="上箭头 14"/>
          <p:cNvSpPr/>
          <p:nvPr/>
        </p:nvSpPr>
        <p:spPr>
          <a:xfrm>
            <a:off x="10160318" y="5610802"/>
            <a:ext cx="468313" cy="430213"/>
          </a:xfrm>
          <a:prstGeom prst="upArrow">
            <a:avLst/>
          </a:prstGeom>
          <a:solidFill>
            <a:srgbClr val="FF0000"/>
          </a:solidFill>
          <a:ln w="25400">
            <a:solidFill>
              <a:srgbClr val="FF0000"/>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prstClr val="white"/>
              </a:solidFill>
              <a:latin typeface="方正黑体简体" panose="03000509000000000000" charset="-122"/>
              <a:ea typeface="方正黑体简体" panose="03000509000000000000" charset="-122"/>
              <a:cs typeface="+mn-ea"/>
              <a:sym typeface="+mn-lt"/>
            </a:endParaRPr>
          </a:p>
        </p:txBody>
      </p:sp>
      <p:sp>
        <p:nvSpPr>
          <p:cNvPr id="16" name="圆角矩形 15"/>
          <p:cNvSpPr/>
          <p:nvPr/>
        </p:nvSpPr>
        <p:spPr>
          <a:xfrm>
            <a:off x="565150" y="890905"/>
            <a:ext cx="371411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defRPr/>
            </a:pPr>
            <a:endParaRPr lang="zh-CN" altLang="en-US" noProof="1"/>
          </a:p>
        </p:txBody>
      </p:sp>
      <p:sp>
        <p:nvSpPr>
          <p:cNvPr id="37890" name="文本框 16"/>
          <p:cNvSpPr txBox="1">
            <a:spLocks noChangeArrowheads="1"/>
          </p:cNvSpPr>
          <p:nvPr/>
        </p:nvSpPr>
        <p:spPr bwMode="auto">
          <a:xfrm>
            <a:off x="451485" y="1006475"/>
            <a:ext cx="3827145" cy="460375"/>
          </a:xfrm>
          <a:prstGeom prst="rect">
            <a:avLst/>
          </a:prstGeom>
          <a:noFill/>
          <a:ln w="9525">
            <a:noFill/>
            <a:miter lim="800000"/>
          </a:ln>
        </p:spPr>
        <p:txBody>
          <a:bodyPr wrap="square">
            <a:spAutoFit/>
          </a:bodyPr>
          <a:p>
            <a:pPr algn="ctr"/>
            <a:r>
              <a:rPr lang="zh-CN" altLang="en-US" sz="2400" b="1">
                <a:solidFill>
                  <a:schemeClr val="bg1"/>
                </a:solidFill>
                <a:sym typeface="+mn-ea"/>
              </a:rPr>
              <a:t>填报原则</a:t>
            </a:r>
            <a:r>
              <a:rPr lang="en-US" altLang="zh-CN" sz="2400" b="1">
                <a:solidFill>
                  <a:schemeClr val="bg1"/>
                </a:solidFill>
                <a:sym typeface="+mn-ea"/>
              </a:rPr>
              <a:t>（701-1表）</a:t>
            </a:r>
            <a:endParaRPr lang="en-US" altLang="zh-CN" sz="2400" b="1">
              <a:solidFill>
                <a:schemeClr val="bg1"/>
              </a:solidFill>
            </a:endParaRPr>
          </a:p>
        </p:txBody>
      </p:sp>
      <p:pic>
        <p:nvPicPr>
          <p:cNvPr id="15377"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0050" y="890905"/>
            <a:ext cx="319278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0" name="文本框 16"/>
          <p:cNvSpPr txBox="1">
            <a:spLocks noChangeArrowheads="1"/>
          </p:cNvSpPr>
          <p:nvPr/>
        </p:nvSpPr>
        <p:spPr bwMode="auto">
          <a:xfrm>
            <a:off x="733585" y="1006475"/>
            <a:ext cx="2469515" cy="460375"/>
          </a:xfrm>
          <a:prstGeom prst="rect">
            <a:avLst/>
          </a:prstGeom>
          <a:noFill/>
          <a:ln w="9525">
            <a:noFill/>
            <a:miter lim="800000"/>
          </a:ln>
        </p:spPr>
        <p:txBody>
          <a:bodyPr wrap="none">
            <a:spAutoFit/>
          </a:bodyPr>
          <a:lstStyle/>
          <a:p>
            <a:pPr algn="ctr"/>
            <a:r>
              <a:rPr lang="en-US" altLang="zh-CN" sz="2400" b="1">
                <a:solidFill>
                  <a:schemeClr val="bg1"/>
                </a:solidFill>
                <a:sym typeface="微软雅黑" panose="020B0503020204020204" pitchFamily="34" charset="-122"/>
              </a:rPr>
              <a:t>711-1</a:t>
            </a:r>
            <a:r>
              <a:rPr lang="zh-CN" altLang="en-US" sz="2400" b="1">
                <a:solidFill>
                  <a:schemeClr val="bg1"/>
                </a:solidFill>
                <a:sym typeface="微软雅黑" panose="020B0503020204020204" pitchFamily="34" charset="-122"/>
              </a:rPr>
              <a:t>表重点指标</a:t>
            </a:r>
            <a:endParaRPr lang="zh-CN" altLang="en-US" sz="2400" b="1">
              <a:solidFill>
                <a:schemeClr val="bg1"/>
              </a:solidFill>
            </a:endParaRPr>
          </a:p>
        </p:txBody>
      </p:sp>
      <p:pic>
        <p:nvPicPr>
          <p:cNvPr id="37891"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5" name="文本框 3"/>
          <p:cNvSpPr txBox="1">
            <a:spLocks noChangeArrowheads="1"/>
          </p:cNvSpPr>
          <p:nvPr/>
        </p:nvSpPr>
        <p:spPr bwMode="auto">
          <a:xfrm>
            <a:off x="733425" y="1847850"/>
            <a:ext cx="11087100" cy="4030980"/>
          </a:xfrm>
          <a:prstGeom prst="rect">
            <a:avLst/>
          </a:prstGeom>
          <a:noFill/>
          <a:ln w="9525">
            <a:noFill/>
            <a:miter lim="800000"/>
          </a:ln>
        </p:spPr>
        <p:txBody>
          <a:bodyPr wrap="square">
            <a:spAutoFit/>
          </a:bodyPr>
          <a:lstStyle/>
          <a:p>
            <a:pPr eaLnBrk="0" hangingPunct="0">
              <a:lnSpc>
                <a:spcPts val="3000"/>
              </a:lnSpc>
            </a:pPr>
            <a:r>
              <a:rPr lang="zh-CN" altLang="zh-CN" sz="2200" b="1" dirty="0">
                <a:latin typeface="楷体" panose="02010609060101010101" pitchFamily="49" charset="-122"/>
                <a:ea typeface="楷体" panose="02010609060101010101" pitchFamily="49" charset="-122"/>
                <a:sym typeface="+mn-ea"/>
              </a:rPr>
              <a:t>产业活动单位个数</a:t>
            </a:r>
            <a:endParaRPr lang="en-US" altLang="zh-CN" sz="2200" b="1" dirty="0">
              <a:latin typeface="楷体" panose="02010609060101010101" pitchFamily="49" charset="-122"/>
              <a:ea typeface="楷体" panose="02010609060101010101" pitchFamily="49" charset="-122"/>
            </a:endParaRPr>
          </a:p>
          <a:p>
            <a:pPr eaLnBrk="0" hangingPunct="0">
              <a:lnSpc>
                <a:spcPct val="150000"/>
              </a:lnSpc>
            </a:pPr>
            <a:endParaRPr lang="zh-CN" altLang="en-US" sz="2200" dirty="0">
              <a:solidFill>
                <a:srgbClr val="00B050"/>
              </a:solidFill>
              <a:latin typeface="黑体" panose="02010609060101010101" charset="-122"/>
              <a:ea typeface="黑体" panose="02010609060101010101" charset="-122"/>
            </a:endParaRPr>
          </a:p>
          <a:p>
            <a:pPr eaLnBrk="0" hangingPunct="0">
              <a:lnSpc>
                <a:spcPct val="150000"/>
              </a:lnSpc>
            </a:pPr>
            <a:endParaRPr lang="zh-CN" altLang="en-US" sz="2200" dirty="0">
              <a:solidFill>
                <a:srgbClr val="00B050"/>
              </a:solidFill>
              <a:latin typeface="黑体" panose="02010609060101010101" charset="-122"/>
              <a:ea typeface="黑体" panose="02010609060101010101" charset="-122"/>
              <a:sym typeface="+mn-ea"/>
            </a:endParaRPr>
          </a:p>
          <a:p>
            <a:pPr eaLnBrk="0" hangingPunct="0">
              <a:lnSpc>
                <a:spcPct val="150000"/>
              </a:lnSpc>
            </a:pPr>
            <a:r>
              <a:rPr lang="zh-CN" altLang="en-US" sz="2200" dirty="0">
                <a:solidFill>
                  <a:schemeClr val="tx1"/>
                </a:solidFill>
                <a:latin typeface="黑体" panose="02010609060101010101" charset="-122"/>
                <a:ea typeface="黑体" panose="02010609060101010101" charset="-122"/>
                <a:sym typeface="+mn-ea"/>
              </a:rPr>
              <a:t>填报要求：</a:t>
            </a:r>
            <a:endParaRPr lang="en-US" altLang="zh-CN" sz="2200" dirty="0">
              <a:solidFill>
                <a:srgbClr val="F0944A"/>
              </a:solidFill>
              <a:latin typeface="汉仪叶叶相思体简" panose="02010509060101010101" charset="-122"/>
              <a:ea typeface="汉仪叶叶相思体简" panose="02010509060101010101" charset="-122"/>
              <a:sym typeface="方正黑体简体" panose="03000509000000000000" charset="-122"/>
            </a:endParaRPr>
          </a:p>
          <a:p>
            <a:pPr eaLnBrk="0" hangingPunct="0">
              <a:lnSpc>
                <a:spcPct val="150000"/>
              </a:lnSpc>
            </a:pPr>
            <a:r>
              <a:rPr lang="en-US" altLang="zh-CN" sz="2200" dirty="0">
                <a:solidFill>
                  <a:schemeClr val="tx1"/>
                </a:solidFill>
                <a:latin typeface="汉仪叶叶相思体简" panose="02010509060101010101" charset="-122"/>
                <a:ea typeface="汉仪叶叶相思体简" panose="02010509060101010101" charset="-122"/>
                <a:sym typeface="方正黑体简体" panose="03000509000000000000" charset="-122"/>
              </a:rPr>
              <a:t>★</a:t>
            </a:r>
            <a:r>
              <a:rPr lang="zh-CN" altLang="zh-CN" sz="2200" dirty="0">
                <a:latin typeface="黑体" panose="02010609060101010101" charset="-122"/>
                <a:ea typeface="黑体" panose="02010609060101010101" charset="-122"/>
                <a:sym typeface="+mn-ea"/>
              </a:rPr>
              <a:t>如果</a:t>
            </a:r>
            <a:r>
              <a:rPr lang="en-US" altLang="zh-CN" sz="2200" dirty="0">
                <a:latin typeface="黑体" panose="02010609060101010101" charset="-122"/>
                <a:ea typeface="黑体" panose="02010609060101010101" charset="-122"/>
                <a:sym typeface="+mn-ea"/>
              </a:rPr>
              <a:t>71</a:t>
            </a:r>
            <a:r>
              <a:rPr lang="zh-CN" altLang="zh-CN" sz="2200" dirty="0">
                <a:latin typeface="黑体" panose="02010609060101010101" charset="-122"/>
                <a:ea typeface="黑体" panose="02010609060101010101" charset="-122"/>
                <a:sym typeface="+mn-ea"/>
              </a:rPr>
              <a:t>1表21</a:t>
            </a:r>
            <a:r>
              <a:rPr lang="en-US" altLang="zh-CN" sz="2200" dirty="0">
                <a:latin typeface="黑体" panose="02010609060101010101" charset="-122"/>
                <a:ea typeface="黑体" panose="02010609060101010101" charset="-122"/>
                <a:sym typeface="+mn-ea"/>
              </a:rPr>
              <a:t>4</a:t>
            </a:r>
            <a:r>
              <a:rPr lang="zh-CN" altLang="zh-CN" sz="2200" dirty="0">
                <a:latin typeface="黑体" panose="02010609060101010101" charset="-122"/>
                <a:ea typeface="黑体" panose="02010609060101010101" charset="-122"/>
                <a:sym typeface="+mn-ea"/>
              </a:rPr>
              <a:t>栏“本法人单位是否有下属产业活动单位”选择的是</a:t>
            </a:r>
            <a:r>
              <a:rPr lang="en-US" altLang="zh-CN" sz="2200" dirty="0">
                <a:latin typeface="黑体" panose="02010609060101010101" charset="-122"/>
                <a:ea typeface="黑体" panose="02010609060101010101" charset="-122"/>
                <a:sym typeface="+mn-ea"/>
              </a:rPr>
              <a:t>1</a:t>
            </a:r>
            <a:r>
              <a:rPr lang="zh-CN" altLang="zh-CN" sz="2200" dirty="0">
                <a:latin typeface="黑体" panose="02010609060101010101" charset="-122"/>
                <a:ea typeface="黑体" panose="02010609060101010101" charset="-122"/>
                <a:sym typeface="+mn-ea"/>
              </a:rPr>
              <a:t>，则</a:t>
            </a:r>
            <a:r>
              <a:rPr lang="en-US" altLang="zh-CN" sz="2200" dirty="0">
                <a:latin typeface="黑体" panose="02010609060101010101" charset="-122"/>
                <a:ea typeface="黑体" panose="02010609060101010101" charset="-122"/>
                <a:sym typeface="+mn-ea"/>
              </a:rPr>
              <a:t>71</a:t>
            </a:r>
            <a:r>
              <a:rPr lang="zh-CN" altLang="zh-CN" sz="2200" dirty="0">
                <a:latin typeface="黑体" panose="02010609060101010101" charset="-122"/>
                <a:ea typeface="黑体" panose="02010609060101010101" charset="-122"/>
                <a:sym typeface="+mn-ea"/>
              </a:rPr>
              <a:t>1-</a:t>
            </a:r>
            <a:r>
              <a:rPr lang="en-US" altLang="zh-CN" sz="2200" dirty="0">
                <a:latin typeface="黑体" panose="02010609060101010101" charset="-122"/>
                <a:ea typeface="黑体" panose="02010609060101010101" charset="-122"/>
                <a:sym typeface="+mn-ea"/>
              </a:rPr>
              <a:t>1</a:t>
            </a:r>
            <a:r>
              <a:rPr lang="zh-CN" altLang="zh-CN" sz="2200" dirty="0">
                <a:latin typeface="黑体" panose="02010609060101010101" charset="-122"/>
                <a:ea typeface="黑体" panose="02010609060101010101" charset="-122"/>
                <a:sym typeface="+mn-ea"/>
              </a:rPr>
              <a:t>表产业活动单位总计数不能为空，必须大于等于2</a:t>
            </a:r>
            <a:endParaRPr lang="en-US" altLang="zh-CN" sz="2200" dirty="0">
              <a:solidFill>
                <a:srgbClr val="F0944A"/>
              </a:solidFill>
              <a:latin typeface="汉仪叶叶相思体简" panose="02010509060101010101" charset="-122"/>
              <a:ea typeface="汉仪叶叶相思体简" panose="02010509060101010101" charset="-122"/>
              <a:sym typeface="方正黑体简体" panose="03000509000000000000" charset="-122"/>
            </a:endParaRPr>
          </a:p>
          <a:p>
            <a:pPr eaLnBrk="0" hangingPunct="0">
              <a:lnSpc>
                <a:spcPct val="150000"/>
              </a:lnSpc>
            </a:pPr>
            <a:r>
              <a:rPr lang="en-US" altLang="zh-CN" sz="2200" dirty="0">
                <a:solidFill>
                  <a:schemeClr val="tx1"/>
                </a:solidFill>
                <a:latin typeface="汉仪叶叶相思体简" panose="02010509060101010101" charset="-122"/>
                <a:ea typeface="汉仪叶叶相思体简" panose="02010509060101010101" charset="-122"/>
                <a:sym typeface="方正黑体简体" panose="03000509000000000000" charset="-122"/>
              </a:rPr>
              <a:t>★</a:t>
            </a:r>
            <a:r>
              <a:rPr lang="zh-CN" altLang="zh-CN" sz="2200" dirty="0">
                <a:latin typeface="黑体" panose="02010609060101010101" charset="-122"/>
                <a:ea typeface="黑体" panose="02010609060101010101" charset="-122"/>
                <a:sym typeface="方正黑体简体" panose="03000509000000000000" charset="-122"/>
              </a:rPr>
              <a:t>本表中填报的产业活动单位情况的</a:t>
            </a:r>
            <a:r>
              <a:rPr lang="zh-CN" altLang="zh-CN" sz="2200" dirty="0">
                <a:solidFill>
                  <a:srgbClr val="C00000"/>
                </a:solidFill>
                <a:latin typeface="黑体" panose="02010609060101010101" charset="-122"/>
                <a:ea typeface="黑体" panose="02010609060101010101" charset="-122"/>
                <a:sym typeface="方正黑体简体" panose="03000509000000000000" charset="-122"/>
              </a:rPr>
              <a:t>行数</a:t>
            </a:r>
            <a:r>
              <a:rPr lang="zh-CN" altLang="zh-CN" sz="2200" dirty="0">
                <a:latin typeface="黑体" panose="02010609060101010101" charset="-122"/>
                <a:ea typeface="黑体" panose="02010609060101010101" charset="-122"/>
                <a:sym typeface="方正黑体简体" panose="03000509000000000000" charset="-122"/>
              </a:rPr>
              <a:t>应等于“产业活动单位</a:t>
            </a:r>
            <a:r>
              <a:rPr lang="zh-CN" altLang="zh-CN" sz="2200" dirty="0">
                <a:solidFill>
                  <a:srgbClr val="C00000"/>
                </a:solidFill>
                <a:latin typeface="黑体" panose="02010609060101010101" charset="-122"/>
                <a:ea typeface="黑体" panose="02010609060101010101" charset="-122"/>
                <a:sym typeface="方正黑体简体" panose="03000509000000000000" charset="-122"/>
              </a:rPr>
              <a:t>个数</a:t>
            </a:r>
            <a:r>
              <a:rPr lang="zh-CN" altLang="zh-CN" sz="2200" dirty="0">
                <a:latin typeface="黑体" panose="02010609060101010101" charset="-122"/>
                <a:ea typeface="黑体" panose="02010609060101010101" charset="-122"/>
                <a:sym typeface="方正黑体简体" panose="03000509000000000000" charset="-122"/>
              </a:rPr>
              <a:t>”，并且第一行必须填写本部信息。</a:t>
            </a:r>
            <a:endParaRPr lang="zh-CN" altLang="en-US" sz="2200">
              <a:latin typeface="FZZhengHeiS-R-GB"/>
              <a:ea typeface="方正黑体简体" panose="03000509000000000000" charset="-122"/>
              <a:cs typeface="方正黑体简体" panose="03000509000000000000" charset="-122"/>
            </a:endParaRPr>
          </a:p>
        </p:txBody>
      </p:sp>
      <p:pic>
        <p:nvPicPr>
          <p:cNvPr id="143363" name="图片 1"/>
          <p:cNvPicPr>
            <a:picLocks noChangeAspect="1"/>
          </p:cNvPicPr>
          <p:nvPr/>
        </p:nvPicPr>
        <p:blipFill rotWithShape="1">
          <a:blip r:embed="rId2"/>
          <a:srcRect r="54747" b="90075"/>
          <a:stretch>
            <a:fillRect/>
          </a:stretch>
        </p:blipFill>
        <p:spPr>
          <a:xfrm>
            <a:off x="2016125" y="2626360"/>
            <a:ext cx="5015865" cy="484505"/>
          </a:xfrm>
          <a:prstGeom prst="rect">
            <a:avLst/>
          </a:prstGeom>
          <a:noFill/>
          <a:ln w="9525">
            <a:solidFill>
              <a:schemeClr val="tx1"/>
            </a:solidFill>
          </a:ln>
        </p:spPr>
      </p:pic>
      <p:pic>
        <p:nvPicPr>
          <p:cNvPr id="15377" name="图片 6" descr="五经普LOGO透明底（长）"/>
          <p:cNvPicPr>
            <a:picLocks noChangeAspect="1"/>
          </p:cNvPicPr>
          <p:nvPr/>
        </p:nvPicPr>
        <p:blipFill>
          <a:blip r:embed="rId3"/>
          <a:stretch>
            <a:fillRect/>
          </a:stretch>
        </p:blipFill>
        <p:spPr>
          <a:xfrm>
            <a:off x="-76200" y="-225425"/>
            <a:ext cx="3695700" cy="1155700"/>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0050" y="890905"/>
            <a:ext cx="315785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0" name="文本框 16"/>
          <p:cNvSpPr txBox="1">
            <a:spLocks noChangeArrowheads="1"/>
          </p:cNvSpPr>
          <p:nvPr/>
        </p:nvSpPr>
        <p:spPr bwMode="auto">
          <a:xfrm>
            <a:off x="713265" y="1006475"/>
            <a:ext cx="2469515" cy="460375"/>
          </a:xfrm>
          <a:prstGeom prst="rect">
            <a:avLst/>
          </a:prstGeom>
          <a:noFill/>
          <a:ln w="9525">
            <a:noFill/>
            <a:miter lim="800000"/>
          </a:ln>
        </p:spPr>
        <p:txBody>
          <a:bodyPr wrap="none">
            <a:spAutoFit/>
          </a:bodyPr>
          <a:lstStyle/>
          <a:p>
            <a:pPr algn="ctr"/>
            <a:r>
              <a:rPr lang="en-US" altLang="zh-CN" sz="2400" b="1">
                <a:solidFill>
                  <a:schemeClr val="bg1"/>
                </a:solidFill>
                <a:sym typeface="微软雅黑" panose="020B0503020204020204" pitchFamily="34" charset="-122"/>
              </a:rPr>
              <a:t>711-1</a:t>
            </a:r>
            <a:r>
              <a:rPr lang="zh-CN" altLang="en-US" sz="2400" b="1">
                <a:solidFill>
                  <a:schemeClr val="bg1"/>
                </a:solidFill>
                <a:sym typeface="微软雅黑" panose="020B0503020204020204" pitchFamily="34" charset="-122"/>
              </a:rPr>
              <a:t>表重点指标</a:t>
            </a:r>
            <a:endParaRPr lang="zh-CN" altLang="en-US" sz="2400" b="1">
              <a:solidFill>
                <a:schemeClr val="bg1"/>
              </a:solidFill>
            </a:endParaRPr>
          </a:p>
        </p:txBody>
      </p:sp>
      <p:pic>
        <p:nvPicPr>
          <p:cNvPr id="37891"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5" name="文本框 3"/>
          <p:cNvSpPr txBox="1">
            <a:spLocks noChangeArrowheads="1"/>
          </p:cNvSpPr>
          <p:nvPr/>
        </p:nvSpPr>
        <p:spPr bwMode="auto">
          <a:xfrm>
            <a:off x="848360" y="1847850"/>
            <a:ext cx="10735945" cy="4661535"/>
          </a:xfrm>
          <a:prstGeom prst="rect">
            <a:avLst/>
          </a:prstGeom>
          <a:noFill/>
          <a:ln w="9525">
            <a:noFill/>
            <a:miter lim="800000"/>
          </a:ln>
        </p:spPr>
        <p:txBody>
          <a:bodyPr wrap="square">
            <a:spAutoFit/>
          </a:bodyPr>
          <a:lstStyle/>
          <a:p>
            <a:pPr eaLnBrk="0" hangingPunct="0">
              <a:lnSpc>
                <a:spcPct val="150000"/>
              </a:lnSpc>
            </a:pPr>
            <a:endParaRPr lang="zh-CN" altLang="zh-CN" sz="2200" b="1" dirty="0">
              <a:latin typeface="楷体" panose="02010609060101010101" pitchFamily="49" charset="-122"/>
              <a:ea typeface="楷体" panose="02010609060101010101" pitchFamily="49" charset="-122"/>
            </a:endParaRPr>
          </a:p>
          <a:p>
            <a:pPr eaLnBrk="0" hangingPunct="0">
              <a:lnSpc>
                <a:spcPct val="150000"/>
              </a:lnSpc>
            </a:pPr>
            <a:endParaRPr lang="zh-CN" altLang="en-US" sz="2200" dirty="0">
              <a:solidFill>
                <a:srgbClr val="7030A0"/>
              </a:solidFill>
              <a:latin typeface="黑体" panose="02010609060101010101" charset="-122"/>
              <a:ea typeface="黑体" panose="02010609060101010101" charset="-122"/>
              <a:sym typeface="方正黑体简体" panose="03000509000000000000" charset="-122"/>
            </a:endParaRPr>
          </a:p>
          <a:p>
            <a:pPr eaLnBrk="0" hangingPunct="0">
              <a:lnSpc>
                <a:spcPct val="150000"/>
              </a:lnSpc>
            </a:pPr>
            <a:r>
              <a:rPr lang="zh-CN" altLang="zh-CN" sz="2200" b="1" dirty="0" err="1">
                <a:latin typeface="楷体" panose="02010609060101010101" pitchFamily="49" charset="-122"/>
                <a:ea typeface="楷体" panose="02010609060101010101" pitchFamily="49" charset="-122"/>
                <a:sym typeface="+mn-ea"/>
              </a:rPr>
              <a:t>单位类型</a:t>
            </a:r>
            <a:endParaRPr lang="zh-CN" altLang="en-US" sz="2200" dirty="0">
              <a:solidFill>
                <a:srgbClr val="7030A0"/>
              </a:solidFill>
              <a:latin typeface="黑体" panose="02010609060101010101" charset="-122"/>
              <a:ea typeface="黑体" panose="02010609060101010101" charset="-122"/>
              <a:sym typeface="方正黑体简体" panose="03000509000000000000" charset="-122"/>
            </a:endParaRPr>
          </a:p>
          <a:p>
            <a:pPr eaLnBrk="0" hangingPunct="0">
              <a:lnSpc>
                <a:spcPct val="150000"/>
              </a:lnSpc>
            </a:pPr>
            <a:r>
              <a:rPr lang="zh-CN" altLang="en-US" sz="2200" dirty="0">
                <a:solidFill>
                  <a:schemeClr val="tx1"/>
                </a:solidFill>
                <a:latin typeface="黑体" panose="02010609060101010101" charset="-122"/>
                <a:ea typeface="黑体" panose="02010609060101010101" charset="-122"/>
                <a:sym typeface="方正黑体简体" panose="03000509000000000000" charset="-122"/>
              </a:rPr>
              <a:t>指标含义</a:t>
            </a:r>
            <a:r>
              <a:rPr lang="zh-CN" altLang="en-US" sz="2200" dirty="0">
                <a:solidFill>
                  <a:schemeClr val="tx1"/>
                </a:solidFill>
                <a:latin typeface="楷体" panose="02010609060101010101" pitchFamily="49" charset="-122"/>
                <a:ea typeface="楷体" panose="02010609060101010101" pitchFamily="49" charset="-122"/>
                <a:sym typeface="方正黑体简体" panose="03000509000000000000" charset="-122"/>
              </a:rPr>
              <a:t>：</a:t>
            </a:r>
            <a:r>
              <a:rPr lang="zh-CN" altLang="en-US" sz="2200" dirty="0">
                <a:latin typeface="楷体" panose="02010609060101010101" pitchFamily="49" charset="-122"/>
                <a:ea typeface="楷体" panose="02010609060101010101" pitchFamily="49" charset="-122"/>
                <a:sym typeface="方正黑体简体" panose="03000509000000000000" charset="-122"/>
              </a:rPr>
              <a:t> </a:t>
            </a:r>
            <a:endParaRPr lang="zh-CN" altLang="en-US" sz="2200" dirty="0">
              <a:latin typeface="楷体" panose="02010609060101010101" pitchFamily="49" charset="-122"/>
              <a:ea typeface="楷体" panose="02010609060101010101" pitchFamily="49" charset="-122"/>
              <a:sym typeface="方正黑体简体" panose="03000509000000000000" charset="-122"/>
            </a:endParaRPr>
          </a:p>
          <a:p>
            <a:pPr eaLnBrk="0" hangingPunct="0">
              <a:lnSpc>
                <a:spcPct val="150000"/>
              </a:lnSpc>
            </a:pPr>
            <a:r>
              <a:rPr lang="zh-CN" altLang="en-US" sz="2200" dirty="0">
                <a:latin typeface="楷体" panose="02010609060101010101" pitchFamily="49" charset="-122"/>
                <a:ea typeface="楷体" panose="02010609060101010101" pitchFamily="49" charset="-122"/>
                <a:sym typeface="方正黑体简体" panose="03000509000000000000" charset="-122"/>
              </a:rPr>
              <a:t>产业活动单位分为法人单位本部和分支机构。1.法人单位本部（总部、本店、本所等）：指法人单位中起领导和核心作用的产业活动单位。2.法人单位分支机构（分部、分厂、分店、支所等）：指法人单位中符合产业活动单位条件的除本部以外的其他产业活动单位。</a:t>
            </a:r>
            <a:endParaRPr lang="zh-CN" altLang="en-US" sz="2200" dirty="0">
              <a:latin typeface="楷体" panose="02010609060101010101" pitchFamily="49" charset="-122"/>
              <a:ea typeface="楷体" panose="02010609060101010101" pitchFamily="49" charset="-122"/>
              <a:sym typeface="方正黑体简体" panose="03000509000000000000" charset="-122"/>
            </a:endParaRPr>
          </a:p>
          <a:p>
            <a:pPr eaLnBrk="0" hangingPunct="0">
              <a:lnSpc>
                <a:spcPct val="150000"/>
              </a:lnSpc>
            </a:pPr>
            <a:r>
              <a:rPr lang="zh-CN" altLang="en-US" sz="2200" dirty="0">
                <a:solidFill>
                  <a:srgbClr val="FF0000"/>
                </a:solidFill>
                <a:latin typeface="黑体" panose="02010609060101010101" charset="-122"/>
                <a:ea typeface="黑体" panose="02010609060101010101" charset="-122"/>
                <a:sym typeface="+mn-ea"/>
              </a:rPr>
              <a:t>填报主体：</a:t>
            </a:r>
            <a:r>
              <a:rPr lang="zh-CN" altLang="zh-CN" sz="2200" u="sng" dirty="0">
                <a:latin typeface="黑体" panose="02010609060101010101" charset="-122"/>
                <a:ea typeface="黑体" panose="02010609060101010101" charset="-122"/>
                <a:sym typeface="+mn-ea"/>
              </a:rPr>
              <a:t>所有产业活动单位均填写本项。</a:t>
            </a:r>
            <a:endParaRPr lang="zh-CN" altLang="en-US" sz="2200">
              <a:latin typeface="FZZhengHeiS-R-GB"/>
              <a:ea typeface="方正黑体简体" panose="03000509000000000000" charset="-122"/>
              <a:cs typeface="方正黑体简体" panose="03000509000000000000" charset="-122"/>
            </a:endParaRPr>
          </a:p>
        </p:txBody>
      </p:sp>
      <p:pic>
        <p:nvPicPr>
          <p:cNvPr id="4" name="图片 3"/>
          <p:cNvPicPr>
            <a:picLocks noChangeAspect="1"/>
          </p:cNvPicPr>
          <p:nvPr/>
        </p:nvPicPr>
        <p:blipFill>
          <a:blip r:embed="rId2"/>
          <a:stretch>
            <a:fillRect/>
          </a:stretch>
        </p:blipFill>
        <p:spPr>
          <a:xfrm>
            <a:off x="3644265" y="748665"/>
            <a:ext cx="7444105" cy="2887345"/>
          </a:xfrm>
          <a:prstGeom prst="rect">
            <a:avLst/>
          </a:prstGeom>
          <a:ln>
            <a:solidFill>
              <a:schemeClr val="tx1"/>
            </a:solidFill>
          </a:ln>
        </p:spPr>
      </p:pic>
      <p:pic>
        <p:nvPicPr>
          <p:cNvPr id="15377" name="图片 6" descr="五经普LOGO透明底（长）"/>
          <p:cNvPicPr>
            <a:picLocks noChangeAspect="1"/>
          </p:cNvPicPr>
          <p:nvPr/>
        </p:nvPicPr>
        <p:blipFill>
          <a:blip r:embed="rId3"/>
          <a:stretch>
            <a:fillRect/>
          </a:stretch>
        </p:blipFill>
        <p:spPr>
          <a:xfrm>
            <a:off x="-76200" y="-225425"/>
            <a:ext cx="3695700" cy="1155700"/>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0050" y="890905"/>
            <a:ext cx="339217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0" name="文本框 16"/>
          <p:cNvSpPr txBox="1">
            <a:spLocks noChangeArrowheads="1"/>
          </p:cNvSpPr>
          <p:nvPr/>
        </p:nvSpPr>
        <p:spPr bwMode="auto">
          <a:xfrm>
            <a:off x="438150" y="1006475"/>
            <a:ext cx="3177540" cy="460375"/>
          </a:xfrm>
          <a:prstGeom prst="rect">
            <a:avLst/>
          </a:prstGeom>
          <a:noFill/>
          <a:ln w="9525">
            <a:noFill/>
            <a:miter lim="800000"/>
          </a:ln>
        </p:spPr>
        <p:txBody>
          <a:bodyPr wrap="square">
            <a:spAutoFit/>
          </a:bodyPr>
          <a:lstStyle/>
          <a:p>
            <a:pPr algn="ctr"/>
            <a:r>
              <a:rPr lang="en-US" altLang="zh-CN" sz="2400" b="1">
                <a:solidFill>
                  <a:schemeClr val="bg1"/>
                </a:solidFill>
                <a:sym typeface="微软雅黑" panose="020B0503020204020204" pitchFamily="34" charset="-122"/>
              </a:rPr>
              <a:t>711-1</a:t>
            </a:r>
            <a:r>
              <a:rPr lang="zh-CN" altLang="en-US" sz="2400" b="1">
                <a:solidFill>
                  <a:schemeClr val="bg1"/>
                </a:solidFill>
                <a:sym typeface="微软雅黑" panose="020B0503020204020204" pitchFamily="34" charset="-122"/>
              </a:rPr>
              <a:t>表</a:t>
            </a:r>
            <a:r>
              <a:rPr lang="en-US" altLang="zh-CN" sz="2400" b="1">
                <a:solidFill>
                  <a:schemeClr val="bg1"/>
                </a:solidFill>
                <a:sym typeface="+mn-ea"/>
              </a:rPr>
              <a:t>其他注意事项</a:t>
            </a:r>
            <a:endParaRPr lang="en-US" altLang="zh-CN" sz="2400" b="1">
              <a:solidFill>
                <a:schemeClr val="bg1"/>
              </a:solidFill>
            </a:endParaRPr>
          </a:p>
        </p:txBody>
      </p:sp>
      <p:pic>
        <p:nvPicPr>
          <p:cNvPr id="37891"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37895" name="文本框 3"/>
          <p:cNvSpPr txBox="1">
            <a:spLocks noChangeArrowheads="1"/>
          </p:cNvSpPr>
          <p:nvPr/>
        </p:nvSpPr>
        <p:spPr bwMode="auto">
          <a:xfrm>
            <a:off x="186690" y="4613275"/>
            <a:ext cx="11924030" cy="1308735"/>
          </a:xfrm>
          <a:prstGeom prst="rect">
            <a:avLst/>
          </a:prstGeom>
          <a:noFill/>
          <a:ln w="9525">
            <a:noFill/>
            <a:miter lim="800000"/>
          </a:ln>
        </p:spPr>
        <p:txBody>
          <a:bodyPr wrap="square">
            <a:spAutoFit/>
          </a:bodyPr>
          <a:lstStyle/>
          <a:p>
            <a:pPr marL="0" indent="0" eaLnBrk="0" latinLnBrk="0" hangingPunct="0">
              <a:lnSpc>
                <a:spcPct val="120000"/>
              </a:lnSpc>
            </a:pPr>
            <a:endParaRPr lang="zh-CN" altLang="zh-CN" sz="2200" dirty="0">
              <a:latin typeface="黑体" panose="02010609060101010101" charset="-122"/>
              <a:ea typeface="黑体" panose="02010609060101010101" charset="-122"/>
              <a:sym typeface="方正黑体简体" panose="03000509000000000000" charset="-122"/>
            </a:endParaRPr>
          </a:p>
          <a:p>
            <a:pPr marL="0" indent="0" eaLnBrk="0" latinLnBrk="0" hangingPunct="0">
              <a:lnSpc>
                <a:spcPct val="120000"/>
              </a:lnSpc>
            </a:pPr>
            <a:r>
              <a:rPr lang="en-US" altLang="zh-CN" sz="2200" dirty="0">
                <a:solidFill>
                  <a:schemeClr val="tx1"/>
                </a:solidFill>
                <a:latin typeface="汉仪叶叶相思体简" panose="02010509060101010101" charset="-122"/>
                <a:ea typeface="汉仪叶叶相思体简" panose="02010509060101010101" charset="-122"/>
                <a:sym typeface="方正黑体简体" panose="03000509000000000000" charset="-122"/>
              </a:rPr>
              <a:t>★</a:t>
            </a:r>
            <a:r>
              <a:rPr lang="zh-CN" altLang="en-US" sz="2200" dirty="0">
                <a:latin typeface="黑体" panose="02010609060101010101" charset="-122"/>
                <a:ea typeface="黑体" panose="02010609060101010101" charset="-122"/>
                <a:sym typeface="方正黑体简体" panose="03000509000000000000" charset="-122"/>
              </a:rPr>
              <a:t>法人单位本部</a:t>
            </a:r>
            <a:r>
              <a:rPr lang="zh-CN" altLang="en-US" sz="2200" dirty="0">
                <a:latin typeface="黑体" panose="02010609060101010101" charset="-122"/>
                <a:ea typeface="黑体" panose="02010609060101010101" charset="-122"/>
                <a:sym typeface="方正黑体简体" panose="03000509000000000000" charset="-122"/>
              </a:rPr>
              <a:t>不能漏，有且只有一个本部。</a:t>
            </a:r>
            <a:endParaRPr lang="zh-CN" altLang="en-US" sz="2200" dirty="0">
              <a:latin typeface="黑体" panose="02010609060101010101" charset="-122"/>
              <a:ea typeface="黑体" panose="02010609060101010101" charset="-122"/>
              <a:sym typeface="方正黑体简体" panose="03000509000000000000" charset="-122"/>
            </a:endParaRPr>
          </a:p>
          <a:p>
            <a:pPr marL="0" indent="0" eaLnBrk="0" latinLnBrk="0" hangingPunct="0">
              <a:lnSpc>
                <a:spcPct val="120000"/>
              </a:lnSpc>
            </a:pPr>
            <a:r>
              <a:rPr lang="en-US" altLang="zh-CN" sz="2200" dirty="0">
                <a:solidFill>
                  <a:schemeClr val="tx1"/>
                </a:solidFill>
                <a:latin typeface="汉仪叶叶相思体简" panose="02010509060101010101" charset="-122"/>
                <a:ea typeface="汉仪叶叶相思体简" panose="02010509060101010101" charset="-122"/>
                <a:sym typeface="方正黑体简体" panose="03000509000000000000" charset="-122"/>
              </a:rPr>
              <a:t>★</a:t>
            </a:r>
            <a:r>
              <a:rPr lang="zh-CN" altLang="en-US" sz="2200" dirty="0" smtClean="0">
                <a:latin typeface="黑体" panose="02010609060101010101" charset="-122"/>
                <a:ea typeface="黑体" panose="02010609060101010101" charset="-122"/>
                <a:sym typeface="方正黑体简体" panose="03000509000000000000" charset="-122"/>
              </a:rPr>
              <a:t>本部有统一社会信用代码的用统一社会信用代码，无统一社会信用代码的使用</a:t>
            </a:r>
            <a:r>
              <a:rPr lang="en-US" altLang="zh-CN" sz="2200" dirty="0" smtClean="0">
                <a:latin typeface="黑体" panose="02010609060101010101" charset="-122"/>
                <a:ea typeface="黑体" panose="02010609060101010101" charset="-122"/>
                <a:sym typeface="方正黑体简体" panose="03000509000000000000" charset="-122"/>
              </a:rPr>
              <a:t>18</a:t>
            </a:r>
            <a:r>
              <a:rPr lang="zh-CN" altLang="en-US" sz="2200" dirty="0" smtClean="0">
                <a:latin typeface="黑体" panose="02010609060101010101" charset="-122"/>
                <a:ea typeface="黑体" panose="02010609060101010101" charset="-122"/>
                <a:sym typeface="方正黑体简体" panose="03000509000000000000" charset="-122"/>
              </a:rPr>
              <a:t>位</a:t>
            </a:r>
            <a:r>
              <a:rPr lang="zh-CN" altLang="en-US" sz="2200" dirty="0" smtClean="0">
                <a:solidFill>
                  <a:srgbClr val="C00000"/>
                </a:solidFill>
                <a:latin typeface="黑体" panose="02010609060101010101" charset="-122"/>
                <a:ea typeface="黑体" panose="02010609060101010101" charset="-122"/>
                <a:sym typeface="方正黑体简体" panose="03000509000000000000" charset="-122"/>
              </a:rPr>
              <a:t>临时代码。</a:t>
            </a:r>
            <a:endParaRPr lang="zh-CN" altLang="en-US" sz="2200" dirty="0" smtClean="0">
              <a:solidFill>
                <a:srgbClr val="C00000"/>
              </a:solidFill>
              <a:latin typeface="黑体" panose="02010609060101010101" charset="-122"/>
              <a:ea typeface="黑体" panose="02010609060101010101" charset="-122"/>
              <a:cs typeface="方正黑体简体" panose="03000509000000000000" charset="-122"/>
              <a:sym typeface="方正黑体简体" panose="03000509000000000000" charset="-122"/>
            </a:endParaRPr>
          </a:p>
        </p:txBody>
      </p:sp>
      <p:pic>
        <p:nvPicPr>
          <p:cNvPr id="2" name="图片 1"/>
          <p:cNvPicPr>
            <a:picLocks noChangeAspect="1"/>
          </p:cNvPicPr>
          <p:nvPr/>
        </p:nvPicPr>
        <p:blipFill>
          <a:blip r:embed="rId2"/>
          <a:stretch>
            <a:fillRect/>
          </a:stretch>
        </p:blipFill>
        <p:spPr>
          <a:xfrm>
            <a:off x="1672590" y="1599565"/>
            <a:ext cx="8382000" cy="1591945"/>
          </a:xfrm>
          <a:prstGeom prst="rect">
            <a:avLst/>
          </a:prstGeom>
          <a:ln>
            <a:solidFill>
              <a:schemeClr val="tx1"/>
            </a:solidFill>
          </a:ln>
        </p:spPr>
      </p:pic>
      <p:pic>
        <p:nvPicPr>
          <p:cNvPr id="4" name="图片 3"/>
          <p:cNvPicPr>
            <a:picLocks noChangeAspect="1"/>
          </p:cNvPicPr>
          <p:nvPr/>
        </p:nvPicPr>
        <p:blipFill>
          <a:blip r:embed="rId3"/>
          <a:stretch>
            <a:fillRect/>
          </a:stretch>
        </p:blipFill>
        <p:spPr>
          <a:xfrm>
            <a:off x="1672590" y="3235325"/>
            <a:ext cx="8382000" cy="1049655"/>
          </a:xfrm>
          <a:prstGeom prst="rect">
            <a:avLst/>
          </a:prstGeom>
          <a:ln>
            <a:solidFill>
              <a:schemeClr val="tx1"/>
            </a:solidFill>
          </a:ln>
        </p:spPr>
      </p:pic>
      <p:sp>
        <p:nvSpPr>
          <p:cNvPr id="9" name="矩形 8"/>
          <p:cNvSpPr/>
          <p:nvPr/>
        </p:nvSpPr>
        <p:spPr>
          <a:xfrm>
            <a:off x="8454390" y="1906270"/>
            <a:ext cx="1599565" cy="1284605"/>
          </a:xfrm>
          <a:prstGeom prst="rect">
            <a:avLst/>
          </a:prstGeom>
          <a:noFill/>
          <a:ln w="28575" cmpd="sng">
            <a:solidFill>
              <a:srgbClr val="FFC000"/>
            </a:solidFill>
            <a:prstDash val="solid"/>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anose="03000509000000000000" charset="-122"/>
              <a:ea typeface="方正黑体简体" panose="03000509000000000000" charset="-122"/>
              <a:cs typeface="+mn-ea"/>
              <a:sym typeface="+mn-lt"/>
            </a:endParaRPr>
          </a:p>
        </p:txBody>
      </p:sp>
      <p:sp>
        <p:nvSpPr>
          <p:cNvPr id="3" name="矩形 2"/>
          <p:cNvSpPr/>
          <p:nvPr/>
        </p:nvSpPr>
        <p:spPr>
          <a:xfrm>
            <a:off x="4519930" y="3191510"/>
            <a:ext cx="1444625" cy="1093470"/>
          </a:xfrm>
          <a:prstGeom prst="rect">
            <a:avLst/>
          </a:prstGeom>
          <a:noFill/>
          <a:ln w="28575" cmpd="sng">
            <a:solidFill>
              <a:srgbClr val="FFC000"/>
            </a:solidFill>
            <a:prstDash val="solid"/>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anose="03000509000000000000" charset="-122"/>
              <a:ea typeface="方正黑体简体" panose="03000509000000000000" charset="-122"/>
              <a:cs typeface="+mn-ea"/>
              <a:sym typeface="+mn-lt"/>
            </a:endParaRPr>
          </a:p>
        </p:txBody>
      </p:sp>
      <p:cxnSp>
        <p:nvCxnSpPr>
          <p:cNvPr id="5" name="直接箭头连接符 4"/>
          <p:cNvCxnSpPr/>
          <p:nvPr/>
        </p:nvCxnSpPr>
        <p:spPr>
          <a:xfrm>
            <a:off x="10032683" y="2303145"/>
            <a:ext cx="509270" cy="528955"/>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5964555" y="3478213"/>
            <a:ext cx="4541520" cy="760095"/>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a:off x="10533380" y="2520950"/>
            <a:ext cx="1302385" cy="1222375"/>
          </a:xfrm>
          <a:prstGeom prst="roundRect">
            <a:avLst/>
          </a:prstGeom>
          <a:ln w="25400">
            <a:solidFill>
              <a:srgbClr val="C00000"/>
            </a:solidFill>
          </a:ln>
        </p:spPr>
        <p:style>
          <a:lnRef idx="2">
            <a:schemeClr val="accent6"/>
          </a:lnRef>
          <a:fillRef idx="1">
            <a:schemeClr val="lt1"/>
          </a:fillRef>
          <a:effectRef idx="0">
            <a:schemeClr val="accent6"/>
          </a:effectRef>
          <a:fontRef idx="minor">
            <a:schemeClr val="dk1"/>
          </a:fontRef>
        </p:style>
        <p:txBody>
          <a:bodyPr rtlCol="0" anchor="ctr"/>
          <a:p>
            <a:pPr algn="ctr"/>
            <a:r>
              <a:rPr lang="zh-CN" altLang="en-US">
                <a:solidFill>
                  <a:schemeClr val="accent1"/>
                </a:solidFill>
              </a:rPr>
              <a:t>统计机构</a:t>
            </a:r>
            <a:endParaRPr lang="zh-CN" altLang="en-US">
              <a:solidFill>
                <a:schemeClr val="accent1"/>
              </a:solidFill>
            </a:endParaRPr>
          </a:p>
          <a:p>
            <a:pPr algn="ctr"/>
            <a:r>
              <a:rPr lang="zh-CN" altLang="en-US">
                <a:solidFill>
                  <a:schemeClr val="accent1"/>
                </a:solidFill>
              </a:rPr>
              <a:t>填报</a:t>
            </a:r>
            <a:endParaRPr lang="zh-CN" altLang="en-US">
              <a:solidFill>
                <a:schemeClr val="accent1"/>
              </a:solidFill>
            </a:endParaRPr>
          </a:p>
        </p:txBody>
      </p:sp>
      <p:pic>
        <p:nvPicPr>
          <p:cNvPr id="15377" name="图片 6" descr="五经普LOGO透明底（长）"/>
          <p:cNvPicPr>
            <a:picLocks noChangeAspect="1"/>
          </p:cNvPicPr>
          <p:nvPr/>
        </p:nvPicPr>
        <p:blipFill>
          <a:blip r:embed="rId4"/>
          <a:stretch>
            <a:fillRect/>
          </a:stretch>
        </p:blipFill>
        <p:spPr>
          <a:xfrm>
            <a:off x="-76200" y="-225425"/>
            <a:ext cx="3695700" cy="1155700"/>
          </a:xfrm>
          <a:prstGeom prst="rect">
            <a:avLst/>
          </a:prstGeom>
          <a:noFill/>
          <a:ln w="9525">
            <a:noFill/>
          </a:ln>
        </p:spPr>
      </p:pic>
      <p:sp>
        <p:nvSpPr>
          <p:cNvPr id="7" name="矩形 6"/>
          <p:cNvSpPr/>
          <p:nvPr/>
        </p:nvSpPr>
        <p:spPr>
          <a:xfrm>
            <a:off x="8445500" y="1896745"/>
            <a:ext cx="1599565" cy="1284605"/>
          </a:xfrm>
          <a:prstGeom prst="rect">
            <a:avLst/>
          </a:prstGeom>
          <a:noFill/>
          <a:ln w="28575" cmpd="sng">
            <a:solidFill>
              <a:srgbClr val="C00000"/>
            </a:solidFill>
            <a:prstDash val="solid"/>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anose="03000509000000000000" charset="-122"/>
              <a:ea typeface="方正黑体简体" panose="03000509000000000000" charset="-122"/>
              <a:cs typeface="+mn-ea"/>
              <a:sym typeface="+mn-lt"/>
            </a:endParaRPr>
          </a:p>
        </p:txBody>
      </p:sp>
      <p:sp>
        <p:nvSpPr>
          <p:cNvPr id="8" name="矩形 7"/>
          <p:cNvSpPr/>
          <p:nvPr/>
        </p:nvSpPr>
        <p:spPr>
          <a:xfrm>
            <a:off x="4511040" y="3181985"/>
            <a:ext cx="1444625" cy="1093470"/>
          </a:xfrm>
          <a:prstGeom prst="rect">
            <a:avLst/>
          </a:prstGeom>
          <a:noFill/>
          <a:ln w="28575" cmpd="sng">
            <a:solidFill>
              <a:srgbClr val="C00000"/>
            </a:solidFill>
            <a:prstDash val="solid"/>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noProof="1">
              <a:solidFill>
                <a:prstClr val="white"/>
              </a:solidFill>
              <a:latin typeface="方正黑体简体" panose="03000509000000000000" charset="-122"/>
              <a:ea typeface="方正黑体简体" panose="03000509000000000000" charset="-122"/>
              <a:cs typeface="+mn-ea"/>
              <a:sym typeface="+mn-lt"/>
            </a:endParaRPr>
          </a:p>
        </p:txBody>
      </p:sp>
      <p:cxnSp>
        <p:nvCxnSpPr>
          <p:cNvPr id="10" name="直接箭头连接符 9"/>
          <p:cNvCxnSpPr/>
          <p:nvPr/>
        </p:nvCxnSpPr>
        <p:spPr>
          <a:xfrm>
            <a:off x="10023793" y="2293620"/>
            <a:ext cx="509270" cy="52895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5955665" y="3468688"/>
            <a:ext cx="4541520" cy="76009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488" y="1289050"/>
            <a:ext cx="4275137"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3314" name="文本框 16"/>
          <p:cNvSpPr txBox="1">
            <a:spLocks noChangeArrowheads="1"/>
          </p:cNvSpPr>
          <p:nvPr/>
        </p:nvSpPr>
        <p:spPr bwMode="auto">
          <a:xfrm>
            <a:off x="844550" y="1405255"/>
            <a:ext cx="3484245" cy="460375"/>
          </a:xfrm>
          <a:prstGeom prst="rect">
            <a:avLst/>
          </a:prstGeom>
          <a:noFill/>
          <a:ln w="9525">
            <a:noFill/>
            <a:miter lim="800000"/>
          </a:ln>
        </p:spPr>
        <p:txBody>
          <a:bodyPr wrap="square">
            <a:spAutoFit/>
          </a:bodyPr>
          <a:lstStyle/>
          <a:p>
            <a:pPr algn="ctr"/>
            <a:r>
              <a:rPr lang="zh-CN" altLang="en-US" sz="2400" b="1">
                <a:solidFill>
                  <a:schemeClr val="bg1"/>
                </a:solidFill>
              </a:rPr>
              <a:t>单位基本情况表介绍</a:t>
            </a:r>
            <a:endParaRPr lang="en-US" altLang="zh-CN" sz="2400" b="1">
              <a:solidFill>
                <a:schemeClr val="bg1"/>
              </a:solidFill>
            </a:endParaRPr>
          </a:p>
        </p:txBody>
      </p:sp>
      <p:pic>
        <p:nvPicPr>
          <p:cNvPr id="13315"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3" name="文本框 12"/>
          <p:cNvSpPr txBox="1"/>
          <p:nvPr/>
        </p:nvSpPr>
        <p:spPr>
          <a:xfrm>
            <a:off x="725805" y="2195830"/>
            <a:ext cx="10747375" cy="3622675"/>
          </a:xfrm>
          <a:prstGeom prst="rect">
            <a:avLst/>
          </a:prstGeom>
          <a:noFill/>
        </p:spPr>
        <p:txBody>
          <a:bodyPr wrap="square">
            <a:spAutoFit/>
          </a:bodyPr>
          <a:lstStyle/>
          <a:p>
            <a:pPr marL="36195" indent="0">
              <a:spcBef>
                <a:spcPct val="20000"/>
              </a:spcBef>
              <a:buSzPct val="85000"/>
              <a:buFont typeface="Wingdings" panose="05000000000000000000" charset="0"/>
              <a:buNone/>
              <a:defRPr/>
            </a:pPr>
            <a:endParaRPr lang="zh-CN" altLang="en-US" sz="2800">
              <a:solidFill>
                <a:srgbClr val="FF0000"/>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800">
                <a:solidFill>
                  <a:srgbClr val="336699"/>
                </a:solidFill>
                <a:latin typeface="微软雅黑" panose="020B0503020204020204" pitchFamily="34" charset="-122"/>
                <a:sym typeface="+mn-ea"/>
              </a:rPr>
              <a:t>单位基本情况</a:t>
            </a:r>
            <a:r>
              <a:rPr lang="en-US" altLang="zh-CN" sz="2800">
                <a:solidFill>
                  <a:srgbClr val="C00000"/>
                </a:solidFill>
                <a:latin typeface="微软雅黑" panose="020B0503020204020204" pitchFamily="34" charset="-122"/>
                <a:sym typeface="+mn-ea"/>
                <a:hlinkClick r:id="rId2" action="ppaction://hlinkfile"/>
              </a:rPr>
              <a:t>（711表</a:t>
            </a:r>
            <a:r>
              <a:rPr lang="zh-CN" altLang="en-US" sz="2800">
                <a:solidFill>
                  <a:srgbClr val="C00000"/>
                </a:solidFill>
                <a:latin typeface="微软雅黑" panose="020B0503020204020204" pitchFamily="34" charset="-122"/>
                <a:sym typeface="+mn-ea"/>
                <a:hlinkClick r:id="rId2" action="ppaction://hlinkfile"/>
              </a:rPr>
              <a:t>）</a:t>
            </a:r>
            <a:r>
              <a:rPr lang="zh-CN" altLang="en-US" sz="2800">
                <a:solidFill>
                  <a:srgbClr val="336699"/>
                </a:solidFill>
                <a:latin typeface="微软雅黑" panose="020B0503020204020204" pitchFamily="34" charset="-122"/>
                <a:sym typeface="+mn-ea"/>
              </a:rPr>
              <a:t> </a:t>
            </a:r>
            <a:r>
              <a:rPr lang="zh-CN" altLang="en-US" sz="2800">
                <a:solidFill>
                  <a:srgbClr val="FF0000"/>
                </a:solidFill>
                <a:latin typeface="微软雅黑" panose="020B0503020204020204" pitchFamily="34" charset="-122"/>
                <a:sym typeface="+mn-ea"/>
              </a:rPr>
              <a:t>                                                             </a:t>
            </a:r>
            <a:endParaRPr lang="zh-CN" altLang="en-US" sz="2800">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800">
                <a:solidFill>
                  <a:srgbClr val="336699"/>
                </a:solidFill>
                <a:latin typeface="微软雅黑" panose="020B0503020204020204" pitchFamily="34" charset="-122"/>
                <a:sym typeface="+mn-ea"/>
              </a:rPr>
              <a:t>法人单位所属产业活动单位情况</a:t>
            </a:r>
            <a:r>
              <a:rPr lang="en-US" altLang="zh-CN" sz="2800">
                <a:solidFill>
                  <a:srgbClr val="336699"/>
                </a:solidFill>
                <a:latin typeface="微软雅黑" panose="020B0503020204020204" pitchFamily="34" charset="-122"/>
                <a:sym typeface="+mn-ea"/>
              </a:rPr>
              <a:t>（711-1表）</a:t>
            </a:r>
            <a:endParaRPr lang="en-US" altLang="zh-CN" sz="2800">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endParaRPr lang="en-US" altLang="zh-CN"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800">
                <a:solidFill>
                  <a:srgbClr val="336699"/>
                </a:solidFill>
                <a:latin typeface="微软雅黑" panose="020B0503020204020204" pitchFamily="34" charset="-122"/>
                <a:sym typeface="+mn-ea"/>
              </a:rPr>
              <a:t>调查单位基本情况</a:t>
            </a:r>
            <a:r>
              <a:rPr lang="zh-CN" altLang="en-US" sz="2800">
                <a:solidFill>
                  <a:srgbClr val="336699"/>
                </a:solidFill>
                <a:latin typeface="微软雅黑" panose="020B0503020204020204" pitchFamily="34" charset="-122"/>
                <a:sym typeface="+mn-ea"/>
                <a:hlinkClick r:id="rId3" action="ppaction://hlinkfile"/>
              </a:rPr>
              <a:t>（</a:t>
            </a:r>
            <a:r>
              <a:rPr lang="en-US" altLang="zh-CN" sz="2800">
                <a:solidFill>
                  <a:srgbClr val="336699"/>
                </a:solidFill>
                <a:latin typeface="微软雅黑" panose="020B0503020204020204" pitchFamily="34" charset="-122"/>
                <a:sym typeface="+mn-ea"/>
                <a:hlinkClick r:id="rId3" action="ppaction://hlinkfile"/>
              </a:rPr>
              <a:t>701</a:t>
            </a:r>
            <a:r>
              <a:rPr lang="zh-CN" altLang="en-US" sz="2800">
                <a:solidFill>
                  <a:srgbClr val="336699"/>
                </a:solidFill>
                <a:latin typeface="微软雅黑" panose="020B0503020204020204" pitchFamily="34" charset="-122"/>
                <a:sym typeface="+mn-ea"/>
                <a:hlinkClick r:id="rId3" action="ppaction://hlinkfile"/>
              </a:rPr>
              <a:t>表）</a:t>
            </a:r>
            <a:r>
              <a:rPr lang="en-US" altLang="zh-CN" sz="2800">
                <a:solidFill>
                  <a:srgbClr val="336699"/>
                </a:solidFill>
                <a:latin typeface="微软雅黑" panose="020B0503020204020204" pitchFamily="34" charset="-122"/>
                <a:sym typeface="+mn-ea"/>
              </a:rPr>
              <a:t>    </a:t>
            </a:r>
            <a:r>
              <a:rPr lang="en-US" altLang="en-US" sz="2800">
                <a:solidFill>
                  <a:srgbClr val="FF0000"/>
                </a:solidFill>
                <a:latin typeface="微软雅黑" panose="020B0503020204020204" pitchFamily="34" charset="-122"/>
                <a:sym typeface="+mn-ea"/>
              </a:rPr>
              <a:t>                     </a:t>
            </a:r>
            <a:endParaRPr lang="zh-CN" altLang="en-US"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800">
                <a:solidFill>
                  <a:srgbClr val="336699"/>
                </a:solidFill>
                <a:latin typeface="微软雅黑" panose="020B0503020204020204" pitchFamily="34" charset="-122"/>
                <a:sym typeface="+mn-ea"/>
              </a:rPr>
              <a:t>法人单位所属产业活动单位情况（7</a:t>
            </a:r>
            <a:r>
              <a:rPr lang="en-US" altLang="zh-CN" sz="2800">
                <a:solidFill>
                  <a:srgbClr val="336699"/>
                </a:solidFill>
                <a:latin typeface="微软雅黑" panose="020B0503020204020204" pitchFamily="34" charset="-122"/>
                <a:sym typeface="+mn-ea"/>
              </a:rPr>
              <a:t>0</a:t>
            </a:r>
            <a:r>
              <a:rPr lang="zh-CN" altLang="en-US" sz="2800">
                <a:solidFill>
                  <a:srgbClr val="336699"/>
                </a:solidFill>
                <a:latin typeface="微软雅黑" panose="020B0503020204020204" pitchFamily="34" charset="-122"/>
                <a:sym typeface="+mn-ea"/>
              </a:rPr>
              <a:t>1</a:t>
            </a:r>
            <a:r>
              <a:rPr lang="en-US" altLang="zh-CN" sz="2800">
                <a:solidFill>
                  <a:srgbClr val="336699"/>
                </a:solidFill>
                <a:latin typeface="微软雅黑" panose="020B0503020204020204" pitchFamily="34" charset="-122"/>
                <a:sym typeface="+mn-ea"/>
              </a:rPr>
              <a:t>-1</a:t>
            </a:r>
            <a:r>
              <a:rPr lang="zh-CN" altLang="en-US" sz="2800">
                <a:solidFill>
                  <a:srgbClr val="336699"/>
                </a:solidFill>
                <a:latin typeface="微软雅黑" panose="020B0503020204020204" pitchFamily="34" charset="-122"/>
                <a:sym typeface="+mn-ea"/>
              </a:rPr>
              <a:t>表）</a:t>
            </a:r>
            <a:r>
              <a:rPr lang="en-US" altLang="zh-CN" sz="2800">
                <a:solidFill>
                  <a:srgbClr val="336699"/>
                </a:solidFill>
                <a:latin typeface="微软雅黑" panose="020B0503020204020204" pitchFamily="34" charset="-122"/>
                <a:sym typeface="+mn-ea"/>
              </a:rPr>
              <a:t>   </a:t>
            </a:r>
            <a:endParaRPr lang="en-US" altLang="zh-CN"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endParaRPr lang="en-US" altLang="zh-CN" sz="2800" noProof="1">
              <a:solidFill>
                <a:srgbClr val="336699"/>
              </a:solidFill>
              <a:latin typeface="微软雅黑" panose="020B0503020204020204" pitchFamily="34" charset="-122"/>
              <a:sym typeface="+mn-ea"/>
            </a:endParaRPr>
          </a:p>
        </p:txBody>
      </p:sp>
      <p:sp>
        <p:nvSpPr>
          <p:cNvPr id="5" name="右大括号 4"/>
          <p:cNvSpPr/>
          <p:nvPr/>
        </p:nvSpPr>
        <p:spPr>
          <a:xfrm>
            <a:off x="8107680" y="2320925"/>
            <a:ext cx="502920" cy="15640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6" name="右大括号 5"/>
          <p:cNvSpPr/>
          <p:nvPr/>
        </p:nvSpPr>
        <p:spPr>
          <a:xfrm>
            <a:off x="8240395" y="4359275"/>
            <a:ext cx="237490" cy="13404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7" name="文本框 6"/>
          <p:cNvSpPr txBox="1"/>
          <p:nvPr/>
        </p:nvSpPr>
        <p:spPr>
          <a:xfrm>
            <a:off x="8610600" y="2626360"/>
            <a:ext cx="3209925" cy="953135"/>
          </a:xfrm>
          <a:prstGeom prst="rect">
            <a:avLst/>
          </a:prstGeom>
          <a:noFill/>
        </p:spPr>
        <p:txBody>
          <a:bodyPr wrap="square" rtlCol="0">
            <a:spAutoFit/>
          </a:bodyPr>
          <a:p>
            <a:r>
              <a:rPr lang="zh-CN" altLang="en-US" sz="2800">
                <a:solidFill>
                  <a:srgbClr val="FF0000"/>
                </a:solidFill>
              </a:rPr>
              <a:t>非一套表单位填写（法人、产业）</a:t>
            </a:r>
            <a:endParaRPr lang="zh-CN" altLang="en-US" sz="2800">
              <a:solidFill>
                <a:srgbClr val="FF0000"/>
              </a:solidFill>
            </a:endParaRPr>
          </a:p>
        </p:txBody>
      </p:sp>
      <p:pic>
        <p:nvPicPr>
          <p:cNvPr id="15377" name="图片 6" descr="五经普LOGO透明底（长）"/>
          <p:cNvPicPr>
            <a:picLocks noChangeAspect="1"/>
          </p:cNvPicPr>
          <p:nvPr/>
        </p:nvPicPr>
        <p:blipFill>
          <a:blip r:embed="rId4"/>
          <a:stretch>
            <a:fillRect/>
          </a:stretch>
        </p:blipFill>
        <p:spPr>
          <a:xfrm>
            <a:off x="-76200" y="-225425"/>
            <a:ext cx="3695700" cy="1155700"/>
          </a:xfrm>
          <a:prstGeom prst="rect">
            <a:avLst/>
          </a:prstGeom>
          <a:noFill/>
          <a:ln w="9525">
            <a:noFill/>
          </a:ln>
        </p:spPr>
      </p:pic>
      <p:sp>
        <p:nvSpPr>
          <p:cNvPr id="2" name="文本框 1"/>
          <p:cNvSpPr txBox="1"/>
          <p:nvPr/>
        </p:nvSpPr>
        <p:spPr>
          <a:xfrm>
            <a:off x="8752840" y="4552950"/>
            <a:ext cx="3296920" cy="953135"/>
          </a:xfrm>
          <a:prstGeom prst="rect">
            <a:avLst/>
          </a:prstGeom>
          <a:noFill/>
        </p:spPr>
        <p:txBody>
          <a:bodyPr wrap="square" rtlCol="0">
            <a:spAutoFit/>
          </a:bodyPr>
          <a:p>
            <a:r>
              <a:rPr lang="zh-CN" altLang="en-US" sz="2800">
                <a:solidFill>
                  <a:srgbClr val="FF0000"/>
                </a:solidFill>
                <a:latin typeface="微软雅黑" panose="020B0503020204020204" pitchFamily="34" charset="-122"/>
                <a:sym typeface="+mn-ea"/>
              </a:rPr>
              <a:t>一套表单位</a:t>
            </a:r>
            <a:endParaRPr lang="zh-CN" altLang="en-US" sz="2800">
              <a:solidFill>
                <a:srgbClr val="FF0000"/>
              </a:solidFill>
              <a:latin typeface="微软雅黑" panose="020B0503020204020204" pitchFamily="34" charset="-122"/>
              <a:sym typeface="+mn-ea"/>
            </a:endParaRPr>
          </a:p>
          <a:p>
            <a:r>
              <a:rPr lang="zh-CN" altLang="en-US" sz="2800">
                <a:solidFill>
                  <a:srgbClr val="FF0000"/>
                </a:solidFill>
                <a:latin typeface="微软雅黑" panose="020B0503020204020204" pitchFamily="34" charset="-122"/>
                <a:sym typeface="+mn-ea"/>
              </a:rPr>
              <a:t>联网直报报送</a:t>
            </a:r>
            <a:endParaRPr lang="zh-CN" altLang="en-US" sz="280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612140" y="807085"/>
            <a:ext cx="376555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46082" name="文本框 16"/>
          <p:cNvSpPr txBox="1">
            <a:spLocks noChangeArrowheads="1"/>
          </p:cNvSpPr>
          <p:nvPr/>
        </p:nvSpPr>
        <p:spPr bwMode="auto">
          <a:xfrm>
            <a:off x="419735" y="1405255"/>
            <a:ext cx="4377055" cy="460375"/>
          </a:xfrm>
          <a:prstGeom prst="rect">
            <a:avLst/>
          </a:prstGeom>
          <a:noFill/>
          <a:ln w="9525">
            <a:noFill/>
            <a:miter lim="800000"/>
          </a:ln>
        </p:spPr>
        <p:txBody>
          <a:bodyPr wrap="square">
            <a:spAutoFit/>
          </a:bodyPr>
          <a:lstStyle/>
          <a:p>
            <a:pPr algn="ctr"/>
            <a:r>
              <a:rPr lang="zh-CN" altLang="en-US" sz="2400" b="1">
                <a:solidFill>
                  <a:schemeClr val="bg1"/>
                </a:solidFill>
              </a:rPr>
              <a:t>单位基本情况表（</a:t>
            </a:r>
            <a:r>
              <a:rPr lang="zh-CN" altLang="en-US" sz="2400" b="1">
                <a:solidFill>
                  <a:schemeClr val="bg1"/>
                </a:solidFill>
                <a:sym typeface="+mn-ea"/>
              </a:rPr>
              <a:t>711表</a:t>
            </a:r>
            <a:r>
              <a:rPr lang="zh-CN" altLang="en-US" sz="2400" b="1">
                <a:solidFill>
                  <a:schemeClr val="bg1"/>
                </a:solidFill>
              </a:rPr>
              <a:t>）</a:t>
            </a:r>
            <a:endParaRPr lang="zh-CN" altLang="en-US" sz="2400" b="1">
              <a:solidFill>
                <a:schemeClr val="bg1"/>
              </a:solidFill>
            </a:endParaRPr>
          </a:p>
        </p:txBody>
      </p:sp>
      <p:pic>
        <p:nvPicPr>
          <p:cNvPr id="46083"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3" name="文本框 12"/>
          <p:cNvSpPr txBox="1"/>
          <p:nvPr/>
        </p:nvSpPr>
        <p:spPr>
          <a:xfrm>
            <a:off x="1850390" y="1499235"/>
            <a:ext cx="3995420" cy="568960"/>
          </a:xfrm>
          <a:prstGeom prst="rect">
            <a:avLst/>
          </a:prstGeom>
          <a:noFill/>
        </p:spPr>
        <p:txBody>
          <a:bodyPr>
            <a:noAutofit/>
          </a:bodyPr>
          <a:lstStyle/>
          <a:p>
            <a:pPr>
              <a:lnSpc>
                <a:spcPct val="150000"/>
              </a:lnSpc>
              <a:spcBef>
                <a:spcPts val="0"/>
              </a:spcBef>
            </a:pPr>
            <a:r>
              <a:rPr lang="zh-CN" altLang="en-US" sz="2800" noProof="1">
                <a:solidFill>
                  <a:srgbClr val="336699"/>
                </a:solidFill>
                <a:latin typeface="微软雅黑" panose="020B0503020204020204" pitchFamily="34" charset="-122"/>
                <a:sym typeface="+mn-ea"/>
              </a:rPr>
              <a:t>711表比701表</a:t>
            </a:r>
            <a:r>
              <a:rPr lang="zh-CN" altLang="en-US" sz="2800" noProof="1">
                <a:solidFill>
                  <a:srgbClr val="FF0000"/>
                </a:solidFill>
                <a:latin typeface="微软雅黑" panose="020B0503020204020204" pitchFamily="34" charset="-122"/>
                <a:sym typeface="+mn-ea"/>
              </a:rPr>
              <a:t>多</a:t>
            </a:r>
            <a:r>
              <a:rPr lang="zh-CN" altLang="en-US" sz="2800" noProof="1">
                <a:solidFill>
                  <a:srgbClr val="336699"/>
                </a:solidFill>
                <a:latin typeface="微软雅黑" panose="020B0503020204020204" pitchFamily="34" charset="-122"/>
                <a:sym typeface="+mn-ea"/>
              </a:rPr>
              <a:t>的指标</a:t>
            </a:r>
            <a:endParaRPr lang="zh-CN" altLang="en-US" sz="2800" noProof="1">
              <a:solidFill>
                <a:srgbClr val="336699"/>
              </a:solidFill>
              <a:latin typeface="微软雅黑" panose="020B0503020204020204" pitchFamily="34" charset="-122"/>
            </a:endParaRPr>
          </a:p>
          <a:p>
            <a:pPr indent="447675">
              <a:lnSpc>
                <a:spcPct val="150000"/>
              </a:lnSpc>
              <a:spcBef>
                <a:spcPts val="0"/>
              </a:spcBef>
            </a:pPr>
            <a:endParaRPr lang="zh-CN" altLang="en-US" sz="2800" noProof="1">
              <a:solidFill>
                <a:srgbClr val="336699"/>
              </a:solidFill>
              <a:latin typeface="微软雅黑" panose="020B0503020204020204" pitchFamily="34" charset="-122"/>
            </a:endParaRPr>
          </a:p>
          <a:p>
            <a:pPr indent="447675">
              <a:lnSpc>
                <a:spcPct val="150000"/>
              </a:lnSpc>
              <a:spcBef>
                <a:spcPts val="0"/>
              </a:spcBef>
            </a:pPr>
            <a:endParaRPr lang="zh-CN" altLang="en-US" sz="2800" noProof="1">
              <a:solidFill>
                <a:srgbClr val="336699"/>
              </a:solidFill>
              <a:latin typeface="微软雅黑" panose="020B0503020204020204" pitchFamily="34" charset="-122"/>
              <a:sym typeface="+mn-ea"/>
            </a:endParaRPr>
          </a:p>
        </p:txBody>
      </p:sp>
      <p:pic>
        <p:nvPicPr>
          <p:cNvPr id="3" name="图片 2" descr="无标题1"/>
          <p:cNvPicPr>
            <a:picLocks noChangeAspect="1"/>
          </p:cNvPicPr>
          <p:nvPr/>
        </p:nvPicPr>
        <p:blipFill>
          <a:blip r:embed="rId2"/>
          <a:srcRect r="39397" b="46736"/>
          <a:stretch>
            <a:fillRect/>
          </a:stretch>
        </p:blipFill>
        <p:spPr>
          <a:xfrm>
            <a:off x="993775" y="2230755"/>
            <a:ext cx="10674985" cy="3653155"/>
          </a:xfrm>
          <a:prstGeom prst="rect">
            <a:avLst/>
          </a:prstGeom>
        </p:spPr>
      </p:pic>
      <p:sp>
        <p:nvSpPr>
          <p:cNvPr id="12" name="圆角矩形 11"/>
          <p:cNvSpPr/>
          <p:nvPr/>
        </p:nvSpPr>
        <p:spPr>
          <a:xfrm>
            <a:off x="1628775" y="2287905"/>
            <a:ext cx="2553335" cy="1383665"/>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prstClr val="white"/>
              </a:solidFill>
              <a:latin typeface="方正黑体简体" panose="03000509000000000000" charset="-122"/>
              <a:ea typeface="方正黑体简体" panose="03000509000000000000" charset="-122"/>
              <a:cs typeface="+mn-ea"/>
              <a:sym typeface="+mn-lt"/>
            </a:endParaRPr>
          </a:p>
        </p:txBody>
      </p:sp>
      <p:sp>
        <p:nvSpPr>
          <p:cNvPr id="4" name="文本框 16"/>
          <p:cNvSpPr txBox="1">
            <a:spLocks noChangeArrowheads="1"/>
          </p:cNvSpPr>
          <p:nvPr/>
        </p:nvSpPr>
        <p:spPr bwMode="auto">
          <a:xfrm>
            <a:off x="419735" y="930275"/>
            <a:ext cx="4377055" cy="460375"/>
          </a:xfrm>
          <a:prstGeom prst="rect">
            <a:avLst/>
          </a:prstGeom>
          <a:noFill/>
          <a:ln w="9525">
            <a:noFill/>
            <a:miter lim="800000"/>
          </a:ln>
        </p:spPr>
        <p:txBody>
          <a:bodyPr wrap="square">
            <a:spAutoFit/>
          </a:bodyPr>
          <a:p>
            <a:pPr algn="ctr"/>
            <a:r>
              <a:rPr lang="zh-CN" altLang="en-US" sz="2400" b="1">
                <a:solidFill>
                  <a:schemeClr val="bg1"/>
                </a:solidFill>
              </a:rPr>
              <a:t>单位基本情况表（</a:t>
            </a:r>
            <a:r>
              <a:rPr lang="zh-CN" altLang="en-US" sz="2400" b="1">
                <a:solidFill>
                  <a:schemeClr val="bg1"/>
                </a:solidFill>
                <a:sym typeface="+mn-ea"/>
              </a:rPr>
              <a:t>711表</a:t>
            </a:r>
            <a:r>
              <a:rPr lang="zh-CN" altLang="en-US" sz="2400" b="1">
                <a:solidFill>
                  <a:schemeClr val="bg1"/>
                </a:solidFill>
              </a:rPr>
              <a:t>）</a:t>
            </a:r>
            <a:endParaRPr lang="zh-CN" altLang="en-US" sz="2400" b="1">
              <a:solidFill>
                <a:schemeClr val="bg1"/>
              </a:solidFill>
            </a:endParaRPr>
          </a:p>
        </p:txBody>
      </p:sp>
      <p:pic>
        <p:nvPicPr>
          <p:cNvPr id="15377" name="图片 6" descr="五经普LOGO透明底（长）"/>
          <p:cNvPicPr>
            <a:picLocks noChangeAspect="1"/>
          </p:cNvPicPr>
          <p:nvPr/>
        </p:nvPicPr>
        <p:blipFill>
          <a:blip r:embed="rId3"/>
          <a:stretch>
            <a:fillRect/>
          </a:stretch>
        </p:blipFill>
        <p:spPr>
          <a:xfrm>
            <a:off x="-76200" y="-225425"/>
            <a:ext cx="3695700" cy="1155700"/>
          </a:xfrm>
          <a:prstGeom prst="rect">
            <a:avLst/>
          </a:prstGeom>
          <a:noFill/>
          <a:ln w="9525">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3" name="文本框 12"/>
          <p:cNvSpPr txBox="1"/>
          <p:nvPr/>
        </p:nvSpPr>
        <p:spPr>
          <a:xfrm>
            <a:off x="1207770" y="1527175"/>
            <a:ext cx="9655810" cy="4434205"/>
          </a:xfrm>
          <a:prstGeom prst="rect">
            <a:avLst/>
          </a:prstGeom>
          <a:noFill/>
        </p:spPr>
        <p:txBody>
          <a:bodyPr>
            <a:noAutofit/>
          </a:bodyPr>
          <a:lstStyle/>
          <a:p>
            <a:pPr>
              <a:lnSpc>
                <a:spcPct val="150000"/>
              </a:lnSpc>
              <a:spcBef>
                <a:spcPts val="0"/>
              </a:spcBef>
            </a:pPr>
            <a:r>
              <a:rPr lang="zh-CN" altLang="en-US" sz="2800" noProof="1">
                <a:solidFill>
                  <a:srgbClr val="336699"/>
                </a:solidFill>
                <a:latin typeface="微软雅黑" panose="020B0503020204020204" pitchFamily="34" charset="-122"/>
                <a:sym typeface="+mn-ea"/>
              </a:rPr>
              <a:t>711表比701表</a:t>
            </a:r>
            <a:r>
              <a:rPr lang="zh-CN" altLang="en-US" sz="2800" noProof="1">
                <a:solidFill>
                  <a:srgbClr val="FF0000"/>
                </a:solidFill>
                <a:latin typeface="微软雅黑" panose="020B0503020204020204" pitchFamily="34" charset="-122"/>
                <a:sym typeface="+mn-ea"/>
              </a:rPr>
              <a:t>多</a:t>
            </a:r>
            <a:r>
              <a:rPr lang="zh-CN" altLang="en-US" sz="2800" noProof="1">
                <a:solidFill>
                  <a:srgbClr val="336699"/>
                </a:solidFill>
                <a:latin typeface="微软雅黑" panose="020B0503020204020204" pitchFamily="34" charset="-122"/>
                <a:sym typeface="+mn-ea"/>
              </a:rPr>
              <a:t>的指标</a:t>
            </a:r>
            <a:endParaRPr lang="zh-CN" altLang="en-US" sz="2800" noProof="1">
              <a:solidFill>
                <a:srgbClr val="336699"/>
              </a:solidFill>
              <a:latin typeface="微软雅黑" panose="020B0503020204020204" pitchFamily="34" charset="-122"/>
              <a:sym typeface="+mn-ea"/>
            </a:endParaRPr>
          </a:p>
          <a:p>
            <a:pPr>
              <a:lnSpc>
                <a:spcPct val="150000"/>
              </a:lnSpc>
              <a:spcBef>
                <a:spcPts val="0"/>
              </a:spcBef>
            </a:pPr>
            <a:endParaRPr lang="zh-CN" altLang="en-US" sz="2800" noProof="1">
              <a:solidFill>
                <a:srgbClr val="336699"/>
              </a:solidFill>
              <a:latin typeface="微软雅黑" panose="020B0503020204020204" pitchFamily="34" charset="-122"/>
            </a:endParaRPr>
          </a:p>
          <a:p>
            <a:pPr indent="447675">
              <a:lnSpc>
                <a:spcPct val="150000"/>
              </a:lnSpc>
              <a:spcBef>
                <a:spcPts val="0"/>
              </a:spcBef>
            </a:pPr>
            <a:endParaRPr lang="zh-CN" altLang="en-US" sz="2800" noProof="1">
              <a:solidFill>
                <a:srgbClr val="336699"/>
              </a:solidFill>
              <a:latin typeface="微软雅黑" panose="020B0503020204020204" pitchFamily="34" charset="-122"/>
              <a:sym typeface="+mn-ea"/>
            </a:endParaRPr>
          </a:p>
        </p:txBody>
      </p:sp>
      <p:pic>
        <p:nvPicPr>
          <p:cNvPr id="2" name="图片 1" descr="无标题3"/>
          <p:cNvPicPr>
            <a:picLocks noChangeAspect="1"/>
          </p:cNvPicPr>
          <p:nvPr/>
        </p:nvPicPr>
        <p:blipFill>
          <a:blip r:embed="rId2"/>
          <a:srcRect r="39249" b="77630"/>
          <a:stretch>
            <a:fillRect/>
          </a:stretch>
        </p:blipFill>
        <p:spPr>
          <a:xfrm>
            <a:off x="1595755" y="5122545"/>
            <a:ext cx="9475470" cy="1252855"/>
          </a:xfrm>
          <a:prstGeom prst="rect">
            <a:avLst/>
          </a:prstGeom>
        </p:spPr>
      </p:pic>
      <p:pic>
        <p:nvPicPr>
          <p:cNvPr id="5" name="图片 4" descr="截图-2023年3月21日 17时9分49秒"/>
          <p:cNvPicPr>
            <a:picLocks noChangeAspect="1"/>
          </p:cNvPicPr>
          <p:nvPr/>
        </p:nvPicPr>
        <p:blipFill>
          <a:blip r:embed="rId3"/>
          <a:srcRect l="13504" t="37786" r="13838" b="21002"/>
          <a:stretch>
            <a:fillRect/>
          </a:stretch>
        </p:blipFill>
        <p:spPr>
          <a:xfrm>
            <a:off x="965200" y="2306320"/>
            <a:ext cx="10754995" cy="2641600"/>
          </a:xfrm>
          <a:prstGeom prst="rect">
            <a:avLst/>
          </a:prstGeom>
        </p:spPr>
      </p:pic>
      <p:sp>
        <p:nvSpPr>
          <p:cNvPr id="6" name="圆角矩形 5"/>
          <p:cNvSpPr/>
          <p:nvPr/>
        </p:nvSpPr>
        <p:spPr>
          <a:xfrm>
            <a:off x="580390" y="896620"/>
            <a:ext cx="376555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defRPr/>
            </a:pPr>
            <a:endParaRPr lang="zh-CN" altLang="en-US" noProof="1"/>
          </a:p>
        </p:txBody>
      </p:sp>
      <p:sp>
        <p:nvSpPr>
          <p:cNvPr id="7" name="文本框 16"/>
          <p:cNvSpPr txBox="1">
            <a:spLocks noChangeArrowheads="1"/>
          </p:cNvSpPr>
          <p:nvPr/>
        </p:nvSpPr>
        <p:spPr bwMode="auto">
          <a:xfrm>
            <a:off x="394335" y="1006475"/>
            <a:ext cx="4377055" cy="460375"/>
          </a:xfrm>
          <a:prstGeom prst="rect">
            <a:avLst/>
          </a:prstGeom>
          <a:noFill/>
          <a:ln w="9525">
            <a:noFill/>
            <a:miter lim="800000"/>
          </a:ln>
        </p:spPr>
        <p:txBody>
          <a:bodyPr wrap="square">
            <a:spAutoFit/>
          </a:bodyPr>
          <a:p>
            <a:pPr algn="ctr"/>
            <a:r>
              <a:rPr lang="zh-CN" altLang="en-US" sz="2400" b="1">
                <a:solidFill>
                  <a:schemeClr val="bg1"/>
                </a:solidFill>
              </a:rPr>
              <a:t>单位基本情况表（</a:t>
            </a:r>
            <a:r>
              <a:rPr lang="zh-CN" altLang="en-US" sz="2400" b="1">
                <a:solidFill>
                  <a:schemeClr val="bg1"/>
                </a:solidFill>
                <a:sym typeface="+mn-ea"/>
              </a:rPr>
              <a:t>711表</a:t>
            </a:r>
            <a:r>
              <a:rPr lang="zh-CN" altLang="en-US" sz="2400" b="1">
                <a:solidFill>
                  <a:schemeClr val="bg1"/>
                </a:solidFill>
              </a:rPr>
              <a:t>）</a:t>
            </a:r>
            <a:endParaRPr lang="zh-CN" altLang="en-US" sz="2400" b="1">
              <a:solidFill>
                <a:schemeClr val="bg1"/>
              </a:solidFill>
            </a:endParaRPr>
          </a:p>
        </p:txBody>
      </p:sp>
      <p:sp>
        <p:nvSpPr>
          <p:cNvPr id="12" name="圆角矩形 11"/>
          <p:cNvSpPr/>
          <p:nvPr/>
        </p:nvSpPr>
        <p:spPr>
          <a:xfrm>
            <a:off x="1522095" y="2306320"/>
            <a:ext cx="7088505" cy="442595"/>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prstClr val="white"/>
              </a:solidFill>
              <a:latin typeface="方正黑体简体" panose="03000509000000000000" charset="-122"/>
              <a:ea typeface="方正黑体简体" panose="03000509000000000000" charset="-122"/>
              <a:cs typeface="+mn-ea"/>
              <a:sym typeface="+mn-lt"/>
            </a:endParaRPr>
          </a:p>
        </p:txBody>
      </p:sp>
      <p:sp>
        <p:nvSpPr>
          <p:cNvPr id="8" name="圆角矩形 7"/>
          <p:cNvSpPr/>
          <p:nvPr/>
        </p:nvSpPr>
        <p:spPr>
          <a:xfrm>
            <a:off x="1663065" y="5198110"/>
            <a:ext cx="4942840" cy="380365"/>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prstClr val="white"/>
              </a:solidFill>
              <a:latin typeface="方正黑体简体" panose="03000509000000000000" charset="-122"/>
              <a:ea typeface="方正黑体简体" panose="03000509000000000000" charset="-122"/>
              <a:cs typeface="+mn-ea"/>
              <a:sym typeface="+mn-lt"/>
            </a:endParaRPr>
          </a:p>
        </p:txBody>
      </p:sp>
      <p:pic>
        <p:nvPicPr>
          <p:cNvPr id="15377" name="图片 6" descr="五经普LOGO透明底（长）"/>
          <p:cNvPicPr>
            <a:picLocks noChangeAspect="1"/>
          </p:cNvPicPr>
          <p:nvPr/>
        </p:nvPicPr>
        <p:blipFill>
          <a:blip r:embed="rId4"/>
          <a:stretch>
            <a:fillRect/>
          </a:stretch>
        </p:blipFill>
        <p:spPr>
          <a:xfrm>
            <a:off x="-76200" y="-225425"/>
            <a:ext cx="3695700" cy="1155700"/>
          </a:xfrm>
          <a:prstGeom prst="rect">
            <a:avLst/>
          </a:prstGeom>
          <a:noFill/>
          <a:ln w="9525">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555625" y="814705"/>
            <a:ext cx="371284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46083"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3" name="文本框 12"/>
          <p:cNvSpPr txBox="1"/>
          <p:nvPr/>
        </p:nvSpPr>
        <p:spPr>
          <a:xfrm>
            <a:off x="931545" y="1558925"/>
            <a:ext cx="9647555" cy="3740785"/>
          </a:xfrm>
          <a:prstGeom prst="rect">
            <a:avLst/>
          </a:prstGeom>
          <a:noFill/>
        </p:spPr>
        <p:txBody>
          <a:bodyPr>
            <a:noAutofit/>
          </a:bodyPr>
          <a:lstStyle/>
          <a:p>
            <a:pPr>
              <a:lnSpc>
                <a:spcPct val="150000"/>
              </a:lnSpc>
              <a:spcBef>
                <a:spcPts val="0"/>
              </a:spcBef>
            </a:pPr>
            <a:r>
              <a:rPr lang="zh-CN" altLang="en-US" sz="2800" noProof="1">
                <a:solidFill>
                  <a:srgbClr val="336699"/>
                </a:solidFill>
                <a:latin typeface="微软雅黑" panose="020B0503020204020204" pitchFamily="34" charset="-122"/>
                <a:sym typeface="+mn-ea"/>
              </a:rPr>
              <a:t>711表比701表</a:t>
            </a:r>
            <a:r>
              <a:rPr lang="zh-CN" altLang="en-US" sz="2800">
                <a:solidFill>
                  <a:srgbClr val="FF0000"/>
                </a:solidFill>
                <a:latin typeface="微软雅黑" panose="020B0503020204020204" pitchFamily="34" charset="-122"/>
                <a:sym typeface="+mn-ea"/>
              </a:rPr>
              <a:t>多</a:t>
            </a:r>
            <a:r>
              <a:rPr lang="zh-CN" altLang="en-US" sz="2800">
                <a:solidFill>
                  <a:srgbClr val="336699"/>
                </a:solidFill>
                <a:latin typeface="微软雅黑" panose="020B0503020204020204" pitchFamily="34" charset="-122"/>
                <a:sym typeface="+mn-ea"/>
              </a:rPr>
              <a:t>的指标</a:t>
            </a:r>
            <a:endParaRPr lang="zh-CN" altLang="en-US" sz="2800" noProof="1">
              <a:solidFill>
                <a:srgbClr val="336699"/>
              </a:solidFill>
              <a:latin typeface="微软雅黑" panose="020B0503020204020204" pitchFamily="34" charset="-122"/>
              <a:sym typeface="+mn-ea"/>
            </a:endParaRPr>
          </a:p>
          <a:p>
            <a:pPr>
              <a:lnSpc>
                <a:spcPct val="150000"/>
              </a:lnSpc>
              <a:spcBef>
                <a:spcPts val="0"/>
              </a:spcBef>
            </a:pPr>
            <a:endParaRPr lang="zh-CN" altLang="en-US" sz="2800" noProof="1">
              <a:solidFill>
                <a:srgbClr val="336699"/>
              </a:solidFill>
              <a:latin typeface="微软雅黑" panose="020B0503020204020204" pitchFamily="34" charset="-122"/>
              <a:sym typeface="+mn-ea"/>
            </a:endParaRPr>
          </a:p>
        </p:txBody>
      </p:sp>
      <p:sp>
        <p:nvSpPr>
          <p:cNvPr id="4" name="文本框 16"/>
          <p:cNvSpPr txBox="1">
            <a:spLocks noChangeArrowheads="1"/>
          </p:cNvSpPr>
          <p:nvPr/>
        </p:nvSpPr>
        <p:spPr bwMode="auto">
          <a:xfrm>
            <a:off x="285750" y="930275"/>
            <a:ext cx="4377055" cy="460375"/>
          </a:xfrm>
          <a:prstGeom prst="rect">
            <a:avLst/>
          </a:prstGeom>
          <a:noFill/>
          <a:ln w="9525">
            <a:noFill/>
            <a:miter lim="800000"/>
          </a:ln>
        </p:spPr>
        <p:txBody>
          <a:bodyPr wrap="square">
            <a:spAutoFit/>
          </a:bodyPr>
          <a:p>
            <a:pPr algn="ctr"/>
            <a:r>
              <a:rPr lang="zh-CN" altLang="en-US" sz="2400" b="1">
                <a:solidFill>
                  <a:schemeClr val="bg1"/>
                </a:solidFill>
              </a:rPr>
              <a:t>单位基本情况表（</a:t>
            </a:r>
            <a:r>
              <a:rPr lang="zh-CN" altLang="en-US" sz="2400" b="1">
                <a:solidFill>
                  <a:schemeClr val="bg1"/>
                </a:solidFill>
                <a:sym typeface="+mn-ea"/>
              </a:rPr>
              <a:t>711表</a:t>
            </a:r>
            <a:r>
              <a:rPr lang="zh-CN" altLang="en-US" sz="2400" b="1">
                <a:solidFill>
                  <a:schemeClr val="bg1"/>
                </a:solidFill>
              </a:rPr>
              <a:t>）</a:t>
            </a:r>
            <a:endParaRPr lang="zh-CN" altLang="en-US" sz="2400" b="1">
              <a:solidFill>
                <a:schemeClr val="bg1"/>
              </a:solidFill>
            </a:endParaRPr>
          </a:p>
        </p:txBody>
      </p:sp>
      <p:pic>
        <p:nvPicPr>
          <p:cNvPr id="3" name="图片 2" descr="截图-2023年3月21日 17时31分24秒"/>
          <p:cNvPicPr>
            <a:picLocks noChangeAspect="1"/>
          </p:cNvPicPr>
          <p:nvPr/>
        </p:nvPicPr>
        <p:blipFill>
          <a:blip r:embed="rId2"/>
          <a:srcRect l="15448" t="42316" r="18120" b="18446"/>
          <a:stretch>
            <a:fillRect/>
          </a:stretch>
        </p:blipFill>
        <p:spPr>
          <a:xfrm>
            <a:off x="1140460" y="2169795"/>
            <a:ext cx="7831455" cy="3712845"/>
          </a:xfrm>
          <a:prstGeom prst="rect">
            <a:avLst/>
          </a:prstGeom>
        </p:spPr>
      </p:pic>
      <p:pic>
        <p:nvPicPr>
          <p:cNvPr id="15377" name="图片 6" descr="五经普LOGO透明底（长）"/>
          <p:cNvPicPr>
            <a:picLocks noChangeAspect="1"/>
          </p:cNvPicPr>
          <p:nvPr/>
        </p:nvPicPr>
        <p:blipFill>
          <a:blip r:embed="rId3"/>
          <a:stretch>
            <a:fillRect/>
          </a:stretch>
        </p:blipFill>
        <p:spPr>
          <a:xfrm>
            <a:off x="-76200" y="-225425"/>
            <a:ext cx="3695700" cy="1155700"/>
          </a:xfrm>
          <a:prstGeom prst="rect">
            <a:avLst/>
          </a:prstGeom>
          <a:noFill/>
          <a:ln w="9525">
            <a:noFill/>
          </a:ln>
        </p:spPr>
      </p:pic>
      <p:sp>
        <p:nvSpPr>
          <p:cNvPr id="12" name="圆角矩形 11"/>
          <p:cNvSpPr/>
          <p:nvPr>
            <p:custDataLst>
              <p:tags r:id="rId4"/>
            </p:custDataLst>
          </p:nvPr>
        </p:nvSpPr>
        <p:spPr>
          <a:xfrm>
            <a:off x="1430020" y="4640580"/>
            <a:ext cx="5596890" cy="1242060"/>
          </a:xfrm>
          <a:prstGeom prst="roundRect">
            <a:avLst/>
          </a:prstGeom>
          <a:noFill/>
          <a:ln w="25400">
            <a:solidFill>
              <a:srgbClr val="FF0000"/>
            </a:solidFill>
          </a:ln>
          <a:effectLst>
            <a:outerShdw blurRad="63500" sx="103000" sy="103000" algn="ctr" rotWithShape="0">
              <a:prstClr val="black">
                <a:alpha val="11000"/>
              </a:prstClr>
            </a:outerShdw>
          </a:effectLst>
          <a:extLst>
            <a:ext uri="{909E8E84-426E-40DD-AFC4-6F175D3DCCD1}">
              <a14:hiddenFill xmlns:a14="http://schemas.microsoft.com/office/drawing/2010/main">
                <a:gradFill>
                  <a:gsLst>
                    <a:gs pos="0">
                      <a:srgbClr val="FFFFFF"/>
                    </a:gs>
                    <a:gs pos="100000">
                      <a:schemeClr val="bg1">
                        <a:lumMod val="95000"/>
                      </a:schemeClr>
                    </a:gs>
                  </a:gsLst>
                  <a:lin ang="150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prstClr val="white"/>
              </a:solidFill>
              <a:latin typeface="方正黑体简体" panose="03000509000000000000" charset="-122"/>
              <a:ea typeface="方正黑体简体" panose="03000509000000000000" charset="-122"/>
              <a:cs typeface="+mn-ea"/>
              <a:sym typeface="+mn-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917825"/>
            <a:ext cx="2963863" cy="123507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2290" name="文本框 2"/>
          <p:cNvSpPr txBox="1">
            <a:spLocks noChangeArrowheads="1"/>
          </p:cNvSpPr>
          <p:nvPr/>
        </p:nvSpPr>
        <p:spPr bwMode="auto">
          <a:xfrm>
            <a:off x="4017963" y="2216150"/>
            <a:ext cx="5708650" cy="1198880"/>
          </a:xfrm>
          <a:prstGeom prst="rect">
            <a:avLst/>
          </a:prstGeom>
          <a:noFill/>
          <a:ln w="9525">
            <a:noFill/>
            <a:miter lim="800000"/>
          </a:ln>
        </p:spPr>
        <p:txBody>
          <a:bodyPr>
            <a:spAutoFit/>
          </a:bodyPr>
          <a:lstStyle/>
          <a:p>
            <a:pPr algn="ctr">
              <a:lnSpc>
                <a:spcPct val="150000"/>
              </a:lnSpc>
            </a:pPr>
            <a:r>
              <a:rPr lang="zh-CN" altLang="en-US" sz="4800">
                <a:solidFill>
                  <a:srgbClr val="4B649F"/>
                </a:solidFill>
              </a:rPr>
              <a:t>第三部分</a:t>
            </a:r>
            <a:endParaRPr lang="zh-CN" altLang="en-US" sz="4800">
              <a:solidFill>
                <a:srgbClr val="4B649F"/>
              </a:solidFill>
            </a:endParaRPr>
          </a:p>
        </p:txBody>
      </p:sp>
      <p:pic>
        <p:nvPicPr>
          <p:cNvPr id="12291" name="图片 9"/>
          <p:cNvPicPr>
            <a:picLocks noChangeAspect="1" noChangeArrowheads="1"/>
          </p:cNvPicPr>
          <p:nvPr/>
        </p:nvPicPr>
        <p:blipFill>
          <a:blip r:embed="rId1" cstate="print"/>
          <a:srcRect/>
          <a:stretch>
            <a:fillRect/>
          </a:stretch>
        </p:blipFill>
        <p:spPr bwMode="auto">
          <a:xfrm>
            <a:off x="6326188" y="5200650"/>
            <a:ext cx="5865812" cy="1657350"/>
          </a:xfrm>
          <a:prstGeom prst="rect">
            <a:avLst/>
          </a:prstGeom>
          <a:noFill/>
          <a:ln w="9525">
            <a:noFill/>
            <a:miter lim="800000"/>
            <a:headEnd/>
            <a:tailEnd/>
          </a:ln>
        </p:spPr>
      </p:pic>
      <p:pic>
        <p:nvPicPr>
          <p:cNvPr id="12292" name="图片 10"/>
          <p:cNvPicPr>
            <a:picLocks noChangeAspect="1" noChangeArrowheads="1"/>
          </p:cNvPicPr>
          <p:nvPr/>
        </p:nvPicPr>
        <p:blipFill>
          <a:blip r:embed="rId2"/>
          <a:srcRect/>
          <a:stretch>
            <a:fillRect/>
          </a:stretch>
        </p:blipFill>
        <p:spPr bwMode="auto">
          <a:xfrm>
            <a:off x="0" y="0"/>
            <a:ext cx="7878763" cy="2216150"/>
          </a:xfrm>
          <a:prstGeom prst="rect">
            <a:avLst/>
          </a:prstGeom>
          <a:noFill/>
          <a:ln w="9525">
            <a:noFill/>
            <a:miter lim="800000"/>
            <a:headEnd/>
            <a:tailEnd/>
          </a:ln>
        </p:spPr>
      </p:pic>
      <p:sp>
        <p:nvSpPr>
          <p:cNvPr id="12293" name="文本框 2"/>
          <p:cNvSpPr txBox="1">
            <a:spLocks noChangeArrowheads="1"/>
          </p:cNvSpPr>
          <p:nvPr/>
        </p:nvSpPr>
        <p:spPr bwMode="auto">
          <a:xfrm>
            <a:off x="3076258" y="3506788"/>
            <a:ext cx="7623175" cy="829945"/>
          </a:xfrm>
          <a:prstGeom prst="rect">
            <a:avLst/>
          </a:prstGeom>
          <a:noFill/>
          <a:ln w="9525">
            <a:noFill/>
            <a:miter lim="800000"/>
          </a:ln>
        </p:spPr>
        <p:txBody>
          <a:bodyPr wrap="square">
            <a:spAutoFit/>
          </a:bodyPr>
          <a:lstStyle/>
          <a:p>
            <a:pPr algn="ctr"/>
            <a:r>
              <a:rPr lang="zh-CN" altLang="en-US" sz="4800">
                <a:solidFill>
                  <a:srgbClr val="4B649F"/>
                </a:solidFill>
                <a:latin typeface="微软雅黑" panose="020B0503020204020204" pitchFamily="34" charset="-122"/>
                <a:sym typeface="+mn-ea"/>
              </a:rPr>
              <a:t>个体户基本情况表</a:t>
            </a:r>
            <a:endParaRPr lang="zh-CN" altLang="en-US" sz="4800">
              <a:solidFill>
                <a:srgbClr val="4B649F"/>
              </a:solidFill>
              <a:latin typeface="微软雅黑" panose="020B0503020204020204" pitchFamily="34" charset="-122"/>
              <a:sym typeface="+mn-ea"/>
            </a:endParaRPr>
          </a:p>
        </p:txBody>
      </p:sp>
      <p:sp>
        <p:nvSpPr>
          <p:cNvPr id="10" name="椭圆 9"/>
          <p:cNvSpPr/>
          <p:nvPr/>
        </p:nvSpPr>
        <p:spPr>
          <a:xfrm>
            <a:off x="665163" y="2868613"/>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12295" name="图片 4"/>
          <p:cNvPicPr>
            <a:picLocks noChangeAspect="1" noChangeArrowheads="1"/>
          </p:cNvPicPr>
          <p:nvPr/>
        </p:nvPicPr>
        <p:blipFill>
          <a:blip r:embed="rId3" cstate="print"/>
          <a:srcRect/>
          <a:stretch>
            <a:fillRect/>
          </a:stretch>
        </p:blipFill>
        <p:spPr bwMode="auto">
          <a:xfrm>
            <a:off x="882650" y="3084513"/>
            <a:ext cx="900113" cy="903287"/>
          </a:xfrm>
          <a:prstGeom prst="rect">
            <a:avLst/>
          </a:prstGeom>
          <a:noFill/>
          <a:ln w="9525">
            <a:noFill/>
            <a:miter lim="800000"/>
            <a:headEnd/>
            <a:tailEnd/>
          </a:ln>
        </p:spPr>
      </p:pic>
      <p:sp>
        <p:nvSpPr>
          <p:cNvPr id="3" name="矩形 2"/>
          <p:cNvSpPr/>
          <p:nvPr/>
        </p:nvSpPr>
        <p:spPr>
          <a:xfrm>
            <a:off x="0" y="2946400"/>
            <a:ext cx="2963863" cy="123507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4" name="椭圆 3"/>
          <p:cNvSpPr/>
          <p:nvPr/>
        </p:nvSpPr>
        <p:spPr>
          <a:xfrm>
            <a:off x="665163" y="2898775"/>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11274" name="图片 2" descr="五经普LOGO透明底"/>
          <p:cNvPicPr>
            <a:picLocks noChangeAspect="1"/>
          </p:cNvPicPr>
          <p:nvPr/>
        </p:nvPicPr>
        <p:blipFill>
          <a:blip r:embed="rId4"/>
          <a:stretch>
            <a:fillRect/>
          </a:stretch>
        </p:blipFill>
        <p:spPr>
          <a:xfrm>
            <a:off x="421005" y="2746375"/>
            <a:ext cx="1577975" cy="1577975"/>
          </a:xfrm>
          <a:prstGeom prst="rect">
            <a:avLst/>
          </a:prstGeom>
          <a:noFill/>
          <a:ln w="9525">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3" name="图片 2"/>
          <p:cNvPicPr>
            <a:picLocks noChangeAspect="1"/>
          </p:cNvPicPr>
          <p:nvPr/>
        </p:nvPicPr>
        <p:blipFill>
          <a:blip r:embed="rId2"/>
          <a:stretch>
            <a:fillRect/>
          </a:stretch>
        </p:blipFill>
        <p:spPr>
          <a:xfrm>
            <a:off x="3830955" y="-1905"/>
            <a:ext cx="7094855" cy="6840220"/>
          </a:xfrm>
          <a:prstGeom prst="rect">
            <a:avLst/>
          </a:prstGeom>
        </p:spPr>
      </p:pic>
      <p:pic>
        <p:nvPicPr>
          <p:cNvPr id="2" name="图片 1" descr="五经普LOGO透明底（长）"/>
          <p:cNvPicPr>
            <a:picLocks noChangeAspect="1"/>
          </p:cNvPicPr>
          <p:nvPr/>
        </p:nvPicPr>
        <p:blipFill>
          <a:blip r:embed="rId3"/>
          <a:stretch>
            <a:fillRect/>
          </a:stretch>
        </p:blipFill>
        <p:spPr>
          <a:xfrm>
            <a:off x="-76200" y="-215265"/>
            <a:ext cx="3695065" cy="1155065"/>
          </a:xfrm>
          <a:prstGeom prst="rect">
            <a:avLst/>
          </a:prstGeom>
        </p:spPr>
      </p:pic>
      <p:sp>
        <p:nvSpPr>
          <p:cNvPr id="4" name="文本框 3"/>
          <p:cNvSpPr txBox="1"/>
          <p:nvPr/>
        </p:nvSpPr>
        <p:spPr>
          <a:xfrm>
            <a:off x="1577340" y="829310"/>
            <a:ext cx="613410" cy="5178425"/>
          </a:xfrm>
          <a:prstGeom prst="rect">
            <a:avLst/>
          </a:prstGeom>
          <a:noFill/>
        </p:spPr>
        <p:txBody>
          <a:bodyPr vert="eaVert" wrap="square" rtlCol="0">
            <a:spAutoFit/>
          </a:bodyPr>
          <a:p>
            <a:r>
              <a:rPr lang="zh-CN" altLang="en-US" sz="2800"/>
              <a:t>个体经营户抽样调查表（</a:t>
            </a:r>
            <a:r>
              <a:rPr lang="en-US" altLang="zh-CN" sz="2800"/>
              <a:t>712</a:t>
            </a:r>
            <a:r>
              <a:rPr lang="zh-CN" altLang="en-US" sz="2800"/>
              <a:t>表）</a:t>
            </a:r>
            <a:endParaRPr lang="zh-CN" altLang="en-US" sz="2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0" y="6842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graphicFrame>
        <p:nvGraphicFramePr>
          <p:cNvPr id="2" name="表格 1"/>
          <p:cNvGraphicFramePr>
            <a:graphicFrameLocks noGrp="1"/>
          </p:cNvGraphicFramePr>
          <p:nvPr>
            <p:custDataLst>
              <p:tags r:id="rId2"/>
            </p:custDataLst>
          </p:nvPr>
        </p:nvGraphicFramePr>
        <p:xfrm>
          <a:off x="754380" y="1341755"/>
          <a:ext cx="10693400" cy="3933190"/>
        </p:xfrm>
        <a:graphic>
          <a:graphicData uri="http://schemas.openxmlformats.org/drawingml/2006/table">
            <a:tbl>
              <a:tblPr firstRow="1" bandRow="1">
                <a:tableStyleId>{5940675A-B579-460E-94D1-54222C63F5DA}</a:tableStyleId>
              </a:tblPr>
              <a:tblGrid>
                <a:gridCol w="2169160"/>
                <a:gridCol w="8524240"/>
              </a:tblGrid>
              <a:tr h="1025525">
                <a:tc>
                  <a:txBody>
                    <a:bodyPr/>
                    <a:lstStyle/>
                    <a:p>
                      <a:pPr algn="ctr">
                        <a:lnSpc>
                          <a:spcPct val="150000"/>
                        </a:lnSpc>
                      </a:pPr>
                      <a:r>
                        <a:rPr lang="zh-CN" altLang="en-US" sz="1800" dirty="0">
                          <a:solidFill>
                            <a:schemeClr val="bg1"/>
                          </a:solidFill>
                          <a:latin typeface="方正黑体_GBK" panose="02000000000000000000" charset="-122"/>
                          <a:ea typeface="方正黑体_GBK" panose="02000000000000000000" charset="-122"/>
                          <a:cs typeface="Nimbus Roman No9 L" charset="0"/>
                          <a:sym typeface="+mn-ea"/>
                        </a:rPr>
                        <a:t>部分</a:t>
                      </a:r>
                      <a:r>
                        <a:rPr lang="zh-CN" altLang="en-US" sz="1800" dirty="0">
                          <a:solidFill>
                            <a:schemeClr val="bg1"/>
                          </a:solidFill>
                          <a:latin typeface="方正黑体_GBK" panose="02000000000000000000" charset="-122"/>
                          <a:ea typeface="方正黑体_GBK" panose="02000000000000000000" charset="-122"/>
                          <a:cs typeface="Nimbus Roman No9 L" charset="0"/>
                        </a:rPr>
                        <a:t>指标名称</a:t>
                      </a:r>
                      <a:endParaRPr lang="zh-CN" altLang="en-US" sz="1800" dirty="0">
                        <a:solidFill>
                          <a:schemeClr val="bg1"/>
                        </a:solidFill>
                        <a:latin typeface="方正黑体_GBK" panose="02000000000000000000" charset="-122"/>
                        <a:ea typeface="方正黑体_GBK" panose="02000000000000000000" charset="-122"/>
                        <a:cs typeface="Nimbus Roman No9 L" charset="0"/>
                      </a:endParaRPr>
                    </a:p>
                  </a:txBody>
                  <a:tcPr marL="91443" marR="91443" marT="45724" marB="45724">
                    <a:solidFill>
                      <a:srgbClr val="2C6EAA"/>
                    </a:solidFill>
                  </a:tcPr>
                </a:tc>
                <a:tc>
                  <a:txBody>
                    <a:bodyPr/>
                    <a:lstStyle/>
                    <a:p>
                      <a:pPr algn="ctr">
                        <a:lnSpc>
                          <a:spcPct val="150000"/>
                        </a:lnSpc>
                      </a:pPr>
                      <a:r>
                        <a:rPr lang="zh-CN" altLang="en-US" sz="1800" dirty="0">
                          <a:solidFill>
                            <a:schemeClr val="bg1"/>
                          </a:solidFill>
                          <a:latin typeface="方正黑体_GBK" panose="02000000000000000000" charset="-122"/>
                          <a:ea typeface="方正黑体_GBK" panose="02000000000000000000" charset="-122"/>
                          <a:cs typeface="Nimbus Roman No9 L" charset="0"/>
                          <a:sym typeface="+mn-ea"/>
                        </a:rPr>
                        <a:t>要点</a:t>
                      </a:r>
                      <a:endParaRPr lang="zh-CN" altLang="en-US" sz="1800" dirty="0">
                        <a:solidFill>
                          <a:schemeClr val="bg1"/>
                        </a:solidFill>
                        <a:latin typeface="方正黑体_GBK" panose="02000000000000000000" charset="-122"/>
                        <a:ea typeface="方正黑体_GBK" panose="02000000000000000000" charset="-122"/>
                        <a:cs typeface="Nimbus Roman No9 L" charset="0"/>
                      </a:endParaRPr>
                    </a:p>
                  </a:txBody>
                  <a:tcPr marL="91443" marR="91443" marT="45724" marB="45724" anchor="ctr">
                    <a:solidFill>
                      <a:srgbClr val="2C6EAA"/>
                    </a:solidFill>
                  </a:tcPr>
                </a:tc>
              </a:tr>
              <a:tr h="1102360">
                <a:tc>
                  <a:txBody>
                    <a:bodyPr/>
                    <a:lstStyle/>
                    <a:p>
                      <a:pPr algn="ctr">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主要业务活动（行业代码）</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43" marR="91443" marT="45724" marB="45724" anchor="ctr"/>
                </a:tc>
                <a:tc>
                  <a:txBody>
                    <a:bodyPr/>
                    <a:lstStyle/>
                    <a:p>
                      <a:pPr algn="just">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预置数据，来源于722表。如果有必要，可以进行编辑，随后重新生成行业代码。</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43" marR="91443" marT="45724" marB="45724" anchor="ctr"/>
                </a:tc>
              </a:tr>
              <a:tr h="903605">
                <a:tc>
                  <a:txBody>
                    <a:bodyPr/>
                    <a:p>
                      <a:pPr algn="ctr">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经营情况相关指标</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43" marR="91443" marT="45724" marB="45724" anchor="ctr"/>
                </a:tc>
                <a:tc>
                  <a:txBody>
                    <a:bodyPr/>
                    <a:p>
                      <a:pPr marL="0" marR="0" lvl="0" algn="just" defTabSz="914400" rtl="0" eaLnBrk="1" fontAlgn="auto" latinLnBrk="0" hangingPunct="1">
                        <a:lnSpc>
                          <a:spcPct val="100000"/>
                        </a:lnSpc>
                        <a:spcBef>
                          <a:spcPts val="0"/>
                        </a:spcBef>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注意单位是</a:t>
                      </a:r>
                      <a:r>
                        <a:rPr lang="zh-CN" altLang="en-US" sz="1800" dirty="0">
                          <a:solidFill>
                            <a:srgbClr val="C00000"/>
                          </a:solidFill>
                          <a:latin typeface="黑体" panose="02010609060101010101" charset="-122"/>
                          <a:ea typeface="黑体" panose="02010609060101010101" charset="-122"/>
                          <a:cs typeface="Nimbus Roman No9 L" charset="0"/>
                        </a:rPr>
                        <a:t>“千元”</a:t>
                      </a:r>
                      <a:r>
                        <a:rPr lang="zh-CN" altLang="en-US" sz="1800" dirty="0">
                          <a:solidFill>
                            <a:srgbClr val="336699"/>
                          </a:solidFill>
                          <a:latin typeface="黑体" panose="02010609060101010101" charset="-122"/>
                          <a:ea typeface="黑体" panose="02010609060101010101" charset="-122"/>
                          <a:cs typeface="Nimbus Roman No9 L" charset="0"/>
                        </a:rPr>
                        <a:t>。</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43" marR="91443" marT="45724" marB="45724" anchor="ctr"/>
                </a:tc>
              </a:tr>
              <a:tr h="901700">
                <a:tc>
                  <a:txBody>
                    <a:bodyPr/>
                    <a:lstStyle/>
                    <a:p>
                      <a:pPr algn="ctr">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sym typeface="+mn-ea"/>
                        </a:rPr>
                        <a:t>其他指标</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43" marR="91443" marT="45724" marB="45724" anchor="ctr"/>
                </a:tc>
                <a:tc>
                  <a:txBody>
                    <a:bodyPr/>
                    <a:lstStyle/>
                    <a:p>
                      <a:pPr marL="0" marR="0" lvl="0" algn="just" defTabSz="914400" rtl="0" eaLnBrk="1" fontAlgn="auto" latinLnBrk="0" hangingPunct="1">
                        <a:lnSpc>
                          <a:spcPct val="100000"/>
                        </a:lnSpc>
                        <a:spcBef>
                          <a:spcPts val="0"/>
                        </a:spcBef>
                        <a:buClrTx/>
                        <a:buSzTx/>
                        <a:buFontTx/>
                        <a:buNone/>
                      </a:pPr>
                      <a:r>
                        <a:rPr lang="zh-CN" altLang="en-US" sz="1800" dirty="0">
                          <a:solidFill>
                            <a:srgbClr val="336699"/>
                          </a:solidFill>
                          <a:latin typeface="黑体" panose="02010609060101010101" charset="-122"/>
                          <a:ea typeface="黑体" panose="02010609060101010101" charset="-122"/>
                          <a:cs typeface="Nimbus Roman No9 L" charset="0"/>
                        </a:rPr>
                        <a:t>见其他专业培训讲解。</a:t>
                      </a:r>
                      <a:endParaRPr lang="zh-CN" altLang="en-US" sz="1800" dirty="0">
                        <a:solidFill>
                          <a:srgbClr val="336699"/>
                        </a:solidFill>
                        <a:latin typeface="黑体" panose="02010609060101010101" charset="-122"/>
                        <a:ea typeface="黑体" panose="02010609060101010101" charset="-122"/>
                        <a:cs typeface="Nimbus Roman No9 L" charset="0"/>
                      </a:endParaRPr>
                    </a:p>
                  </a:txBody>
                  <a:tcPr marL="91443" marR="91443" marT="45724" marB="45724" anchor="ctr"/>
                </a:tc>
              </a:tr>
            </a:tbl>
          </a:graphicData>
        </a:graphic>
      </p:graphicFrame>
      <p:pic>
        <p:nvPicPr>
          <p:cNvPr id="7" name="图片 6" descr="五经普LOGO透明底（长）"/>
          <p:cNvPicPr>
            <a:picLocks noChangeAspect="1"/>
          </p:cNvPicPr>
          <p:nvPr/>
        </p:nvPicPr>
        <p:blipFill>
          <a:blip r:embed="rId3"/>
          <a:stretch>
            <a:fillRect/>
          </a:stretch>
        </p:blipFill>
        <p:spPr>
          <a:xfrm>
            <a:off x="-76200" y="-215265"/>
            <a:ext cx="3695065" cy="115506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917825"/>
            <a:ext cx="2963863" cy="123507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2290" name="文本框 2"/>
          <p:cNvSpPr txBox="1">
            <a:spLocks noChangeArrowheads="1"/>
          </p:cNvSpPr>
          <p:nvPr/>
        </p:nvSpPr>
        <p:spPr bwMode="auto">
          <a:xfrm>
            <a:off x="4017963" y="2216150"/>
            <a:ext cx="5708650" cy="1198880"/>
          </a:xfrm>
          <a:prstGeom prst="rect">
            <a:avLst/>
          </a:prstGeom>
          <a:noFill/>
          <a:ln w="9525">
            <a:noFill/>
            <a:miter lim="800000"/>
          </a:ln>
        </p:spPr>
        <p:txBody>
          <a:bodyPr>
            <a:spAutoFit/>
          </a:bodyPr>
          <a:lstStyle/>
          <a:p>
            <a:pPr algn="ctr">
              <a:lnSpc>
                <a:spcPct val="150000"/>
              </a:lnSpc>
            </a:pPr>
            <a:r>
              <a:rPr lang="zh-CN" altLang="en-US" sz="4800">
                <a:solidFill>
                  <a:srgbClr val="4B649F"/>
                </a:solidFill>
              </a:rPr>
              <a:t>第四部分</a:t>
            </a:r>
            <a:endParaRPr lang="zh-CN" altLang="en-US" sz="4800">
              <a:solidFill>
                <a:srgbClr val="4B649F"/>
              </a:solidFill>
            </a:endParaRPr>
          </a:p>
        </p:txBody>
      </p:sp>
      <p:pic>
        <p:nvPicPr>
          <p:cNvPr id="12291" name="图片 9"/>
          <p:cNvPicPr>
            <a:picLocks noChangeAspect="1" noChangeArrowheads="1"/>
          </p:cNvPicPr>
          <p:nvPr/>
        </p:nvPicPr>
        <p:blipFill>
          <a:blip r:embed="rId1" cstate="print"/>
          <a:srcRect/>
          <a:stretch>
            <a:fillRect/>
          </a:stretch>
        </p:blipFill>
        <p:spPr bwMode="auto">
          <a:xfrm>
            <a:off x="6326188" y="5200650"/>
            <a:ext cx="5865812" cy="1657350"/>
          </a:xfrm>
          <a:prstGeom prst="rect">
            <a:avLst/>
          </a:prstGeom>
          <a:noFill/>
          <a:ln w="9525">
            <a:noFill/>
            <a:miter lim="800000"/>
            <a:headEnd/>
            <a:tailEnd/>
          </a:ln>
        </p:spPr>
      </p:pic>
      <p:pic>
        <p:nvPicPr>
          <p:cNvPr id="12292" name="图片 10"/>
          <p:cNvPicPr>
            <a:picLocks noChangeAspect="1" noChangeArrowheads="1"/>
          </p:cNvPicPr>
          <p:nvPr/>
        </p:nvPicPr>
        <p:blipFill>
          <a:blip r:embed="rId2"/>
          <a:srcRect/>
          <a:stretch>
            <a:fillRect/>
          </a:stretch>
        </p:blipFill>
        <p:spPr bwMode="auto">
          <a:xfrm>
            <a:off x="0" y="0"/>
            <a:ext cx="7878763" cy="2216150"/>
          </a:xfrm>
          <a:prstGeom prst="rect">
            <a:avLst/>
          </a:prstGeom>
          <a:noFill/>
          <a:ln w="9525">
            <a:noFill/>
            <a:miter lim="800000"/>
            <a:headEnd/>
            <a:tailEnd/>
          </a:ln>
        </p:spPr>
      </p:pic>
      <p:sp>
        <p:nvSpPr>
          <p:cNvPr id="12293" name="文本框 2"/>
          <p:cNvSpPr txBox="1">
            <a:spLocks noChangeArrowheads="1"/>
          </p:cNvSpPr>
          <p:nvPr/>
        </p:nvSpPr>
        <p:spPr bwMode="auto">
          <a:xfrm>
            <a:off x="3076258" y="3506788"/>
            <a:ext cx="7623175" cy="829945"/>
          </a:xfrm>
          <a:prstGeom prst="rect">
            <a:avLst/>
          </a:prstGeom>
          <a:noFill/>
          <a:ln w="9525">
            <a:noFill/>
            <a:miter lim="800000"/>
          </a:ln>
        </p:spPr>
        <p:txBody>
          <a:bodyPr wrap="square">
            <a:spAutoFit/>
          </a:bodyPr>
          <a:lstStyle/>
          <a:p>
            <a:pPr algn="ctr"/>
            <a:r>
              <a:rPr lang="zh-CN" altLang="en-US" sz="4800">
                <a:solidFill>
                  <a:srgbClr val="4B649F"/>
                </a:solidFill>
                <a:sym typeface="+mn-ea"/>
              </a:rPr>
              <a:t>需</a:t>
            </a:r>
            <a:r>
              <a:rPr lang="en-US" sz="4800">
                <a:solidFill>
                  <a:srgbClr val="4B649F"/>
                </a:solidFill>
                <a:sym typeface="+mn-ea"/>
              </a:rPr>
              <a:t>重点</a:t>
            </a:r>
            <a:r>
              <a:rPr lang="zh-CN" altLang="en-US" sz="4800">
                <a:solidFill>
                  <a:srgbClr val="4B649F"/>
                </a:solidFill>
                <a:sym typeface="+mn-ea"/>
              </a:rPr>
              <a:t>关注的问题</a:t>
            </a:r>
            <a:endParaRPr lang="zh-CN" altLang="en-US" sz="4800">
              <a:solidFill>
                <a:srgbClr val="4B649F"/>
              </a:solidFill>
              <a:latin typeface="微软雅黑" panose="020B0503020204020204" pitchFamily="34" charset="-122"/>
              <a:sym typeface="+mn-ea"/>
            </a:endParaRPr>
          </a:p>
        </p:txBody>
      </p:sp>
      <p:sp>
        <p:nvSpPr>
          <p:cNvPr id="10" name="椭圆 9"/>
          <p:cNvSpPr/>
          <p:nvPr/>
        </p:nvSpPr>
        <p:spPr>
          <a:xfrm>
            <a:off x="665163" y="2868613"/>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12295" name="图片 4"/>
          <p:cNvPicPr>
            <a:picLocks noChangeAspect="1" noChangeArrowheads="1"/>
          </p:cNvPicPr>
          <p:nvPr/>
        </p:nvPicPr>
        <p:blipFill>
          <a:blip r:embed="rId3" cstate="print"/>
          <a:srcRect/>
          <a:stretch>
            <a:fillRect/>
          </a:stretch>
        </p:blipFill>
        <p:spPr bwMode="auto">
          <a:xfrm>
            <a:off x="882650" y="3084513"/>
            <a:ext cx="900113" cy="903287"/>
          </a:xfrm>
          <a:prstGeom prst="rect">
            <a:avLst/>
          </a:prstGeom>
          <a:noFill/>
          <a:ln w="9525">
            <a:noFill/>
            <a:miter lim="800000"/>
            <a:headEnd/>
            <a:tailEnd/>
          </a:ln>
        </p:spPr>
      </p:pic>
      <p:sp>
        <p:nvSpPr>
          <p:cNvPr id="3" name="矩形 2"/>
          <p:cNvSpPr/>
          <p:nvPr/>
        </p:nvSpPr>
        <p:spPr>
          <a:xfrm>
            <a:off x="0" y="2946400"/>
            <a:ext cx="2963863" cy="1235075"/>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4" name="椭圆 3"/>
          <p:cNvSpPr/>
          <p:nvPr/>
        </p:nvSpPr>
        <p:spPr>
          <a:xfrm>
            <a:off x="665163" y="2898775"/>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11274" name="图片 2" descr="五经普LOGO透明底"/>
          <p:cNvPicPr>
            <a:picLocks noChangeAspect="1"/>
          </p:cNvPicPr>
          <p:nvPr/>
        </p:nvPicPr>
        <p:blipFill>
          <a:blip r:embed="rId4"/>
          <a:stretch>
            <a:fillRect/>
          </a:stretch>
        </p:blipFill>
        <p:spPr>
          <a:xfrm>
            <a:off x="421005" y="2746375"/>
            <a:ext cx="1577975" cy="1577975"/>
          </a:xfrm>
          <a:prstGeom prst="rect">
            <a:avLst/>
          </a:prstGeom>
          <a:noFill/>
          <a:ln w="9525">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3" name="文本框 12"/>
          <p:cNvSpPr txBox="1"/>
          <p:nvPr/>
        </p:nvSpPr>
        <p:spPr>
          <a:xfrm>
            <a:off x="1151255" y="1619885"/>
            <a:ext cx="9647555" cy="4626610"/>
          </a:xfrm>
          <a:prstGeom prst="rect">
            <a:avLst/>
          </a:prstGeom>
          <a:noFill/>
        </p:spPr>
        <p:txBody>
          <a:bodyPr wrap="square">
            <a:noAutofit/>
          </a:bodyPr>
          <a:lstStyle/>
          <a:p>
            <a:pPr marL="493395" indent="-457200">
              <a:spcBef>
                <a:spcPct val="20000"/>
              </a:spcBef>
              <a:buSzPct val="85000"/>
              <a:buFont typeface="Wingdings" panose="05000000000000000000" charset="0"/>
              <a:buChar char="Ø"/>
              <a:defRPr/>
            </a:pPr>
            <a:r>
              <a:rPr lang="zh-CN" altLang="en-US" sz="2800" smtClean="0">
                <a:solidFill>
                  <a:srgbClr val="336699"/>
                </a:solidFill>
                <a:latin typeface="微软雅黑" panose="020B0503020204020204" pitchFamily="34" charset="-122"/>
                <a:sym typeface="+mn-ea"/>
              </a:rPr>
              <a:t>修订后的登记</a:t>
            </a:r>
            <a:r>
              <a:rPr lang="zh-CN" altLang="en-US" sz="2800">
                <a:solidFill>
                  <a:srgbClr val="336699"/>
                </a:solidFill>
                <a:latin typeface="微软雅黑" panose="020B0503020204020204" pitchFamily="34" charset="-122"/>
                <a:sym typeface="+mn-ea"/>
              </a:rPr>
              <a:t>注册</a:t>
            </a:r>
            <a:r>
              <a:rPr lang="zh-CN" altLang="en-US" sz="2800" smtClean="0">
                <a:solidFill>
                  <a:srgbClr val="336699"/>
                </a:solidFill>
                <a:latin typeface="微软雅黑" panose="020B0503020204020204" pitchFamily="34" charset="-122"/>
                <a:sym typeface="+mn-ea"/>
              </a:rPr>
              <a:t>类型是否易于理解填报，市场监管部门相关信息是否完整规范、与企业填报不一致的原因分析。</a:t>
            </a:r>
            <a:endParaRPr lang="zh-CN" altLang="en-US" sz="2800" smtClean="0">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endParaRPr lang="zh-CN" altLang="en-US" sz="2800" smtClean="0">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800" smtClean="0">
                <a:solidFill>
                  <a:srgbClr val="336699"/>
                </a:solidFill>
                <a:latin typeface="微软雅黑" panose="020B0503020204020204" pitchFamily="34" charset="-122"/>
                <a:sym typeface="+mn-ea"/>
              </a:rPr>
              <a:t>701信息导入方式是否可行，清查结果和201</a:t>
            </a:r>
            <a:r>
              <a:rPr lang="en-US" altLang="zh-CN" sz="2800" smtClean="0">
                <a:solidFill>
                  <a:srgbClr val="336699"/>
                </a:solidFill>
                <a:latin typeface="微软雅黑" panose="020B0503020204020204" pitchFamily="34" charset="-122"/>
                <a:sym typeface="+mn-ea"/>
              </a:rPr>
              <a:t>-</a:t>
            </a:r>
            <a:r>
              <a:rPr lang="zh-CN" altLang="en-US" sz="2800" smtClean="0">
                <a:solidFill>
                  <a:srgbClr val="336699"/>
                </a:solidFill>
                <a:latin typeface="微软雅黑" panose="020B0503020204020204" pitchFamily="34" charset="-122"/>
                <a:sym typeface="+mn-ea"/>
              </a:rPr>
              <a:t>1行业代码不一致原因分析等。</a:t>
            </a:r>
            <a:endParaRPr lang="zh-CN" altLang="en-US" sz="2800" smtClean="0">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endParaRPr lang="en-US" altLang="zh-CN" sz="2800" noProof="1" smtClean="0">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800">
                <a:solidFill>
                  <a:srgbClr val="336699"/>
                </a:solidFill>
                <a:latin typeface="微软雅黑" panose="020B0503020204020204" pitchFamily="34" charset="-122"/>
                <a:sym typeface="+mn-ea"/>
              </a:rPr>
              <a:t>了解“</a:t>
            </a:r>
            <a:r>
              <a:rPr lang="en-US" altLang="zh-CN" sz="2800">
                <a:solidFill>
                  <a:srgbClr val="336699"/>
                </a:solidFill>
                <a:latin typeface="微软雅黑" panose="020B0503020204020204" pitchFamily="34" charset="-122"/>
                <a:sym typeface="+mn-ea"/>
              </a:rPr>
              <a:t>9</a:t>
            </a:r>
            <a:r>
              <a:rPr lang="zh-CN" altLang="en-US" sz="2800">
                <a:solidFill>
                  <a:srgbClr val="336699"/>
                </a:solidFill>
                <a:latin typeface="微软雅黑" panose="020B0503020204020204" pitchFamily="34" charset="-122"/>
                <a:sym typeface="+mn-ea"/>
              </a:rPr>
              <a:t>”的具体情况。如机构类型选填</a:t>
            </a:r>
            <a:r>
              <a:rPr lang="en-US" altLang="zh-CN" sz="2800">
                <a:solidFill>
                  <a:srgbClr val="336699"/>
                </a:solidFill>
                <a:latin typeface="微软雅黑" panose="020B0503020204020204" pitchFamily="34" charset="-122"/>
                <a:sym typeface="+mn-ea"/>
              </a:rPr>
              <a:t>90</a:t>
            </a:r>
            <a:r>
              <a:rPr lang="zh-CN" altLang="en-US" sz="2800">
                <a:solidFill>
                  <a:srgbClr val="336699"/>
                </a:solidFill>
                <a:latin typeface="微软雅黑" panose="020B0503020204020204" pitchFamily="34" charset="-122"/>
                <a:sym typeface="+mn-ea"/>
              </a:rPr>
              <a:t>其他的包括哪些类型的单位，注册登记部门是谁</a:t>
            </a:r>
            <a:r>
              <a:rPr lang="zh-CN" altLang="en-US" sz="2800" smtClean="0">
                <a:solidFill>
                  <a:srgbClr val="336699"/>
                </a:solidFill>
                <a:latin typeface="微软雅黑" panose="020B0503020204020204" pitchFamily="34" charset="-122"/>
                <a:sym typeface="+mn-ea"/>
              </a:rPr>
              <a:t>；运营状态、控股</a:t>
            </a:r>
            <a:r>
              <a:rPr lang="zh-CN" altLang="en-US" sz="2800">
                <a:solidFill>
                  <a:srgbClr val="336699"/>
                </a:solidFill>
                <a:latin typeface="微软雅黑" panose="020B0503020204020204" pitchFamily="34" charset="-122"/>
                <a:sym typeface="+mn-ea"/>
              </a:rPr>
              <a:t>情况、会计标准类别选</a:t>
            </a:r>
            <a:r>
              <a:rPr lang="en-US" altLang="zh-CN" sz="2800">
                <a:solidFill>
                  <a:srgbClr val="336699"/>
                </a:solidFill>
                <a:latin typeface="微软雅黑" panose="020B0503020204020204" pitchFamily="34" charset="-122"/>
                <a:sym typeface="+mn-ea"/>
              </a:rPr>
              <a:t>9</a:t>
            </a:r>
            <a:r>
              <a:rPr lang="zh-CN" altLang="en-US" sz="2800">
                <a:solidFill>
                  <a:srgbClr val="336699"/>
                </a:solidFill>
                <a:latin typeface="微软雅黑" panose="020B0503020204020204" pitchFamily="34" charset="-122"/>
                <a:sym typeface="+mn-ea"/>
              </a:rPr>
              <a:t>原因。</a:t>
            </a:r>
            <a:r>
              <a:rPr lang="zh-CN" altLang="en-US" sz="2800" noProof="1" smtClean="0">
                <a:solidFill>
                  <a:srgbClr val="336699"/>
                </a:solidFill>
                <a:latin typeface="微软雅黑" panose="020B0503020204020204" pitchFamily="34" charset="-122"/>
                <a:sym typeface="+mn-ea"/>
              </a:rPr>
              <a:t>（</a:t>
            </a:r>
            <a:r>
              <a:rPr lang="zh-CN" altLang="en-US" sz="2800" noProof="1" smtClean="0">
                <a:solidFill>
                  <a:srgbClr val="C00000"/>
                </a:solidFill>
                <a:latin typeface="微软雅黑" panose="020B0503020204020204" pitchFamily="34" charset="-122"/>
                <a:sym typeface="+mn-ea"/>
              </a:rPr>
              <a:t>选择</a:t>
            </a:r>
            <a:r>
              <a:rPr lang="en-US" altLang="zh-CN" sz="2800" noProof="1" smtClean="0">
                <a:solidFill>
                  <a:srgbClr val="C00000"/>
                </a:solidFill>
                <a:latin typeface="微软雅黑" panose="020B0503020204020204" pitchFamily="34" charset="-122"/>
                <a:sym typeface="+mn-ea"/>
              </a:rPr>
              <a:t>“9</a:t>
            </a:r>
            <a:r>
              <a:rPr lang="zh-CN" altLang="en-US" sz="2800" noProof="1" smtClean="0">
                <a:solidFill>
                  <a:srgbClr val="C00000"/>
                </a:solidFill>
                <a:latin typeface="微软雅黑" panose="020B0503020204020204" pitchFamily="34" charset="-122"/>
                <a:sym typeface="+mn-ea"/>
              </a:rPr>
              <a:t>其他</a:t>
            </a:r>
            <a:r>
              <a:rPr lang="en-US" altLang="zh-CN" sz="2800" noProof="1" smtClean="0">
                <a:solidFill>
                  <a:srgbClr val="C00000"/>
                </a:solidFill>
                <a:latin typeface="微软雅黑" panose="020B0503020204020204" pitchFamily="34" charset="-122"/>
                <a:sym typeface="+mn-ea"/>
              </a:rPr>
              <a:t>”</a:t>
            </a:r>
            <a:r>
              <a:rPr lang="zh-CN" altLang="en-US" sz="2800" noProof="1" smtClean="0">
                <a:solidFill>
                  <a:srgbClr val="C00000"/>
                </a:solidFill>
                <a:latin typeface="微软雅黑" panose="020B0503020204020204" pitchFamily="34" charset="-122"/>
                <a:sym typeface="+mn-ea"/>
              </a:rPr>
              <a:t>需谨慎</a:t>
            </a:r>
            <a:r>
              <a:rPr lang="zh-CN" altLang="en-US" sz="2800" noProof="1" smtClean="0">
                <a:solidFill>
                  <a:srgbClr val="336699"/>
                </a:solidFill>
                <a:latin typeface="微软雅黑" panose="020B0503020204020204" pitchFamily="34" charset="-122"/>
                <a:sym typeface="+mn-ea"/>
              </a:rPr>
              <a:t>）</a:t>
            </a:r>
            <a:endParaRPr lang="zh-CN" altLang="en-US" sz="2800" noProof="1" smtClean="0">
              <a:solidFill>
                <a:srgbClr val="336699"/>
              </a:solidFill>
              <a:latin typeface="微软雅黑" panose="020B0503020204020204" pitchFamily="34" charset="-122"/>
              <a:sym typeface="+mn-ea"/>
            </a:endParaRPr>
          </a:p>
        </p:txBody>
      </p:sp>
      <p:sp>
        <p:nvSpPr>
          <p:cNvPr id="2" name="圆角矩形 1"/>
          <p:cNvSpPr/>
          <p:nvPr/>
        </p:nvSpPr>
        <p:spPr>
          <a:xfrm>
            <a:off x="749300" y="801370"/>
            <a:ext cx="347599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4343" name="文本框 16"/>
          <p:cNvSpPr txBox="1">
            <a:spLocks noChangeArrowheads="1"/>
          </p:cNvSpPr>
          <p:nvPr/>
        </p:nvSpPr>
        <p:spPr bwMode="auto">
          <a:xfrm>
            <a:off x="703580" y="917575"/>
            <a:ext cx="3642360" cy="460375"/>
          </a:xfrm>
          <a:prstGeom prst="rect">
            <a:avLst/>
          </a:prstGeom>
          <a:noFill/>
          <a:ln w="9525">
            <a:noFill/>
            <a:miter lim="800000"/>
          </a:ln>
        </p:spPr>
        <p:txBody>
          <a:bodyPr wrap="square">
            <a:spAutoFit/>
          </a:bodyPr>
          <a:lstStyle/>
          <a:p>
            <a:pPr algn="ctr"/>
            <a:r>
              <a:rPr lang="zh-CN" sz="2400" b="1">
                <a:solidFill>
                  <a:schemeClr val="bg1"/>
                </a:solidFill>
              </a:rPr>
              <a:t>需重点关注的问题</a:t>
            </a:r>
            <a:endParaRPr lang="zh-CN" sz="2400" b="1">
              <a:solidFill>
                <a:schemeClr val="bg1"/>
              </a:solidFill>
            </a:endParaRPr>
          </a:p>
        </p:txBody>
      </p:sp>
      <p:pic>
        <p:nvPicPr>
          <p:cNvPr id="15377"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3" name="文本框 12"/>
          <p:cNvSpPr txBox="1"/>
          <p:nvPr/>
        </p:nvSpPr>
        <p:spPr>
          <a:xfrm>
            <a:off x="1151255" y="1314450"/>
            <a:ext cx="9647555" cy="4627245"/>
          </a:xfrm>
          <a:prstGeom prst="rect">
            <a:avLst/>
          </a:prstGeom>
          <a:noFill/>
        </p:spPr>
        <p:txBody>
          <a:bodyPr wrap="square">
            <a:noAutofit/>
          </a:bodyPr>
          <a:lstStyle/>
          <a:p>
            <a:pPr marL="36195" indent="0">
              <a:spcBef>
                <a:spcPct val="20000"/>
              </a:spcBef>
              <a:buSzPct val="85000"/>
              <a:buFont typeface="Wingdings" panose="05000000000000000000" charset="0"/>
              <a:buNone/>
              <a:defRPr/>
            </a:pPr>
            <a:endParaRPr lang="zh-CN" altLang="en-US" sz="2800" smtClean="0">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800" smtClean="0">
                <a:solidFill>
                  <a:srgbClr val="336699"/>
                </a:solidFill>
                <a:latin typeface="微软雅黑" panose="020B0503020204020204" pitchFamily="34" charset="-122"/>
                <a:sym typeface="+mn-ea"/>
              </a:rPr>
              <a:t>新形势下建立法人和产业活动单位关联关系的有效途径，孤儿产业活动单位的实际情况。</a:t>
            </a:r>
            <a:endParaRPr lang="zh-CN" altLang="en-US" sz="2800" smtClean="0">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endParaRPr lang="en-US" altLang="zh-CN"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800">
                <a:solidFill>
                  <a:srgbClr val="336699"/>
                </a:solidFill>
                <a:latin typeface="微软雅黑" panose="020B0503020204020204" pitchFamily="34" charset="-122"/>
                <a:sym typeface="+mn-ea"/>
              </a:rPr>
              <a:t>非一套表单位自主填报、小程序填报过程中遇到的问题难点和质量把控要点。</a:t>
            </a:r>
            <a:endParaRPr lang="zh-CN" altLang="en-US" sz="2800">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800" noProof="1">
                <a:solidFill>
                  <a:srgbClr val="336699"/>
                </a:solidFill>
                <a:latin typeface="微软雅黑" panose="020B0503020204020204" pitchFamily="34" charset="-122"/>
                <a:sym typeface="+mn-ea"/>
              </a:rPr>
              <a:t>对审核关系及时梳理提出改进意见建议，为正式普查打基础。</a:t>
            </a:r>
            <a:endParaRPr lang="zh-CN" altLang="en-US" sz="2800" noProof="1">
              <a:solidFill>
                <a:srgbClr val="336699"/>
              </a:solidFill>
              <a:latin typeface="微软雅黑" panose="020B0503020204020204" pitchFamily="34" charset="-122"/>
              <a:sym typeface="+mn-ea"/>
            </a:endParaRPr>
          </a:p>
        </p:txBody>
      </p:sp>
      <p:sp>
        <p:nvSpPr>
          <p:cNvPr id="2" name="圆角矩形 1"/>
          <p:cNvSpPr/>
          <p:nvPr/>
        </p:nvSpPr>
        <p:spPr>
          <a:xfrm>
            <a:off x="869950" y="930275"/>
            <a:ext cx="347599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4343" name="文本框 16"/>
          <p:cNvSpPr txBox="1">
            <a:spLocks noChangeArrowheads="1"/>
          </p:cNvSpPr>
          <p:nvPr/>
        </p:nvSpPr>
        <p:spPr bwMode="auto">
          <a:xfrm>
            <a:off x="703580" y="1006475"/>
            <a:ext cx="3642360" cy="460375"/>
          </a:xfrm>
          <a:prstGeom prst="rect">
            <a:avLst/>
          </a:prstGeom>
          <a:noFill/>
          <a:ln w="9525">
            <a:noFill/>
            <a:miter lim="800000"/>
          </a:ln>
        </p:spPr>
        <p:txBody>
          <a:bodyPr wrap="square">
            <a:spAutoFit/>
          </a:bodyPr>
          <a:lstStyle/>
          <a:p>
            <a:pPr algn="ctr"/>
            <a:r>
              <a:rPr lang="zh-CN" sz="2400" b="1">
                <a:solidFill>
                  <a:schemeClr val="bg1"/>
                </a:solidFill>
              </a:rPr>
              <a:t>需重点关注的问题</a:t>
            </a:r>
            <a:endParaRPr lang="zh-CN" sz="2400" b="1">
              <a:solidFill>
                <a:schemeClr val="bg1"/>
              </a:solidFill>
            </a:endParaRPr>
          </a:p>
        </p:txBody>
      </p:sp>
      <p:pic>
        <p:nvPicPr>
          <p:cNvPr id="15377"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图片 6"/>
          <p:cNvPicPr>
            <a:picLocks noChangeAspect="1"/>
          </p:cNvPicPr>
          <p:nvPr/>
        </p:nvPicPr>
        <p:blipFill>
          <a:blip r:embed="rId1"/>
          <a:stretch>
            <a:fillRect/>
          </a:stretch>
        </p:blipFill>
        <p:spPr>
          <a:xfrm>
            <a:off x="6326188" y="5200650"/>
            <a:ext cx="5865812" cy="1657350"/>
          </a:xfrm>
          <a:prstGeom prst="rect">
            <a:avLst/>
          </a:prstGeom>
          <a:noFill/>
          <a:ln w="9525">
            <a:noFill/>
          </a:ln>
        </p:spPr>
      </p:pic>
      <p:sp>
        <p:nvSpPr>
          <p:cNvPr id="48" name="任意多边形 47"/>
          <p:cNvSpPr/>
          <p:nvPr/>
        </p:nvSpPr>
        <p:spPr>
          <a:xfrm rot="5400000">
            <a:off x="1882775" y="-1425575"/>
            <a:ext cx="914400" cy="4679950"/>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椭圆 9"/>
          <p:cNvSpPr/>
          <p:nvPr/>
        </p:nvSpPr>
        <p:spPr>
          <a:xfrm>
            <a:off x="323850" y="247650"/>
            <a:ext cx="1333500" cy="1333500"/>
          </a:xfrm>
          <a:prstGeom prst="ellipse">
            <a:avLst/>
          </a:prstGeom>
          <a:solidFill>
            <a:schemeClr val="bg1"/>
          </a:solidFill>
          <a:ln w="3810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3556" name="文本框 62"/>
          <p:cNvSpPr txBox="1"/>
          <p:nvPr/>
        </p:nvSpPr>
        <p:spPr>
          <a:xfrm>
            <a:off x="4441825" y="2686050"/>
            <a:ext cx="4214813" cy="1322388"/>
          </a:xfrm>
          <a:prstGeom prst="rect">
            <a:avLst/>
          </a:prstGeom>
          <a:noFill/>
          <a:ln w="9525">
            <a:noFill/>
          </a:ln>
        </p:spPr>
        <p:txBody>
          <a:bodyPr wrap="none" anchor="t" anchorCtr="0">
            <a:spAutoFit/>
          </a:bodyPr>
          <a:p>
            <a:r>
              <a:rPr lang="zh-CN" altLang="en-US" sz="8000" b="1" dirty="0">
                <a:solidFill>
                  <a:srgbClr val="4B649F"/>
                </a:solidFill>
                <a:latin typeface="Arial" panose="020B0604020202020204" pitchFamily="34" charset="0"/>
                <a:ea typeface="微软雅黑" panose="020B0503020204020204" pitchFamily="34" charset="-122"/>
              </a:rPr>
              <a:t>谢</a:t>
            </a:r>
            <a:r>
              <a:rPr lang="en-US" altLang="zh-CN" sz="8000" b="1" dirty="0">
                <a:solidFill>
                  <a:srgbClr val="4B649F"/>
                </a:solidFill>
                <a:latin typeface="Arial" panose="020B0604020202020204" pitchFamily="34" charset="0"/>
                <a:ea typeface="微软雅黑" panose="020B0503020204020204" pitchFamily="34" charset="-122"/>
              </a:rPr>
              <a:t>   </a:t>
            </a:r>
            <a:r>
              <a:rPr lang="zh-CN" altLang="en-US" sz="8000" b="1" dirty="0">
                <a:solidFill>
                  <a:srgbClr val="4B649F"/>
                </a:solidFill>
                <a:latin typeface="Arial" panose="020B0604020202020204" pitchFamily="34" charset="0"/>
                <a:ea typeface="微软雅黑" panose="020B0503020204020204" pitchFamily="34" charset="-122"/>
              </a:rPr>
              <a:t>谢！</a:t>
            </a:r>
            <a:r>
              <a:rPr lang="zh-CN" altLang="en-US" sz="6600" b="1" dirty="0">
                <a:solidFill>
                  <a:srgbClr val="4B649F"/>
                </a:solidFill>
                <a:latin typeface="Arial" panose="020B0604020202020204" pitchFamily="34" charset="0"/>
                <a:ea typeface="微软雅黑" panose="020B0503020204020204" pitchFamily="34" charset="-122"/>
              </a:rPr>
              <a:t> </a:t>
            </a:r>
            <a:endParaRPr lang="zh-CN" altLang="en-US" sz="6600" b="1" dirty="0">
              <a:solidFill>
                <a:srgbClr val="4B649F"/>
              </a:solidFill>
              <a:latin typeface="Arial" panose="020B0604020202020204" pitchFamily="34" charset="0"/>
              <a:ea typeface="微软雅黑" panose="020B0503020204020204" pitchFamily="34" charset="-122"/>
            </a:endParaRPr>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10637838" y="4008438"/>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1262063" y="214630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1460500" y="2386013"/>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1274" name="图片 2" descr="五经普LOGO透明底"/>
          <p:cNvPicPr>
            <a:picLocks noChangeAspect="1"/>
          </p:cNvPicPr>
          <p:nvPr/>
        </p:nvPicPr>
        <p:blipFill>
          <a:blip r:embed="rId2"/>
          <a:stretch>
            <a:fillRect/>
          </a:stretch>
        </p:blipFill>
        <p:spPr>
          <a:xfrm>
            <a:off x="159385" y="125730"/>
            <a:ext cx="1577975" cy="157797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41988" name="文本框 12"/>
          <p:cNvSpPr txBox="1">
            <a:spLocks noChangeArrowheads="1"/>
          </p:cNvSpPr>
          <p:nvPr/>
        </p:nvSpPr>
        <p:spPr bwMode="auto">
          <a:xfrm>
            <a:off x="1368425" y="2535238"/>
            <a:ext cx="9647238" cy="2848610"/>
          </a:xfrm>
          <a:prstGeom prst="rect">
            <a:avLst/>
          </a:prstGeom>
          <a:noFill/>
          <a:ln w="9525">
            <a:noFill/>
            <a:miter lim="800000"/>
          </a:ln>
        </p:spPr>
        <p:txBody>
          <a:bodyPr>
            <a:spAutoFit/>
          </a:bodyPr>
          <a:lstStyle/>
          <a:p>
            <a:pPr marL="494030" indent="-457200">
              <a:spcBef>
                <a:spcPct val="20000"/>
              </a:spcBef>
              <a:buSzPct val="85000"/>
              <a:buFont typeface="Wingdings" panose="05000000000000000000" pitchFamily="2" charset="2"/>
              <a:buChar char="Ø"/>
            </a:pPr>
            <a:r>
              <a:rPr lang="zh-CN" altLang="en-US" sz="2800">
                <a:solidFill>
                  <a:srgbClr val="336699"/>
                </a:solidFill>
                <a:latin typeface="微软雅黑" panose="020B0503020204020204" pitchFamily="34" charset="-122"/>
                <a:sym typeface="微软雅黑" panose="020B0503020204020204" pitchFamily="34" charset="-122"/>
              </a:rPr>
              <a:t>填报对象：</a:t>
            </a:r>
            <a:r>
              <a:rPr lang="zh-CN" altLang="en-US" sz="2800">
                <a:solidFill>
                  <a:srgbClr val="336699"/>
                </a:solidFill>
                <a:latin typeface="微软雅黑" panose="020B0503020204020204" pitchFamily="34" charset="-122"/>
              </a:rPr>
              <a:t>除填报701表和单独实施普查部门负责单位以外的全部法人单位，以及辖区内除部门负责以外的全部产业活动单位</a:t>
            </a:r>
            <a:r>
              <a:rPr lang="en-US" altLang="zh-CN" sz="2800">
                <a:solidFill>
                  <a:srgbClr val="336699"/>
                </a:solidFill>
                <a:latin typeface="微软雅黑" panose="020B0503020204020204" pitchFamily="34" charset="-122"/>
              </a:rPr>
              <a:t>（</a:t>
            </a:r>
            <a:r>
              <a:rPr lang="zh-CN" altLang="en-US" sz="2800">
                <a:solidFill>
                  <a:srgbClr val="336699"/>
                </a:solidFill>
                <a:latin typeface="微软雅黑" panose="020B0503020204020204" pitchFamily="34" charset="-122"/>
                <a:sym typeface="微软雅黑" panose="020B0503020204020204" pitchFamily="34" charset="-122"/>
              </a:rPr>
              <a:t>允许新增</a:t>
            </a:r>
            <a:r>
              <a:rPr lang="en-US" altLang="zh-CN" sz="2800">
                <a:solidFill>
                  <a:srgbClr val="336699"/>
                </a:solidFill>
                <a:latin typeface="微软雅黑" panose="020B0503020204020204" pitchFamily="34" charset="-122"/>
              </a:rPr>
              <a:t>）</a:t>
            </a:r>
            <a:r>
              <a:rPr lang="zh-CN" altLang="en-US" sz="2800">
                <a:solidFill>
                  <a:srgbClr val="336699"/>
                </a:solidFill>
                <a:latin typeface="微软雅黑" panose="020B0503020204020204" pitchFamily="34" charset="-122"/>
              </a:rPr>
              <a:t>。</a:t>
            </a:r>
            <a:endParaRPr lang="zh-CN" altLang="en-US" sz="2800">
              <a:solidFill>
                <a:srgbClr val="336699"/>
              </a:solidFill>
              <a:latin typeface="微软雅黑" panose="020B0503020204020204" pitchFamily="34" charset="-122"/>
            </a:endParaRPr>
          </a:p>
          <a:p>
            <a:pPr marL="494030" indent="-457200">
              <a:spcBef>
                <a:spcPct val="20000"/>
              </a:spcBef>
              <a:buSzPct val="85000"/>
              <a:buFont typeface="Wingdings" panose="05000000000000000000" pitchFamily="2" charset="2"/>
              <a:buChar char="Ø"/>
            </a:pPr>
            <a:endParaRPr lang="zh-CN" altLang="en-US" sz="2800">
              <a:solidFill>
                <a:srgbClr val="336699"/>
              </a:solidFill>
              <a:latin typeface="微软雅黑" panose="020B0503020204020204" pitchFamily="34" charset="-122"/>
              <a:sym typeface="微软雅黑" panose="020B0503020204020204" pitchFamily="34" charset="-122"/>
            </a:endParaRPr>
          </a:p>
          <a:p>
            <a:pPr marL="494030" indent="-457200">
              <a:spcBef>
                <a:spcPct val="20000"/>
              </a:spcBef>
              <a:buSzPct val="85000"/>
              <a:buFont typeface="Wingdings" panose="05000000000000000000" pitchFamily="2" charset="2"/>
              <a:buChar char="Ø"/>
            </a:pPr>
            <a:r>
              <a:rPr lang="zh-CN" altLang="en-US" sz="2800">
                <a:solidFill>
                  <a:srgbClr val="336699"/>
                </a:solidFill>
                <a:latin typeface="微软雅黑" panose="020B0503020204020204" pitchFamily="34" charset="-122"/>
                <a:sym typeface="微软雅黑" panose="020B0503020204020204" pitchFamily="34" charset="-122"/>
              </a:rPr>
              <a:t>填报方法：</a:t>
            </a:r>
            <a:r>
              <a:rPr lang="zh-CN" altLang="en-US" sz="2800">
                <a:solidFill>
                  <a:srgbClr val="336699"/>
                </a:solidFill>
                <a:latin typeface="微软雅黑" panose="020B0503020204020204" pitchFamily="34" charset="-122"/>
                <a:sym typeface="+mn-ea"/>
              </a:rPr>
              <a:t>将相应的清查数据导入711表，企业核实确认补填其他内容，新增单位直接填写</a:t>
            </a:r>
            <a:r>
              <a:rPr lang="zh-CN" altLang="en-US" sz="2800">
                <a:solidFill>
                  <a:srgbClr val="336699"/>
                </a:solidFill>
                <a:latin typeface="微软雅黑" panose="020B0503020204020204" pitchFamily="34" charset="-122"/>
                <a:sym typeface="微软雅黑" panose="020B0503020204020204" pitchFamily="34" charset="-122"/>
              </a:rPr>
              <a:t>。</a:t>
            </a:r>
            <a:endParaRPr lang="zh-CN" altLang="en-US" sz="2800">
              <a:solidFill>
                <a:srgbClr val="336699"/>
              </a:solidFill>
              <a:latin typeface="微软雅黑" panose="020B0503020204020204" pitchFamily="34" charset="-122"/>
              <a:sym typeface="微软雅黑" panose="020B0503020204020204" pitchFamily="34" charset="-122"/>
            </a:endParaRPr>
          </a:p>
        </p:txBody>
      </p:sp>
      <p:sp>
        <p:nvSpPr>
          <p:cNvPr id="2" name="圆角矩形 1"/>
          <p:cNvSpPr/>
          <p:nvPr/>
        </p:nvSpPr>
        <p:spPr>
          <a:xfrm>
            <a:off x="638175" y="1289050"/>
            <a:ext cx="360203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41991" name="文本框 16"/>
          <p:cNvSpPr txBox="1">
            <a:spLocks noChangeArrowheads="1"/>
          </p:cNvSpPr>
          <p:nvPr/>
        </p:nvSpPr>
        <p:spPr bwMode="auto">
          <a:xfrm>
            <a:off x="708025" y="1417638"/>
            <a:ext cx="3586163" cy="460375"/>
          </a:xfrm>
          <a:prstGeom prst="rect">
            <a:avLst/>
          </a:prstGeom>
          <a:noFill/>
          <a:ln w="9525">
            <a:noFill/>
            <a:miter lim="800000"/>
          </a:ln>
        </p:spPr>
        <p:txBody>
          <a:bodyPr>
            <a:spAutoFit/>
          </a:bodyPr>
          <a:lstStyle/>
          <a:p>
            <a:pPr algn="ctr"/>
            <a:r>
              <a:rPr lang="en-US" altLang="zh-CN" sz="2400" b="1">
                <a:solidFill>
                  <a:schemeClr val="bg1"/>
                </a:solidFill>
              </a:rPr>
              <a:t>单位基本情况</a:t>
            </a:r>
            <a:r>
              <a:rPr lang="zh-CN" altLang="en-US" sz="2400" b="1">
                <a:solidFill>
                  <a:schemeClr val="bg1"/>
                </a:solidFill>
              </a:rPr>
              <a:t>（</a:t>
            </a:r>
            <a:r>
              <a:rPr lang="en-US" altLang="zh-CN" sz="2400" b="1">
                <a:solidFill>
                  <a:schemeClr val="bg1"/>
                </a:solidFill>
              </a:rPr>
              <a:t>711</a:t>
            </a:r>
            <a:r>
              <a:rPr lang="zh-CN" altLang="en-US" sz="2400" b="1">
                <a:solidFill>
                  <a:schemeClr val="bg1"/>
                </a:solidFill>
              </a:rPr>
              <a:t>表）</a:t>
            </a:r>
            <a:endParaRPr lang="zh-CN" altLang="en-US" sz="2400" b="1">
              <a:solidFill>
                <a:schemeClr val="bg1"/>
              </a:solidFill>
            </a:endParaRPr>
          </a:p>
        </p:txBody>
      </p:sp>
      <p:pic>
        <p:nvPicPr>
          <p:cNvPr id="15377"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3" name="文本框 12"/>
          <p:cNvSpPr txBox="1"/>
          <p:nvPr/>
        </p:nvSpPr>
        <p:spPr>
          <a:xfrm>
            <a:off x="749300" y="2168525"/>
            <a:ext cx="9647555" cy="2772410"/>
          </a:xfrm>
          <a:prstGeom prst="rect">
            <a:avLst/>
          </a:prstGeom>
          <a:noFill/>
        </p:spPr>
        <p:txBody>
          <a:bodyPr>
            <a:noAutofit/>
          </a:bodyPr>
          <a:lstStyle/>
          <a:p>
            <a:pPr marL="36195" indent="0">
              <a:spcBef>
                <a:spcPct val="20000"/>
              </a:spcBef>
              <a:buSzPct val="85000"/>
              <a:buFont typeface="Wingdings" panose="05000000000000000000" charset="0"/>
              <a:buNone/>
              <a:defRPr/>
            </a:pPr>
            <a:endParaRPr lang="zh-CN" altLang="en-US"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800">
                <a:solidFill>
                  <a:srgbClr val="336699"/>
                </a:solidFill>
                <a:latin typeface="微软雅黑" panose="020B0503020204020204" pitchFamily="34" charset="-122"/>
                <a:sym typeface="微软雅黑" panose="020B0503020204020204" pitchFamily="34" charset="-122"/>
              </a:rPr>
              <a:t>填报对象：</a:t>
            </a:r>
            <a:r>
              <a:rPr lang="zh-CN" altLang="en-US" sz="2800">
                <a:solidFill>
                  <a:srgbClr val="336699"/>
                </a:solidFill>
                <a:latin typeface="微软雅黑" panose="020B0503020204020204" pitchFamily="34" charset="-122"/>
                <a:sym typeface="方正黑体简体" panose="03000509000000000000" charset="-122"/>
              </a:rPr>
              <a:t>7</a:t>
            </a:r>
            <a:r>
              <a:rPr lang="en-US" altLang="zh-CN" sz="2800">
                <a:solidFill>
                  <a:srgbClr val="336699"/>
                </a:solidFill>
                <a:latin typeface="微软雅黑" panose="020B0503020204020204" pitchFamily="34" charset="-122"/>
                <a:sym typeface="方正黑体简体" panose="03000509000000000000" charset="-122"/>
              </a:rPr>
              <a:t>1</a:t>
            </a:r>
            <a:r>
              <a:rPr lang="zh-CN" altLang="en-US" sz="2800">
                <a:solidFill>
                  <a:srgbClr val="336699"/>
                </a:solidFill>
                <a:latin typeface="微软雅黑" panose="020B0503020204020204" pitchFamily="34" charset="-122"/>
                <a:sym typeface="方正黑体简体" panose="03000509000000000000" charset="-122"/>
              </a:rPr>
              <a:t>1表21</a:t>
            </a:r>
            <a:r>
              <a:rPr lang="en-US" altLang="zh-CN" sz="2800">
                <a:solidFill>
                  <a:srgbClr val="336699"/>
                </a:solidFill>
                <a:latin typeface="微软雅黑" panose="020B0503020204020204" pitchFamily="34" charset="-122"/>
                <a:sym typeface="方正黑体简体" panose="03000509000000000000" charset="-122"/>
              </a:rPr>
              <a:t>4</a:t>
            </a:r>
            <a:r>
              <a:rPr lang="zh-CN" altLang="en-US" sz="2800">
                <a:solidFill>
                  <a:srgbClr val="336699"/>
                </a:solidFill>
                <a:latin typeface="微软雅黑" panose="020B0503020204020204" pitchFamily="34" charset="-122"/>
                <a:sym typeface="方正黑体简体" panose="03000509000000000000" charset="-122"/>
              </a:rPr>
              <a:t>栏“本法人（视同法人）单位是否有下属产业活动单位”选“1.是”的法人单位填写本表。</a:t>
            </a:r>
            <a:endParaRPr lang="zh-CN" altLang="en-US" sz="2800">
              <a:solidFill>
                <a:srgbClr val="336699"/>
              </a:solidFill>
              <a:latin typeface="微软雅黑" panose="020B0503020204020204" pitchFamily="34" charset="-122"/>
              <a:sym typeface="方正黑体简体" panose="03000509000000000000" charset="-122"/>
            </a:endParaRPr>
          </a:p>
          <a:p>
            <a:pPr marL="493395" indent="-457200">
              <a:spcBef>
                <a:spcPct val="20000"/>
              </a:spcBef>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800">
                <a:solidFill>
                  <a:srgbClr val="336699"/>
                </a:solidFill>
                <a:latin typeface="微软雅黑" panose="020B0503020204020204" pitchFamily="34" charset="-122"/>
                <a:sym typeface="微软雅黑" panose="020B0503020204020204" pitchFamily="34" charset="-122"/>
              </a:rPr>
              <a:t>填报方法：</a:t>
            </a:r>
            <a:r>
              <a:rPr lang="zh-CN" altLang="en-US" sz="2800" noProof="1">
                <a:solidFill>
                  <a:srgbClr val="336699"/>
                </a:solidFill>
                <a:latin typeface="微软雅黑" panose="020B0503020204020204" pitchFamily="34" charset="-122"/>
                <a:sym typeface="+mn-ea"/>
              </a:rPr>
              <a:t>填报前，从清查表中导入相关数据，企业进行补充确认。</a:t>
            </a:r>
            <a:endParaRPr lang="zh-CN" altLang="en-US"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endParaRPr lang="zh-CN" altLang="en-US" sz="2800">
              <a:solidFill>
                <a:srgbClr val="336699"/>
              </a:solidFill>
              <a:latin typeface="微软雅黑" panose="020B0503020204020204" pitchFamily="34" charset="-122"/>
              <a:sym typeface="微软雅黑" panose="020B0503020204020204" pitchFamily="34" charset="-122"/>
            </a:endParaRPr>
          </a:p>
          <a:p>
            <a:pPr marL="493395" indent="-457200">
              <a:spcBef>
                <a:spcPct val="20000"/>
              </a:spcBef>
              <a:buSzPct val="85000"/>
              <a:buFont typeface="Wingdings" panose="05000000000000000000" charset="0"/>
              <a:buChar char="Ø"/>
              <a:defRPr/>
            </a:pPr>
            <a:endParaRPr lang="zh-CN" altLang="en-US" sz="2800">
              <a:solidFill>
                <a:srgbClr val="336699"/>
              </a:solidFill>
              <a:latin typeface="微软雅黑" panose="020B0503020204020204" pitchFamily="34" charset="-122"/>
              <a:sym typeface="微软雅黑" panose="020B0503020204020204" pitchFamily="34" charset="-122"/>
            </a:endParaRPr>
          </a:p>
          <a:p>
            <a:pPr marL="493395" indent="-457200">
              <a:spcBef>
                <a:spcPct val="20000"/>
              </a:spcBef>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sym typeface="+mn-ea"/>
            </a:endParaRPr>
          </a:p>
        </p:txBody>
      </p:sp>
      <p:sp>
        <p:nvSpPr>
          <p:cNvPr id="2" name="圆角矩形 1"/>
          <p:cNvSpPr/>
          <p:nvPr/>
        </p:nvSpPr>
        <p:spPr>
          <a:xfrm>
            <a:off x="725805" y="1289050"/>
            <a:ext cx="665861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4343" name="文本框 16"/>
          <p:cNvSpPr txBox="1">
            <a:spLocks noChangeArrowheads="1"/>
          </p:cNvSpPr>
          <p:nvPr/>
        </p:nvSpPr>
        <p:spPr bwMode="auto">
          <a:xfrm>
            <a:off x="703580" y="1405255"/>
            <a:ext cx="6680835" cy="460375"/>
          </a:xfrm>
          <a:prstGeom prst="rect">
            <a:avLst/>
          </a:prstGeom>
          <a:noFill/>
          <a:ln w="9525">
            <a:noFill/>
            <a:miter lim="800000"/>
          </a:ln>
        </p:spPr>
        <p:txBody>
          <a:bodyPr wrap="square">
            <a:spAutoFit/>
          </a:bodyPr>
          <a:lstStyle/>
          <a:p>
            <a:pPr algn="ctr"/>
            <a:r>
              <a:rPr lang="zh-CN" altLang="en-US" sz="2400" b="1">
                <a:solidFill>
                  <a:schemeClr val="bg1"/>
                </a:solidFill>
              </a:rPr>
              <a:t>法人单位所属产业活动单位情况（</a:t>
            </a:r>
            <a:r>
              <a:rPr lang="en-US" altLang="zh-CN" sz="2400" b="1">
                <a:solidFill>
                  <a:schemeClr val="bg1"/>
                </a:solidFill>
              </a:rPr>
              <a:t>7</a:t>
            </a:r>
            <a:r>
              <a:rPr lang="en-US" altLang="en-US" sz="2400" b="1">
                <a:solidFill>
                  <a:schemeClr val="bg1"/>
                </a:solidFill>
              </a:rPr>
              <a:t>1</a:t>
            </a:r>
            <a:r>
              <a:rPr lang="en-US" altLang="zh-CN" sz="2400" b="1">
                <a:solidFill>
                  <a:schemeClr val="bg1"/>
                </a:solidFill>
              </a:rPr>
              <a:t>1-1</a:t>
            </a:r>
            <a:r>
              <a:rPr lang="zh-CN" altLang="en-US" sz="2400" b="1">
                <a:solidFill>
                  <a:schemeClr val="bg1"/>
                </a:solidFill>
              </a:rPr>
              <a:t>表）</a:t>
            </a:r>
            <a:endParaRPr lang="zh-CN" altLang="en-US" sz="2400" b="1">
              <a:solidFill>
                <a:schemeClr val="bg1"/>
              </a:solidFill>
            </a:endParaRPr>
          </a:p>
        </p:txBody>
      </p:sp>
      <p:pic>
        <p:nvPicPr>
          <p:cNvPr id="15377"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3" name="文本框 12"/>
          <p:cNvSpPr txBox="1"/>
          <p:nvPr/>
        </p:nvSpPr>
        <p:spPr>
          <a:xfrm>
            <a:off x="821055" y="2488565"/>
            <a:ext cx="10194925" cy="2934335"/>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zh-CN" altLang="en-US" sz="2800" noProof="1">
                <a:solidFill>
                  <a:srgbClr val="336699"/>
                </a:solidFill>
                <a:latin typeface="微软雅黑" panose="020B0503020204020204" pitchFamily="34" charset="-122"/>
                <a:sym typeface="+mn-ea"/>
              </a:rPr>
              <a:t>填报对象：纳入</a:t>
            </a:r>
            <a:r>
              <a:rPr lang="zh-CN" altLang="en-US" sz="2800" noProof="1">
                <a:solidFill>
                  <a:srgbClr val="FF0000"/>
                </a:solidFill>
                <a:latin typeface="微软雅黑" panose="020B0503020204020204" pitchFamily="34" charset="-122"/>
                <a:sym typeface="+mn-ea"/>
              </a:rPr>
              <a:t>2023年3月</a:t>
            </a:r>
            <a:r>
              <a:rPr lang="zh-CN" altLang="en-US" sz="2800">
                <a:solidFill>
                  <a:srgbClr val="FF0000"/>
                </a:solidFill>
                <a:latin typeface="微软雅黑" panose="020B0503020204020204" pitchFamily="34" charset="-122"/>
                <a:sym typeface="+mn-ea"/>
              </a:rPr>
              <a:t>一套表</a:t>
            </a:r>
            <a:r>
              <a:rPr lang="zh-CN" altLang="en-US" sz="2800" noProof="1">
                <a:solidFill>
                  <a:srgbClr val="FF0000"/>
                </a:solidFill>
                <a:latin typeface="微软雅黑" panose="020B0503020204020204" pitchFamily="34" charset="-122"/>
                <a:sym typeface="+mn-ea"/>
              </a:rPr>
              <a:t>定报库</a:t>
            </a:r>
            <a:r>
              <a:rPr lang="zh-CN" altLang="en-US" sz="2800" noProof="1">
                <a:solidFill>
                  <a:srgbClr val="336699"/>
                </a:solidFill>
                <a:latin typeface="微软雅黑" panose="020B0503020204020204" pitchFamily="34" charset="-122"/>
                <a:sym typeface="+mn-ea"/>
              </a:rPr>
              <a:t>中的</a:t>
            </a:r>
            <a:r>
              <a:rPr lang="zh-CN" altLang="en-US" sz="2800" noProof="1">
                <a:solidFill>
                  <a:srgbClr val="FF0000"/>
                </a:solidFill>
                <a:latin typeface="微软雅黑" panose="020B0503020204020204" pitchFamily="34" charset="-122"/>
                <a:sym typeface="+mn-ea"/>
              </a:rPr>
              <a:t>规模以上</a:t>
            </a:r>
            <a:r>
              <a:rPr lang="zh-CN" altLang="en-US" sz="2800" noProof="1">
                <a:solidFill>
                  <a:srgbClr val="336699"/>
                </a:solidFill>
                <a:latin typeface="微软雅黑" panose="020B0503020204020204" pitchFamily="34" charset="-122"/>
                <a:sym typeface="+mn-ea"/>
              </a:rPr>
              <a:t>单位</a:t>
            </a:r>
            <a:r>
              <a:rPr lang="zh-CN" altLang="en-US" sz="2800">
                <a:solidFill>
                  <a:srgbClr val="336699"/>
                </a:solidFill>
                <a:latin typeface="微软雅黑" panose="020B0503020204020204" pitchFamily="34" charset="-122"/>
                <a:sym typeface="+mn-ea"/>
              </a:rPr>
              <a:t>。</a:t>
            </a:r>
            <a:endParaRPr lang="zh-CN" altLang="en-US" sz="2800">
              <a:solidFill>
                <a:srgbClr val="336699"/>
              </a:solidFill>
              <a:latin typeface="微软雅黑" panose="020B0503020204020204" pitchFamily="34" charset="-122"/>
              <a:sym typeface="+mn-ea"/>
            </a:endParaRPr>
          </a:p>
          <a:p>
            <a:pPr marL="36195" indent="0">
              <a:spcBef>
                <a:spcPct val="20000"/>
              </a:spcBef>
              <a:buSzPct val="85000"/>
              <a:buFont typeface="Wingdings" panose="05000000000000000000" charset="0"/>
              <a:buNone/>
              <a:defRPr/>
            </a:pPr>
            <a:r>
              <a:rPr lang="zh-CN" altLang="en-US" sz="2800" noProof="1">
                <a:solidFill>
                  <a:srgbClr val="336699"/>
                </a:solidFill>
                <a:latin typeface="微软雅黑" panose="020B0503020204020204" pitchFamily="34" charset="-122"/>
                <a:sym typeface="+mn-ea"/>
              </a:rPr>
              <a:t>（包含：规模以上工业，有资质的建筑业，</a:t>
            </a:r>
            <a:r>
              <a:rPr lang="zh-CN" altLang="en-US" sz="2800">
                <a:solidFill>
                  <a:srgbClr val="336699"/>
                </a:solidFill>
                <a:latin typeface="微软雅黑" panose="020B0503020204020204" pitchFamily="34" charset="-122"/>
                <a:sym typeface="+mn-ea"/>
              </a:rPr>
              <a:t>限额以上批发和零售业，</a:t>
            </a:r>
            <a:r>
              <a:rPr lang="zh-CN" altLang="en-US" sz="2800" noProof="1">
                <a:solidFill>
                  <a:srgbClr val="336699"/>
                </a:solidFill>
                <a:latin typeface="微软雅黑" panose="020B0503020204020204" pitchFamily="34" charset="-122"/>
                <a:sym typeface="+mn-ea"/>
              </a:rPr>
              <a:t>限额以住宿和餐饮业，房地产开发经营业，规模以上服务业。</a:t>
            </a:r>
            <a:r>
              <a:rPr lang="zh-CN" altLang="en-US" sz="2800" noProof="1">
                <a:solidFill>
                  <a:srgbClr val="FF0000"/>
                </a:solidFill>
                <a:latin typeface="微软雅黑" panose="020B0503020204020204" pitchFamily="34" charset="-122"/>
                <a:sym typeface="+mn-ea"/>
              </a:rPr>
              <a:t>不含有</a:t>
            </a:r>
            <a:r>
              <a:rPr lang="en-US" altLang="zh-CN" sz="2800" noProof="1">
                <a:solidFill>
                  <a:srgbClr val="FF0000"/>
                </a:solidFill>
                <a:latin typeface="微软雅黑" panose="020B0503020204020204" pitchFamily="34" charset="-122"/>
                <a:sym typeface="+mn-ea"/>
              </a:rPr>
              <a:t>5000</a:t>
            </a:r>
            <a:r>
              <a:rPr lang="zh-CN" altLang="en-US" sz="2800" noProof="1">
                <a:solidFill>
                  <a:srgbClr val="FF0000"/>
                </a:solidFill>
                <a:latin typeface="微软雅黑" panose="020B0503020204020204" pitchFamily="34" charset="-122"/>
                <a:sym typeface="+mn-ea"/>
              </a:rPr>
              <a:t>万以上投资项目的法人单位</a:t>
            </a:r>
            <a:r>
              <a:rPr lang="zh-CN" altLang="en-US" sz="2800" noProof="1">
                <a:solidFill>
                  <a:srgbClr val="336699"/>
                </a:solidFill>
                <a:latin typeface="微软雅黑" panose="020B0503020204020204" pitchFamily="34" charset="-122"/>
                <a:sym typeface="+mn-ea"/>
              </a:rPr>
              <a:t>）</a:t>
            </a:r>
            <a:endParaRPr lang="zh-CN" altLang="en-US" sz="2800" noProof="1">
              <a:solidFill>
                <a:srgbClr val="336699"/>
              </a:solidFill>
              <a:latin typeface="微软雅黑" panose="020B0503020204020204" pitchFamily="34" charset="-122"/>
              <a:sym typeface="+mn-ea"/>
            </a:endParaRPr>
          </a:p>
          <a:p>
            <a:pPr marL="36195" indent="0">
              <a:spcBef>
                <a:spcPct val="20000"/>
              </a:spcBef>
              <a:buSzPct val="85000"/>
              <a:buFont typeface="Wingdings" panose="05000000000000000000" charset="0"/>
              <a:buNone/>
              <a:defRPr/>
            </a:pPr>
            <a:endParaRPr lang="zh-CN" altLang="en-US"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800" noProof="1">
                <a:solidFill>
                  <a:srgbClr val="336699"/>
                </a:solidFill>
                <a:latin typeface="微软雅黑" panose="020B0503020204020204" pitchFamily="34" charset="-122"/>
                <a:sym typeface="+mn-ea"/>
              </a:rPr>
              <a:t>不新增、不变更、不扩大范围。</a:t>
            </a:r>
            <a:endParaRPr lang="zh-CN" altLang="en-US" sz="2800" noProof="1">
              <a:solidFill>
                <a:srgbClr val="336699"/>
              </a:solidFill>
              <a:latin typeface="微软雅黑" panose="020B0503020204020204" pitchFamily="34" charset="-122"/>
              <a:sym typeface="+mn-ea"/>
            </a:endParaRPr>
          </a:p>
        </p:txBody>
      </p:sp>
      <p:sp>
        <p:nvSpPr>
          <p:cNvPr id="2" name="圆角矩形 1"/>
          <p:cNvSpPr/>
          <p:nvPr/>
        </p:nvSpPr>
        <p:spPr>
          <a:xfrm>
            <a:off x="725488" y="1289050"/>
            <a:ext cx="45085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4343" name="文本框 16"/>
          <p:cNvSpPr txBox="1">
            <a:spLocks noChangeArrowheads="1"/>
          </p:cNvSpPr>
          <p:nvPr/>
        </p:nvSpPr>
        <p:spPr bwMode="auto">
          <a:xfrm>
            <a:off x="703263" y="1404938"/>
            <a:ext cx="4440237" cy="460375"/>
          </a:xfrm>
          <a:prstGeom prst="rect">
            <a:avLst/>
          </a:prstGeom>
          <a:noFill/>
          <a:ln w="9525">
            <a:noFill/>
            <a:miter lim="800000"/>
          </a:ln>
        </p:spPr>
        <p:txBody>
          <a:bodyPr>
            <a:spAutoFit/>
          </a:bodyPr>
          <a:lstStyle/>
          <a:p>
            <a:pPr algn="ctr"/>
            <a:r>
              <a:rPr lang="zh-CN" altLang="en-US" sz="2400" b="1">
                <a:solidFill>
                  <a:schemeClr val="bg1"/>
                </a:solidFill>
              </a:rPr>
              <a:t>调查单位基本情况（</a:t>
            </a:r>
            <a:r>
              <a:rPr lang="en-US" altLang="zh-CN" sz="2400" b="1">
                <a:solidFill>
                  <a:schemeClr val="bg1"/>
                </a:solidFill>
              </a:rPr>
              <a:t>701</a:t>
            </a:r>
            <a:r>
              <a:rPr lang="zh-CN" altLang="en-US" sz="2400" b="1">
                <a:solidFill>
                  <a:schemeClr val="bg1"/>
                </a:solidFill>
              </a:rPr>
              <a:t>表）</a:t>
            </a:r>
            <a:endParaRPr lang="zh-CN" altLang="en-US" sz="2400" b="1">
              <a:solidFill>
                <a:schemeClr val="bg1"/>
              </a:solidFill>
            </a:endParaRPr>
          </a:p>
        </p:txBody>
      </p:sp>
      <p:pic>
        <p:nvPicPr>
          <p:cNvPr id="15377"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49300" y="1301750"/>
            <a:ext cx="529971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5362" name="文本框 16"/>
          <p:cNvSpPr txBox="1">
            <a:spLocks noChangeArrowheads="1"/>
          </p:cNvSpPr>
          <p:nvPr/>
        </p:nvSpPr>
        <p:spPr bwMode="auto">
          <a:xfrm>
            <a:off x="767080" y="1417955"/>
            <a:ext cx="5053965" cy="460375"/>
          </a:xfrm>
          <a:prstGeom prst="rect">
            <a:avLst/>
          </a:prstGeom>
          <a:noFill/>
          <a:ln w="9525">
            <a:noFill/>
            <a:miter lim="800000"/>
          </a:ln>
        </p:spPr>
        <p:txBody>
          <a:bodyPr wrap="square">
            <a:spAutoFit/>
          </a:bodyPr>
          <a:lstStyle/>
          <a:p>
            <a:pPr algn="ctr"/>
            <a:r>
              <a:rPr lang="zh-CN" altLang="en-US" sz="2400" b="1">
                <a:solidFill>
                  <a:schemeClr val="bg1"/>
                </a:solidFill>
              </a:rPr>
              <a:t>调查单位基本情况（</a:t>
            </a:r>
            <a:r>
              <a:rPr lang="en-US" altLang="zh-CN" sz="2400" b="1">
                <a:solidFill>
                  <a:schemeClr val="bg1"/>
                </a:solidFill>
              </a:rPr>
              <a:t>701</a:t>
            </a:r>
            <a:r>
              <a:rPr lang="zh-CN" altLang="en-US" sz="2400" b="1">
                <a:solidFill>
                  <a:schemeClr val="bg1"/>
                </a:solidFill>
              </a:rPr>
              <a:t>表）</a:t>
            </a:r>
            <a:endParaRPr lang="zh-CN" altLang="en-US" sz="2400" b="1">
              <a:solidFill>
                <a:schemeClr val="bg1"/>
              </a:solidFill>
            </a:endParaRPr>
          </a:p>
        </p:txBody>
      </p:sp>
      <p:pic>
        <p:nvPicPr>
          <p:cNvPr id="15363"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5366" name="文本框 12"/>
          <p:cNvSpPr txBox="1">
            <a:spLocks noChangeArrowheads="1"/>
          </p:cNvSpPr>
          <p:nvPr/>
        </p:nvSpPr>
        <p:spPr bwMode="auto">
          <a:xfrm>
            <a:off x="749935" y="2263775"/>
            <a:ext cx="9952990" cy="3435985"/>
          </a:xfrm>
          <a:prstGeom prst="rect">
            <a:avLst/>
          </a:prstGeom>
          <a:noFill/>
          <a:ln w="9525">
            <a:noFill/>
            <a:miter lim="800000"/>
          </a:ln>
        </p:spPr>
        <p:txBody>
          <a:bodyPr>
            <a:noAutofit/>
          </a:bodyPr>
          <a:lstStyle/>
          <a:p>
            <a:pPr marL="494030" indent="-457200">
              <a:spcBef>
                <a:spcPct val="20000"/>
              </a:spcBef>
              <a:buSzPct val="85000"/>
              <a:buFont typeface="Wingdings" panose="05000000000000000000" pitchFamily="2" charset="2"/>
              <a:buChar char="Ø"/>
            </a:pPr>
            <a:r>
              <a:rPr lang="zh-CN" altLang="en-US" sz="2800">
                <a:solidFill>
                  <a:srgbClr val="336699"/>
                </a:solidFill>
                <a:latin typeface="微软雅黑" panose="020B0503020204020204" pitchFamily="34" charset="-122"/>
                <a:sym typeface="微软雅黑" panose="020B0503020204020204" pitchFamily="34" charset="-122"/>
              </a:rPr>
              <a:t>填报方法：</a:t>
            </a:r>
            <a:endParaRPr lang="zh-CN" altLang="en-US" sz="2800">
              <a:solidFill>
                <a:srgbClr val="336699"/>
              </a:solidFill>
              <a:latin typeface="微软雅黑" panose="020B0503020204020204" pitchFamily="34" charset="-122"/>
              <a:sym typeface="微软雅黑" panose="020B0503020204020204" pitchFamily="34" charset="-122"/>
            </a:endParaRPr>
          </a:p>
          <a:p>
            <a:pPr marL="951230" lvl="1" indent="-457200">
              <a:spcBef>
                <a:spcPct val="20000"/>
              </a:spcBef>
              <a:buSzPct val="85000"/>
              <a:buFont typeface="Wingdings" panose="05000000000000000000" pitchFamily="2" charset="2"/>
              <a:buChar char="Ø"/>
            </a:pPr>
            <a:r>
              <a:rPr lang="zh-CN" altLang="en-US" sz="2800">
                <a:solidFill>
                  <a:srgbClr val="FF0000"/>
                </a:solidFill>
                <a:latin typeface="微软雅黑" panose="020B0503020204020204" pitchFamily="34" charset="-122"/>
                <a:sym typeface="微软雅黑" panose="020B0503020204020204" pitchFamily="34" charset="-122"/>
              </a:rPr>
              <a:t>将20</a:t>
            </a:r>
            <a:r>
              <a:rPr lang="en-US" altLang="zh-CN" sz="2800">
                <a:solidFill>
                  <a:srgbClr val="FF0000"/>
                </a:solidFill>
                <a:latin typeface="微软雅黑" panose="020B0503020204020204" pitchFamily="34" charset="-122"/>
                <a:sym typeface="微软雅黑" panose="020B0503020204020204" pitchFamily="34" charset="-122"/>
              </a:rPr>
              <a:t>23</a:t>
            </a:r>
            <a:r>
              <a:rPr lang="zh-CN" sz="2800">
                <a:solidFill>
                  <a:srgbClr val="FF0000"/>
                </a:solidFill>
                <a:latin typeface="微软雅黑" panose="020B0503020204020204" pitchFamily="34" charset="-122"/>
                <a:sym typeface="微软雅黑" panose="020B0503020204020204" pitchFamily="34" charset="-122"/>
              </a:rPr>
              <a:t>年</a:t>
            </a:r>
            <a:r>
              <a:rPr lang="en-US" altLang="zh-CN" sz="2800">
                <a:solidFill>
                  <a:srgbClr val="FF0000"/>
                </a:solidFill>
                <a:latin typeface="微软雅黑" panose="020B0503020204020204" pitchFamily="34" charset="-122"/>
                <a:sym typeface="微软雅黑" panose="020B0503020204020204" pitchFamily="34" charset="-122"/>
              </a:rPr>
              <a:t>3</a:t>
            </a:r>
            <a:r>
              <a:rPr lang="zh-CN" altLang="en-US" sz="2800">
                <a:solidFill>
                  <a:srgbClr val="FF0000"/>
                </a:solidFill>
                <a:latin typeface="微软雅黑" panose="020B0503020204020204" pitchFamily="34" charset="-122"/>
                <a:sym typeface="微软雅黑" panose="020B0503020204020204" pitchFamily="34" charset="-122"/>
              </a:rPr>
              <a:t>月</a:t>
            </a:r>
            <a:r>
              <a:rPr lang="zh-CN" sz="2800">
                <a:solidFill>
                  <a:srgbClr val="FF0000"/>
                </a:solidFill>
                <a:latin typeface="微软雅黑" panose="020B0503020204020204" pitchFamily="34" charset="-122"/>
                <a:sym typeface="微软雅黑" panose="020B0503020204020204" pitchFamily="34" charset="-122"/>
              </a:rPr>
              <a:t>的</a:t>
            </a:r>
            <a:r>
              <a:rPr lang="en-US" altLang="zh-CN" sz="2800">
                <a:solidFill>
                  <a:srgbClr val="FF0000"/>
                </a:solidFill>
                <a:latin typeface="微软雅黑" panose="020B0503020204020204" pitchFamily="34" charset="-122"/>
                <a:sym typeface="微软雅黑" panose="020B0503020204020204" pitchFamily="34" charset="-122"/>
              </a:rPr>
              <a:t>201-1</a:t>
            </a:r>
            <a:r>
              <a:rPr lang="zh-CN" altLang="en-US" sz="2800">
                <a:solidFill>
                  <a:srgbClr val="FF0000"/>
                </a:solidFill>
                <a:latin typeface="微软雅黑" panose="020B0503020204020204" pitchFamily="34" charset="-122"/>
                <a:sym typeface="微软雅黑" panose="020B0503020204020204" pitchFamily="34" charset="-122"/>
              </a:rPr>
              <a:t>表</a:t>
            </a:r>
            <a:r>
              <a:rPr lang="zh-CN" altLang="en-US" sz="2800">
                <a:solidFill>
                  <a:srgbClr val="336699"/>
                </a:solidFill>
                <a:latin typeface="微软雅黑" panose="020B0503020204020204" pitchFamily="34" charset="-122"/>
                <a:sym typeface="微软雅黑" panose="020B0503020204020204" pitchFamily="34" charset="-122"/>
              </a:rPr>
              <a:t>信息导入701表，再利用清查表</a:t>
            </a:r>
            <a:r>
              <a:rPr lang="en-US" altLang="zh-CN" sz="2800">
                <a:solidFill>
                  <a:srgbClr val="336699"/>
                </a:solidFill>
                <a:latin typeface="微软雅黑" panose="020B0503020204020204" pitchFamily="34" charset="-122"/>
                <a:sym typeface="微软雅黑" panose="020B0503020204020204" pitchFamily="34" charset="-122"/>
              </a:rPr>
              <a:t>721</a:t>
            </a:r>
            <a:r>
              <a:rPr lang="zh-CN" altLang="en-US" sz="2800">
                <a:solidFill>
                  <a:srgbClr val="336699"/>
                </a:solidFill>
                <a:latin typeface="微软雅黑" panose="020B0503020204020204" pitchFamily="34" charset="-122"/>
                <a:sym typeface="微软雅黑" panose="020B0503020204020204" pitchFamily="34" charset="-122"/>
              </a:rPr>
              <a:t>表数据更新</a:t>
            </a:r>
            <a:r>
              <a:rPr lang="en-US" altLang="zh-CN" sz="2800">
                <a:solidFill>
                  <a:srgbClr val="336699"/>
                </a:solidFill>
                <a:latin typeface="微软雅黑" panose="020B0503020204020204" pitchFamily="34" charset="-122"/>
                <a:sym typeface="微软雅黑" panose="020B0503020204020204" pitchFamily="34" charset="-122"/>
              </a:rPr>
              <a:t>701</a:t>
            </a:r>
            <a:r>
              <a:rPr lang="zh-CN" altLang="en-US" sz="2800">
                <a:solidFill>
                  <a:srgbClr val="336699"/>
                </a:solidFill>
                <a:latin typeface="微软雅黑" panose="020B0503020204020204" pitchFamily="34" charset="-122"/>
                <a:sym typeface="微软雅黑" panose="020B0503020204020204" pitchFamily="34" charset="-122"/>
              </a:rPr>
              <a:t>表，由企业核实补填其他内容。</a:t>
            </a:r>
            <a:endParaRPr lang="zh-CN" altLang="en-US" sz="2800">
              <a:solidFill>
                <a:srgbClr val="336699"/>
              </a:solidFill>
              <a:latin typeface="微软雅黑" panose="020B0503020204020204" pitchFamily="34" charset="-122"/>
              <a:sym typeface="微软雅黑" panose="020B0503020204020204" pitchFamily="34" charset="-122"/>
            </a:endParaRPr>
          </a:p>
          <a:p>
            <a:pPr marL="951230" lvl="1" indent="-457200">
              <a:spcBef>
                <a:spcPct val="20000"/>
              </a:spcBef>
              <a:buSzPct val="85000"/>
              <a:buFont typeface="Wingdings" panose="05000000000000000000" pitchFamily="2" charset="2"/>
              <a:buChar char="Ø"/>
            </a:pPr>
            <a:endParaRPr lang="zh-CN" altLang="en-US" sz="2800">
              <a:solidFill>
                <a:srgbClr val="336699"/>
              </a:solidFill>
              <a:latin typeface="微软雅黑" panose="020B0503020204020204" pitchFamily="34" charset="-122"/>
              <a:sym typeface="微软雅黑" panose="020B0503020204020204" pitchFamily="34" charset="-122"/>
            </a:endParaRPr>
          </a:p>
          <a:p>
            <a:pPr marL="951230" lvl="1" indent="-457200">
              <a:spcBef>
                <a:spcPct val="20000"/>
              </a:spcBef>
              <a:buSzPct val="85000"/>
              <a:buFont typeface="Wingdings" panose="05000000000000000000" pitchFamily="2" charset="2"/>
              <a:buChar char="Ø"/>
            </a:pPr>
            <a:r>
              <a:rPr lang="zh-CN" altLang="en-US" sz="2800" dirty="0">
                <a:solidFill>
                  <a:srgbClr val="336699"/>
                </a:solidFill>
                <a:latin typeface="微软雅黑" panose="020B0503020204020204" pitchFamily="34" charset="-122"/>
                <a:sym typeface="方正黑体简体" panose="03000509000000000000" charset="-122"/>
              </a:rPr>
              <a:t>清查后，需特别关注清查行业代码与定报行业代码不一致情况。其中，</a:t>
            </a:r>
            <a:r>
              <a:rPr lang="zh-CN" altLang="en-US" sz="2800" dirty="0" smtClean="0">
                <a:solidFill>
                  <a:srgbClr val="FF0000"/>
                </a:solidFill>
                <a:latin typeface="微软雅黑" panose="020B0503020204020204" pitchFamily="34" charset="-122"/>
                <a:sym typeface="微软雅黑" panose="020B0503020204020204" pitchFamily="34" charset="-122"/>
              </a:rPr>
              <a:t>清查表</a:t>
            </a:r>
            <a:r>
              <a:rPr lang="en-US" altLang="zh-CN" sz="2800" dirty="0" smtClean="0">
                <a:solidFill>
                  <a:srgbClr val="FF0000"/>
                </a:solidFill>
                <a:latin typeface="微软雅黑" panose="020B0503020204020204" pitchFamily="34" charset="-122"/>
                <a:sym typeface="微软雅黑" panose="020B0503020204020204" pitchFamily="34" charset="-122"/>
              </a:rPr>
              <a:t>721</a:t>
            </a:r>
            <a:r>
              <a:rPr lang="zh-CN" altLang="en-US" sz="2800" dirty="0" smtClean="0">
                <a:solidFill>
                  <a:srgbClr val="FF0000"/>
                </a:solidFill>
                <a:latin typeface="微软雅黑" panose="020B0503020204020204" pitchFamily="34" charset="-122"/>
                <a:sym typeface="微软雅黑" panose="020B0503020204020204" pitchFamily="34" charset="-122"/>
              </a:rPr>
              <a:t>表与定报</a:t>
            </a:r>
            <a:r>
              <a:rPr lang="en-US" altLang="zh-CN" sz="2800" dirty="0" smtClean="0">
                <a:solidFill>
                  <a:srgbClr val="FF0000"/>
                </a:solidFill>
                <a:latin typeface="微软雅黑" panose="020B0503020204020204" pitchFamily="34" charset="-122"/>
                <a:sym typeface="微软雅黑" panose="020B0503020204020204" pitchFamily="34" charset="-122"/>
              </a:rPr>
              <a:t>201-1</a:t>
            </a:r>
            <a:r>
              <a:rPr lang="zh-CN" altLang="en-US" sz="2800" dirty="0" smtClean="0">
                <a:solidFill>
                  <a:srgbClr val="FF0000"/>
                </a:solidFill>
                <a:latin typeface="微软雅黑" panose="020B0503020204020204" pitchFamily="34" charset="-122"/>
                <a:sym typeface="微软雅黑" panose="020B0503020204020204" pitchFamily="34" charset="-122"/>
              </a:rPr>
              <a:t>表行业代码出现跨专业不一致的情况，保留定报行业代码。</a:t>
            </a:r>
            <a:endParaRPr lang="zh-CN" altLang="en-US" sz="2800">
              <a:solidFill>
                <a:srgbClr val="336699"/>
              </a:solidFill>
              <a:latin typeface="微软雅黑" panose="020B0503020204020204" pitchFamily="34" charset="-122"/>
              <a:sym typeface="微软雅黑" panose="020B0503020204020204" pitchFamily="34" charset="-122"/>
            </a:endParaRPr>
          </a:p>
        </p:txBody>
      </p:sp>
      <p:pic>
        <p:nvPicPr>
          <p:cNvPr id="15377"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17"/>
          <p:cNvPicPr>
            <a:picLocks noChangeAspect="1" noChangeArrowheads="1"/>
          </p:cNvPicPr>
          <p:nvPr/>
        </p:nvPicPr>
        <p:blipFill>
          <a:blip r:embed="rId1"/>
          <a:srcRect/>
          <a:stretch>
            <a:fillRect/>
          </a:stretch>
        </p:blipFill>
        <p:spPr bwMode="auto">
          <a:xfrm>
            <a:off x="8610600" y="0"/>
            <a:ext cx="3581400" cy="1006475"/>
          </a:xfrm>
          <a:prstGeom prst="rect">
            <a:avLst/>
          </a:prstGeom>
          <a:noFill/>
          <a:ln w="9525">
            <a:noFill/>
            <a:miter lim="800000"/>
            <a:headEnd/>
            <a:tailEnd/>
          </a:ln>
        </p:spPr>
      </p:pic>
      <p:cxnSp>
        <p:nvCxnSpPr>
          <p:cNvPr id="24" name="直接连接符 23"/>
          <p:cNvCxnSpPr/>
          <p:nvPr/>
        </p:nvCxnSpPr>
        <p:spPr>
          <a:xfrm>
            <a:off x="0" y="6461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3" name="文本框 12"/>
          <p:cNvSpPr txBox="1"/>
          <p:nvPr/>
        </p:nvSpPr>
        <p:spPr>
          <a:xfrm>
            <a:off x="749300" y="2270760"/>
            <a:ext cx="9647555" cy="3370580"/>
          </a:xfrm>
          <a:prstGeom prst="rect">
            <a:avLst/>
          </a:prstGeom>
          <a:noFill/>
        </p:spPr>
        <p:txBody>
          <a:bodyPr>
            <a:noAutofit/>
          </a:bodyPr>
          <a:lstStyle/>
          <a:p>
            <a:pPr marL="36195" indent="0">
              <a:spcBef>
                <a:spcPct val="20000"/>
              </a:spcBef>
              <a:buSzPct val="85000"/>
              <a:buFont typeface="Wingdings" panose="05000000000000000000" charset="0"/>
              <a:buNone/>
              <a:defRPr/>
            </a:pPr>
            <a:endParaRPr lang="zh-CN" altLang="en-US"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800">
                <a:solidFill>
                  <a:srgbClr val="336699"/>
                </a:solidFill>
                <a:latin typeface="微软雅黑" panose="020B0503020204020204" pitchFamily="34" charset="-122"/>
                <a:sym typeface="+mn-ea"/>
              </a:rPr>
              <a:t>填报对象：</a:t>
            </a:r>
            <a:r>
              <a:rPr lang="zh-CN" altLang="en-US" sz="2800">
                <a:solidFill>
                  <a:srgbClr val="336699"/>
                </a:solidFill>
                <a:latin typeface="微软雅黑" panose="020B0503020204020204" pitchFamily="34" charset="-122"/>
                <a:sym typeface="方正黑体简体" panose="03000509000000000000" charset="-122"/>
              </a:rPr>
              <a:t>701表212栏“本法人（视同法人）单位是否有下属产业活动单位（分支机构、派出机构、分公司、分部、分厂、分店等）”选“1.是”的法人单位填写本表。</a:t>
            </a:r>
            <a:endParaRPr lang="zh-CN" altLang="en-US" sz="2800">
              <a:solidFill>
                <a:srgbClr val="336699"/>
              </a:solidFill>
              <a:latin typeface="微软雅黑" panose="020B0503020204020204" pitchFamily="34" charset="-122"/>
              <a:sym typeface="方正黑体简体" panose="03000509000000000000" charset="-122"/>
            </a:endParaRPr>
          </a:p>
          <a:p>
            <a:pPr marL="493395" indent="-457200">
              <a:spcBef>
                <a:spcPct val="20000"/>
              </a:spcBef>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r>
              <a:rPr lang="zh-CN" altLang="en-US" sz="2800">
                <a:solidFill>
                  <a:srgbClr val="336699"/>
                </a:solidFill>
                <a:latin typeface="微软雅黑" panose="020B0503020204020204" pitchFamily="34" charset="-122"/>
                <a:sym typeface="微软雅黑" panose="020B0503020204020204" pitchFamily="34" charset="-122"/>
              </a:rPr>
              <a:t>填报方法：</a:t>
            </a:r>
            <a:r>
              <a:rPr lang="zh-CN" altLang="en-US" sz="2800" noProof="1">
                <a:solidFill>
                  <a:srgbClr val="336699"/>
                </a:solidFill>
                <a:latin typeface="微软雅黑" panose="020B0503020204020204" pitchFamily="34" charset="-122"/>
                <a:sym typeface="+mn-ea"/>
              </a:rPr>
              <a:t>填报前，从清查表中导入相关数据，企业进行补充确认。</a:t>
            </a:r>
            <a:endParaRPr lang="zh-CN" altLang="en-US"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sym typeface="+mn-ea"/>
            </a:endParaRPr>
          </a:p>
          <a:p>
            <a:pPr marL="493395" indent="-457200">
              <a:spcBef>
                <a:spcPct val="20000"/>
              </a:spcBef>
              <a:buSzPct val="85000"/>
              <a:buFont typeface="Wingdings" panose="05000000000000000000" charset="0"/>
              <a:buChar char="Ø"/>
              <a:defRPr/>
            </a:pPr>
            <a:endParaRPr lang="zh-CN" altLang="en-US" sz="2800">
              <a:solidFill>
                <a:srgbClr val="336699"/>
              </a:solidFill>
              <a:latin typeface="微软雅黑" panose="020B0503020204020204" pitchFamily="34" charset="-122"/>
              <a:sym typeface="微软雅黑" panose="020B0503020204020204" pitchFamily="34" charset="-122"/>
            </a:endParaRPr>
          </a:p>
          <a:p>
            <a:pPr marL="493395" indent="-457200">
              <a:spcBef>
                <a:spcPct val="20000"/>
              </a:spcBef>
              <a:buSzPct val="85000"/>
              <a:buFont typeface="Wingdings" panose="05000000000000000000" charset="0"/>
              <a:buChar char="Ø"/>
              <a:defRPr/>
            </a:pPr>
            <a:endParaRPr lang="zh-CN" altLang="en-US" sz="2800">
              <a:solidFill>
                <a:srgbClr val="336699"/>
              </a:solidFill>
              <a:latin typeface="微软雅黑" panose="020B0503020204020204" pitchFamily="34" charset="-122"/>
              <a:sym typeface="微软雅黑" panose="020B0503020204020204" pitchFamily="34" charset="-122"/>
            </a:endParaRPr>
          </a:p>
          <a:p>
            <a:pPr marL="493395" indent="-457200">
              <a:spcBef>
                <a:spcPct val="20000"/>
              </a:spcBef>
              <a:buSzPct val="85000"/>
              <a:buFont typeface="Wingdings" panose="05000000000000000000" charset="0"/>
              <a:buChar char="Ø"/>
              <a:defRPr/>
            </a:pPr>
            <a:endParaRPr lang="zh-CN" altLang="en-US" sz="2800" noProof="1">
              <a:solidFill>
                <a:srgbClr val="336699"/>
              </a:solidFill>
              <a:latin typeface="微软雅黑" panose="020B0503020204020204" pitchFamily="34" charset="-122"/>
              <a:sym typeface="+mn-ea"/>
            </a:endParaRPr>
          </a:p>
        </p:txBody>
      </p:sp>
      <p:sp>
        <p:nvSpPr>
          <p:cNvPr id="2" name="圆角矩形 1"/>
          <p:cNvSpPr/>
          <p:nvPr/>
        </p:nvSpPr>
        <p:spPr>
          <a:xfrm>
            <a:off x="725805" y="1289050"/>
            <a:ext cx="665861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4343" name="文本框 16"/>
          <p:cNvSpPr txBox="1">
            <a:spLocks noChangeArrowheads="1"/>
          </p:cNvSpPr>
          <p:nvPr/>
        </p:nvSpPr>
        <p:spPr bwMode="auto">
          <a:xfrm>
            <a:off x="703580" y="1405255"/>
            <a:ext cx="6680835" cy="460375"/>
          </a:xfrm>
          <a:prstGeom prst="rect">
            <a:avLst/>
          </a:prstGeom>
          <a:noFill/>
          <a:ln w="9525">
            <a:noFill/>
            <a:miter lim="800000"/>
          </a:ln>
        </p:spPr>
        <p:txBody>
          <a:bodyPr wrap="square">
            <a:spAutoFit/>
          </a:bodyPr>
          <a:lstStyle/>
          <a:p>
            <a:pPr algn="ctr"/>
            <a:r>
              <a:rPr lang="zh-CN" altLang="en-US" sz="2400" b="1">
                <a:solidFill>
                  <a:schemeClr val="bg1"/>
                </a:solidFill>
              </a:rPr>
              <a:t>法人单位所属产业活动单位情况（</a:t>
            </a:r>
            <a:r>
              <a:rPr lang="en-US" altLang="zh-CN" sz="2400" b="1">
                <a:solidFill>
                  <a:schemeClr val="bg1"/>
                </a:solidFill>
              </a:rPr>
              <a:t>701-1</a:t>
            </a:r>
            <a:r>
              <a:rPr lang="zh-CN" altLang="en-US" sz="2400" b="1">
                <a:solidFill>
                  <a:schemeClr val="bg1"/>
                </a:solidFill>
              </a:rPr>
              <a:t>表）</a:t>
            </a:r>
            <a:endParaRPr lang="zh-CN" altLang="en-US" sz="2400" b="1">
              <a:solidFill>
                <a:schemeClr val="bg1"/>
              </a:solidFill>
            </a:endParaRPr>
          </a:p>
        </p:txBody>
      </p:sp>
      <p:pic>
        <p:nvPicPr>
          <p:cNvPr id="15377"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UNIT_PLACING_PICTURE_USER_VIEWPORT" val="{&quot;height&quot;:2576,&quot;width&quot;:12368}"/>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UNIT_TABLE_BEAUTIFY" val="smartTable{22f1f936-a323-44f5-abcf-66421e954455}"/>
  <p:tag name="TABLE_ENDDRAG_ORIGIN_RECT" val="842*309"/>
  <p:tag name="TABLE_ENDDRAG_RECT" val="59*78*842*309"/>
</p:tagLst>
</file>

<file path=ppt/tags/tag22.xml><?xml version="1.0" encoding="utf-8"?>
<p:tagLst xmlns:p="http://schemas.openxmlformats.org/presentationml/2006/main">
  <p:tag name="KSO_WPP_MARK_KEY" val="8877070e-a33b-40d1-b116-5f852594377c"/>
  <p:tag name="COMMONDATA" val="eyJoZGlkIjoiMmMxMjFkZTBiYjM0ZDdjNDM2MjQ2MTcxNDRmYzI0M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4828</Words>
  <Application>WPS 演示</Application>
  <PresentationFormat>自定义</PresentationFormat>
  <Paragraphs>509</Paragraphs>
  <Slides>49</Slides>
  <Notes>26</Notes>
  <HiddenSlides>0</HiddenSlides>
  <MMClips>0</MMClips>
  <ScaleCrop>false</ScaleCrop>
  <HeadingPairs>
    <vt:vector size="6" baseType="variant">
      <vt:variant>
        <vt:lpstr>已用的字体</vt:lpstr>
      </vt:variant>
      <vt:variant>
        <vt:i4>18</vt:i4>
      </vt:variant>
      <vt:variant>
        <vt:lpstr>主题</vt:lpstr>
      </vt:variant>
      <vt:variant>
        <vt:i4>8</vt:i4>
      </vt:variant>
      <vt:variant>
        <vt:lpstr>幻灯片标题</vt:lpstr>
      </vt:variant>
      <vt:variant>
        <vt:i4>49</vt:i4>
      </vt:variant>
    </vt:vector>
  </HeadingPairs>
  <TitlesOfParts>
    <vt:vector size="75" baseType="lpstr">
      <vt:lpstr>Arial</vt:lpstr>
      <vt:lpstr>宋体</vt:lpstr>
      <vt:lpstr>Wingdings</vt:lpstr>
      <vt:lpstr>微软雅黑</vt:lpstr>
      <vt:lpstr>Calibri</vt:lpstr>
      <vt:lpstr>Wingdings</vt:lpstr>
      <vt:lpstr>方正黑体简体</vt:lpstr>
      <vt:lpstr>Arial Unicode MS</vt:lpstr>
      <vt:lpstr>Oswald Light</vt:lpstr>
      <vt:lpstr>Segoe Print</vt:lpstr>
      <vt:lpstr>仿宋_GB2312</vt:lpstr>
      <vt:lpstr>仿宋</vt:lpstr>
      <vt:lpstr>黑体</vt:lpstr>
      <vt:lpstr>FZZhengHeiS-R-GB</vt:lpstr>
      <vt:lpstr>楷体</vt:lpstr>
      <vt:lpstr>汉仪叶叶相思体简</vt:lpstr>
      <vt:lpstr>方正黑体_GBK</vt:lpstr>
      <vt:lpstr>Nimbus Roman No9 L</vt:lpstr>
      <vt:lpstr>Office 主题</vt:lpstr>
      <vt:lpstr>1_Office 主题</vt:lpstr>
      <vt:lpstr>2_Office 主题</vt:lpstr>
      <vt:lpstr>3_Office 主题</vt:lpstr>
      <vt:lpstr>4_Office 主题</vt:lpstr>
      <vt:lpstr>5_Office 主题</vt:lpstr>
      <vt:lpstr>6_Office 主题</vt:lpstr>
      <vt:lpstr>7_Office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形无影</cp:lastModifiedBy>
  <cp:revision>483</cp:revision>
  <dcterms:created xsi:type="dcterms:W3CDTF">2023-03-21T10:58:00Z</dcterms:created>
  <dcterms:modified xsi:type="dcterms:W3CDTF">2023-04-01T09:09:29Z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135F405E8D0B4CB3A65150A2CF05C1F3</vt:lpwstr>
  </property>
</Properties>
</file>