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2" r:id="rId3"/>
  </p:sldMasterIdLst>
  <p:notesMasterIdLst>
    <p:notesMasterId r:id="rId15"/>
  </p:notesMasterIdLst>
  <p:handoutMasterIdLst>
    <p:handoutMasterId r:id="rId31"/>
  </p:handoutMasterIdLst>
  <p:sldIdLst>
    <p:sldId id="263" r:id="rId4"/>
    <p:sldId id="348" r:id="rId5"/>
    <p:sldId id="360" r:id="rId6"/>
    <p:sldId id="272" r:id="rId7"/>
    <p:sldId id="370" r:id="rId8"/>
    <p:sldId id="371" r:id="rId9"/>
    <p:sldId id="369" r:id="rId10"/>
    <p:sldId id="377" r:id="rId11"/>
    <p:sldId id="378" r:id="rId12"/>
    <p:sldId id="372" r:id="rId13"/>
    <p:sldId id="379" r:id="rId14"/>
    <p:sldId id="373" r:id="rId16"/>
    <p:sldId id="281" r:id="rId17"/>
    <p:sldId id="284" r:id="rId18"/>
    <p:sldId id="285" r:id="rId19"/>
    <p:sldId id="290" r:id="rId20"/>
    <p:sldId id="374" r:id="rId21"/>
    <p:sldId id="380" r:id="rId22"/>
    <p:sldId id="375" r:id="rId23"/>
    <p:sldId id="296" r:id="rId24"/>
    <p:sldId id="309" r:id="rId25"/>
    <p:sldId id="376" r:id="rId26"/>
    <p:sldId id="310" r:id="rId27"/>
    <p:sldId id="312" r:id="rId28"/>
    <p:sldId id="313" r:id="rId29"/>
    <p:sldId id="323" r:id="rId30"/>
  </p:sldIdLst>
  <p:sldSz cx="12192000" cy="6858000"/>
  <p:notesSz cx="6858000" cy="9144000"/>
  <p:custDataLst>
    <p:tags r:id="rId35"/>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0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B649F"/>
    <a:srgbClr val="FFFFFF"/>
    <a:srgbClr val="D9D9D9"/>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519" autoAdjust="0"/>
    <p:restoredTop sz="94650"/>
  </p:normalViewPr>
  <p:slideViewPr>
    <p:cSldViewPr snapToGrid="0" showGuides="1">
      <p:cViewPr varScale="1">
        <p:scale>
          <a:sx n="120" d="100"/>
          <a:sy n="120" d="100"/>
        </p:scale>
        <p:origin x="376" y="184"/>
      </p:cViewPr>
      <p:guideLst>
        <p:guide orient="horz" pos="2160"/>
        <p:guide pos="3808"/>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5" Type="http://schemas.openxmlformats.org/officeDocument/2006/relationships/tags" Target="tags/tag101.xml"/><Relationship Id="rId34" Type="http://schemas.openxmlformats.org/officeDocument/2006/relationships/tableStyles" Target="tableStyles.xml"/><Relationship Id="rId33" Type="http://schemas.openxmlformats.org/officeDocument/2006/relationships/viewProps" Target="viewProps.xml"/><Relationship Id="rId32" Type="http://schemas.openxmlformats.org/officeDocument/2006/relationships/presProps" Target="presProps.xml"/><Relationship Id="rId31" Type="http://schemas.openxmlformats.org/officeDocument/2006/relationships/handoutMaster" Target="handoutMasters/handoutMaster1.xml"/><Relationship Id="rId30" Type="http://schemas.openxmlformats.org/officeDocument/2006/relationships/slide" Target="slides/slide26.xml"/><Relationship Id="rId3" Type="http://schemas.openxmlformats.org/officeDocument/2006/relationships/slideMaster" Target="slideMasters/slideMaster2.xml"/><Relationship Id="rId29" Type="http://schemas.openxmlformats.org/officeDocument/2006/relationships/slide" Target="slides/slide25.xml"/><Relationship Id="rId28" Type="http://schemas.openxmlformats.org/officeDocument/2006/relationships/slide" Target="slides/slide24.xml"/><Relationship Id="rId27" Type="http://schemas.openxmlformats.org/officeDocument/2006/relationships/slide" Target="slides/slide23.xml"/><Relationship Id="rId26" Type="http://schemas.openxmlformats.org/officeDocument/2006/relationships/slide" Target="slides/slide22.xml"/><Relationship Id="rId25" Type="http://schemas.openxmlformats.org/officeDocument/2006/relationships/slide" Target="slides/slide21.xml"/><Relationship Id="rId24" Type="http://schemas.openxmlformats.org/officeDocument/2006/relationships/slide" Target="slides/slide20.xml"/><Relationship Id="rId23" Type="http://schemas.openxmlformats.org/officeDocument/2006/relationships/slide" Target="slides/slide19.xml"/><Relationship Id="rId22" Type="http://schemas.openxmlformats.org/officeDocument/2006/relationships/slide" Target="slides/slide18.xml"/><Relationship Id="rId21" Type="http://schemas.openxmlformats.org/officeDocument/2006/relationships/slide" Target="slides/slide17.xml"/><Relationship Id="rId20" Type="http://schemas.openxmlformats.org/officeDocument/2006/relationships/slide" Target="slides/slide16.xml"/><Relationship Id="rId2" Type="http://schemas.openxmlformats.org/officeDocument/2006/relationships/theme" Target="theme/theme1.xml"/><Relationship Id="rId19" Type="http://schemas.openxmlformats.org/officeDocument/2006/relationships/slide" Target="slides/slide15.xml"/><Relationship Id="rId18" Type="http://schemas.openxmlformats.org/officeDocument/2006/relationships/slide" Target="slides/slide14.xml"/><Relationship Id="rId17" Type="http://schemas.openxmlformats.org/officeDocument/2006/relationships/slide" Target="slides/slide13.xml"/><Relationship Id="rId16" Type="http://schemas.openxmlformats.org/officeDocument/2006/relationships/slide" Target="slides/slide12.xml"/><Relationship Id="rId15" Type="http://schemas.openxmlformats.org/officeDocument/2006/relationships/notesMaster" Target="notesMasters/notesMaster1.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dirty="0"/>
          </a:p>
          <a:p>
            <a:r>
              <a:rPr lang="zh-CN" altLang="en-US" dirty="0"/>
              <a:t>（一）一套表单位。</a:t>
            </a:r>
            <a:endParaRPr lang="zh-CN" altLang="en-US" dirty="0"/>
          </a:p>
          <a:p>
            <a:r>
              <a:rPr lang="zh-CN" altLang="en-US" dirty="0"/>
              <a:t>2023年3月一套表定报库中的单位，在清查后，通过数据采集处理系统填报试点表式。试点表式为方案中所列的一套表单位普查表。</a:t>
            </a:r>
            <a:endParaRPr lang="zh-CN" altLang="en-US" dirty="0"/>
          </a:p>
          <a:p>
            <a:r>
              <a:rPr lang="zh-CN" altLang="en-US" dirty="0"/>
              <a:t>（二）非一套表单位。</a:t>
            </a:r>
            <a:endParaRPr lang="zh-CN" altLang="en-US" dirty="0"/>
          </a:p>
          <a:p>
            <a:r>
              <a:rPr lang="zh-CN" altLang="en-US" dirty="0"/>
              <a:t>未纳入一套表的法人单位、产业活动单位，在清查后，通过普查员上门采集或自主填报的方式填报试点表式。试点表式为方案中所列的非一套表单位普查表。</a:t>
            </a:r>
            <a:endParaRPr lang="zh-CN" altLang="en-US" dirty="0"/>
          </a:p>
          <a:p>
            <a:r>
              <a:rPr lang="zh-CN" altLang="en-US" dirty="0"/>
              <a:t>（三）个体经营户。</a:t>
            </a:r>
            <a:endParaRPr lang="zh-CN" altLang="en-US" dirty="0"/>
          </a:p>
          <a:p>
            <a:r>
              <a:rPr lang="zh-CN" altLang="en-US" dirty="0"/>
              <a:t>个体经营户在清查后，国务院经普办按照《个体经营户抽样调查方案》的要求对试点县（市、区）内个体经营户进行抽样，抽中的个体经营户通过普查员上门采集的方式填报个体经营户抽样调查表。</a:t>
            </a:r>
            <a:endParaRPr lang="zh-CN" altLang="en-US" dirty="0"/>
          </a:p>
          <a:p>
            <a:r>
              <a:rPr lang="zh-CN" altLang="en-US" dirty="0"/>
              <a:t>（四）投入产出调查单位。</a:t>
            </a:r>
            <a:endParaRPr lang="zh-CN" altLang="en-US" dirty="0"/>
          </a:p>
          <a:p>
            <a:r>
              <a:rPr lang="zh-CN" altLang="en-US" dirty="0"/>
              <a:t>试点县（市、区）普查机构组织选定的投入产出调查试点单位填报2023年一季度投入产出调查电子台账数据。</a:t>
            </a:r>
            <a:endParaRPr lang="zh-CN"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zh-CN" altLang="en-US"/>
              <a:t>1.建立清查底册。试点县（市、区）普查机构向相关部门收集法人单位、产业活动单位和个体经营户资料，将基本单位名录库与相关部门数据进行比对、合并，生成清查底册。</a:t>
            </a:r>
            <a:endParaRPr lang="zh-CN" altLang="en-US"/>
          </a:p>
          <a:p>
            <a:r>
              <a:rPr lang="zh-CN" altLang="en-US"/>
              <a:t>2.实施清查。试点县（市、区）普查机构清查前要发放告知书，做好相关准备。普查员根据普查区电子地图，使用手持电子终端逐户进行清查，填写清查表，上传清查数据。试点县（市、区）普查机构进行编码赋码、数据审核和查疑补漏工作。试点省（区、市）普查机构组织开展数据审核验收工作，于4月25日前上报清查表和清查底册。国务院经普办标记各类单位，整理生成普查单位名录，统一反馈试点省（区、市）普查机构。</a:t>
            </a:r>
            <a:endParaRPr lang="zh-CN" altLang="en-US"/>
          </a:p>
          <a:p>
            <a:r>
              <a:rPr lang="zh-CN" altLang="en-US"/>
              <a:t>数据采集与上报。5月15日前，一套表单位通过数据采集处理系统填报，非一套表单位由普查员入户采集或自主填报，个体经营户由普查员入户采集填报，投入产出调查试点单位将填报完成的投入产出调查电子台账导入数据处理平台。各级普查机构要在基层数据上报期间对数据进行随报随审。</a:t>
            </a:r>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zh-CN" altLang="en-US"/>
              <a:t>1.数据审核与验收。各级普查机构对试点数据进行审核，发现问题及时退回核实修改。逐级对基层数据进行验收确认。</a:t>
            </a:r>
            <a:endParaRPr lang="zh-CN" altLang="en-US"/>
          </a:p>
          <a:p>
            <a:r>
              <a:rPr lang="zh-CN" altLang="en-US"/>
              <a:t>2.数据汇总。试点省（区、市）普查机构在普查数据处理软件中进行快速汇总和综合汇总，5月20日前完成数据汇总、评估，并上报综合数据和评估报告。</a:t>
            </a:r>
            <a:endParaRPr lang="zh-CN" altLang="en-US"/>
          </a:p>
          <a:p>
            <a:r>
              <a:rPr lang="zh-CN" altLang="en-US"/>
              <a:t>各试点省（区、市）普查机构原则上5月25日前完成试点工作，5月25日前将试点工作总结报国务院经普办。结合试点需要研究的重点问题，总结综合试点组织实施中的经验及建议、方案存在的问题及改进意见。</a:t>
            </a:r>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zh-CN" altLang="en-US"/>
              <a:t>国务院经普办成立综合试点调研工作组。试点期间，工作组将赴试点省（区、市）与地方试点工作机构共同研究和处理试点问题。</a:t>
            </a:r>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indent="266700" algn="just">
              <a:lnSpc>
                <a:spcPct val="160000"/>
              </a:lnSpc>
              <a:spcBef>
                <a:spcPts val="1200"/>
              </a:spcBef>
              <a:spcAft>
                <a:spcPts val="1200"/>
              </a:spcAft>
            </a:pPr>
            <a:r>
              <a:rPr lang="zh-CN" altLang="zh-CN" kern="100" dirty="0">
                <a:effectLst/>
                <a:latin typeface="+mj-ea"/>
                <a:ea typeface="+mj-ea"/>
                <a:cs typeface="Nimbus Roman No9 L"/>
              </a:rPr>
              <a:t>明确试点任务、细化工作责任、优化工作流程、统筹进度安排，周密部署、精心组织各项试点工作。</a:t>
            </a:r>
            <a:endParaRPr lang="zh-CN" altLang="zh-CN" kern="100" dirty="0">
              <a:effectLst/>
              <a:latin typeface="+mj-ea"/>
              <a:ea typeface="+mj-ea"/>
              <a:cs typeface="Times New Roman" panose="02020603050405020304" pitchFamily="18" charset="0"/>
            </a:endParaRPr>
          </a:p>
          <a:p>
            <a:pPr indent="266700" algn="just">
              <a:lnSpc>
                <a:spcPct val="160000"/>
              </a:lnSpc>
              <a:spcBef>
                <a:spcPts val="1200"/>
              </a:spcBef>
              <a:spcAft>
                <a:spcPts val="1200"/>
              </a:spcAft>
            </a:pPr>
            <a:r>
              <a:rPr lang="zh-CN" altLang="zh-CN" b="1" kern="100" dirty="0">
                <a:effectLst/>
                <a:latin typeface="+mj-ea"/>
                <a:ea typeface="+mj-ea"/>
                <a:cs typeface="Nimbus Roman No9 L"/>
              </a:rPr>
              <a:t>落实责任。</a:t>
            </a:r>
            <a:r>
              <a:rPr lang="zh-CN" altLang="zh-CN" kern="100" dirty="0">
                <a:effectLst/>
                <a:latin typeface="+mj-ea"/>
                <a:ea typeface="+mj-ea"/>
                <a:cs typeface="Nimbus Roman No9 L"/>
              </a:rPr>
              <a:t>各相关单位和试点地区统计局根据试点要求，认真做好职责范围内各项工作。</a:t>
            </a:r>
            <a:endParaRPr lang="zh-CN" altLang="zh-CN" kern="100" dirty="0">
              <a:effectLst/>
              <a:latin typeface="+mj-ea"/>
              <a:ea typeface="+mj-ea"/>
              <a:cs typeface="Times New Roman" panose="02020603050405020304" pitchFamily="18" charset="0"/>
            </a:endParaRPr>
          </a:p>
          <a:p>
            <a:endParaRPr kumimoji="1" lang="zh-CN" altLang="en-US" dirty="0"/>
          </a:p>
        </p:txBody>
      </p:sp>
      <p:sp>
        <p:nvSpPr>
          <p:cNvPr id="4" name="灯片编号占位符 3"/>
          <p:cNvSpPr>
            <a:spLocks noGrp="1"/>
          </p:cNvSpPr>
          <p:nvPr>
            <p:ph type="sldNum" sz="quarter" idx="5"/>
          </p:nvPr>
        </p:nvSpPr>
        <p:spPr/>
        <p:txBody>
          <a:bodyPr/>
          <a:lstStyle/>
          <a:p>
            <a:fld id="{A6837353-30EB-4A48-80EB-173D804AEFBD}" type="slidenum">
              <a:rPr lang="zh-CN" altLang="en-US" smtClean="0"/>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zh-CN" altLang="en-US"/>
              <a:t>试点地区应结合工作实际，对下述重点问题进行认真研究、总结。</a:t>
            </a:r>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9" Type="http://schemas.openxmlformats.org/officeDocument/2006/relationships/image" Target="../media/image1.png"/><Relationship Id="rId8" Type="http://schemas.openxmlformats.org/officeDocument/2006/relationships/tags" Target="../tags/tag7.xml"/><Relationship Id="rId7" Type="http://schemas.openxmlformats.org/officeDocument/2006/relationships/tags" Target="../tags/tag6.xml"/><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8" Type="http://schemas.openxmlformats.org/officeDocument/2006/relationships/image" Target="../media/image2.png"/><Relationship Id="rId17" Type="http://schemas.openxmlformats.org/officeDocument/2006/relationships/tags" Target="../tags/tag15.xml"/><Relationship Id="rId16" Type="http://schemas.openxmlformats.org/officeDocument/2006/relationships/tags" Target="../tags/tag14.xml"/><Relationship Id="rId15" Type="http://schemas.openxmlformats.org/officeDocument/2006/relationships/tags" Target="../tags/tag13.xml"/><Relationship Id="rId14" Type="http://schemas.openxmlformats.org/officeDocument/2006/relationships/tags" Target="../tags/tag12.xml"/><Relationship Id="rId13" Type="http://schemas.openxmlformats.org/officeDocument/2006/relationships/tags" Target="../tags/tag11.xml"/><Relationship Id="rId12" Type="http://schemas.openxmlformats.org/officeDocument/2006/relationships/tags" Target="../tags/tag10.xml"/><Relationship Id="rId11" Type="http://schemas.openxmlformats.org/officeDocument/2006/relationships/tags" Target="../tags/tag9.xml"/><Relationship Id="rId10" Type="http://schemas.openxmlformats.org/officeDocument/2006/relationships/tags" Target="../tags/tag8.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7" Type="http://schemas.openxmlformats.org/officeDocument/2006/relationships/tags" Target="../tags/tag60.xml"/><Relationship Id="rId6" Type="http://schemas.openxmlformats.org/officeDocument/2006/relationships/tags" Target="../tags/tag59.xml"/><Relationship Id="rId5" Type="http://schemas.openxmlformats.org/officeDocument/2006/relationships/tags" Target="../tags/tag58.xml"/><Relationship Id="rId4" Type="http://schemas.openxmlformats.org/officeDocument/2006/relationships/tags" Target="../tags/tag57.xml"/><Relationship Id="rId3" Type="http://schemas.openxmlformats.org/officeDocument/2006/relationships/tags" Target="../tags/tag56.xml"/><Relationship Id="rId2" Type="http://schemas.openxmlformats.org/officeDocument/2006/relationships/tags" Target="../tags/tag55.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6" Type="http://schemas.openxmlformats.org/officeDocument/2006/relationships/tags" Target="../tags/tag65.xml"/><Relationship Id="rId5" Type="http://schemas.openxmlformats.org/officeDocument/2006/relationships/tags" Target="../tags/tag64.xml"/><Relationship Id="rId4" Type="http://schemas.openxmlformats.org/officeDocument/2006/relationships/tags" Target="../tags/tag63.xml"/><Relationship Id="rId3" Type="http://schemas.openxmlformats.org/officeDocument/2006/relationships/tags" Target="../tags/tag62.xml"/><Relationship Id="rId2" Type="http://schemas.openxmlformats.org/officeDocument/2006/relationships/tags" Target="../tags/tag61.xm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5" Type="http://schemas.openxmlformats.org/officeDocument/2006/relationships/tags" Target="../tags/tag69.xml"/><Relationship Id="rId4" Type="http://schemas.openxmlformats.org/officeDocument/2006/relationships/tags" Target="../tags/tag68.xml"/><Relationship Id="rId3" Type="http://schemas.openxmlformats.org/officeDocument/2006/relationships/tags" Target="../tags/tag67.xml"/><Relationship Id="rId2" Type="http://schemas.openxmlformats.org/officeDocument/2006/relationships/tags" Target="../tags/tag66.xml"/><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6" Type="http://schemas.openxmlformats.org/officeDocument/2006/relationships/tags" Target="../tags/tag74.xml"/><Relationship Id="rId5" Type="http://schemas.openxmlformats.org/officeDocument/2006/relationships/tags" Target="../tags/tag73.xml"/><Relationship Id="rId4" Type="http://schemas.openxmlformats.org/officeDocument/2006/relationships/tags" Target="../tags/tag72.xml"/><Relationship Id="rId3" Type="http://schemas.openxmlformats.org/officeDocument/2006/relationships/tags" Target="../tags/tag71.xml"/><Relationship Id="rId2" Type="http://schemas.openxmlformats.org/officeDocument/2006/relationships/tags" Target="../tags/tag70.xml"/><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5" Type="http://schemas.openxmlformats.org/officeDocument/2006/relationships/tags" Target="../tags/tag24.xml"/><Relationship Id="rId4" Type="http://schemas.openxmlformats.org/officeDocument/2006/relationships/tags" Target="../tags/tag23.xml"/><Relationship Id="rId3" Type="http://schemas.openxmlformats.org/officeDocument/2006/relationships/tags" Target="../tags/tag22.xml"/><Relationship Id="rId2" Type="http://schemas.openxmlformats.org/officeDocument/2006/relationships/tags" Target="../tags/tag2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5" Type="http://schemas.openxmlformats.org/officeDocument/2006/relationships/tags" Target="../tags/tag28.xml"/><Relationship Id="rId4" Type="http://schemas.openxmlformats.org/officeDocument/2006/relationships/tags" Target="../tags/tag27.xml"/><Relationship Id="rId3" Type="http://schemas.openxmlformats.org/officeDocument/2006/relationships/tags" Target="../tags/tag26.xml"/><Relationship Id="rId2" Type="http://schemas.openxmlformats.org/officeDocument/2006/relationships/tags" Target="../tags/tag25.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6" Type="http://schemas.openxmlformats.org/officeDocument/2006/relationships/tags" Target="../tags/tag33.xml"/><Relationship Id="rId5" Type="http://schemas.openxmlformats.org/officeDocument/2006/relationships/tags" Target="../tags/tag32.xml"/><Relationship Id="rId4" Type="http://schemas.openxmlformats.org/officeDocument/2006/relationships/tags" Target="../tags/tag31.xml"/><Relationship Id="rId3" Type="http://schemas.openxmlformats.org/officeDocument/2006/relationships/tags" Target="../tags/tag30.xml"/><Relationship Id="rId2" Type="http://schemas.openxmlformats.org/officeDocument/2006/relationships/tags" Target="../tags/tag29.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7" Type="http://schemas.openxmlformats.org/officeDocument/2006/relationships/tags" Target="../tags/tag39.xml"/><Relationship Id="rId6" Type="http://schemas.openxmlformats.org/officeDocument/2006/relationships/tags" Target="../tags/tag38.xml"/><Relationship Id="rId5" Type="http://schemas.openxmlformats.org/officeDocument/2006/relationships/tags" Target="../tags/tag37.xml"/><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9" Type="http://schemas.openxmlformats.org/officeDocument/2006/relationships/tags" Target="../tags/tag47.xml"/><Relationship Id="rId8" Type="http://schemas.openxmlformats.org/officeDocument/2006/relationships/tags" Target="../tags/tag46.xml"/><Relationship Id="rId7" Type="http://schemas.openxmlformats.org/officeDocument/2006/relationships/tags" Target="../tags/tag45.xml"/><Relationship Id="rId6" Type="http://schemas.openxmlformats.org/officeDocument/2006/relationships/tags" Target="../tags/tag44.xml"/><Relationship Id="rId5" Type="http://schemas.openxmlformats.org/officeDocument/2006/relationships/tags" Target="../tags/tag43.xml"/><Relationship Id="rId4" Type="http://schemas.openxmlformats.org/officeDocument/2006/relationships/tags" Target="../tags/tag42.xml"/><Relationship Id="rId3" Type="http://schemas.openxmlformats.org/officeDocument/2006/relationships/tags" Target="../tags/tag41.xml"/><Relationship Id="rId2" Type="http://schemas.openxmlformats.org/officeDocument/2006/relationships/tags" Target="../tags/tag40.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custDataLst>
              <p:tags r:id="rId2"/>
            </p:custDataLst>
          </p:nvPr>
        </p:nvSpPr>
        <p:spPr>
          <a:xfrm>
            <a:off x="1198800" y="914400"/>
            <a:ext cx="9799200" cy="2570400"/>
          </a:xfrm>
        </p:spPr>
        <p:txBody>
          <a:bodyPr lIns="90000" tIns="46800" rIns="90000" bIns="46800" anchor="b" anchorCtr="0">
            <a:normAutofit/>
          </a:bodyPr>
          <a:lstStyle>
            <a:lvl1pPr algn="ctr">
              <a:defRPr sz="6000"/>
            </a:lvl1pPr>
          </a:lstStyle>
          <a:p>
            <a:r>
              <a:rPr lang="zh-CN" altLang="en-US" dirty="0"/>
              <a:t>单击此处编辑母版标题样式</a:t>
            </a:r>
            <a:endParaRPr lang="zh-CN" altLang="en-US" dirty="0"/>
          </a:p>
        </p:txBody>
      </p:sp>
      <p:sp>
        <p:nvSpPr>
          <p:cNvPr id="3" name="副标题 2"/>
          <p:cNvSpPr>
            <a:spLocks noGrp="1"/>
          </p:cNvSpPr>
          <p:nvPr>
            <p:ph type="subTitle" idx="1"/>
            <p:custDataLst>
              <p:tags r:id="rId3"/>
            </p:custDataLst>
          </p:nvPr>
        </p:nvSpPr>
        <p:spPr>
          <a:xfrm>
            <a:off x="1198800" y="3560400"/>
            <a:ext cx="9799200" cy="1472400"/>
          </a:xfrm>
        </p:spPr>
        <p:txBody>
          <a:bodyPr lIns="90000" tIns="46800" rIns="90000" bIns="46800">
            <a:normAutofit/>
          </a:bodyPr>
          <a:lstStyle>
            <a:lvl1pPr marL="0" indent="0" algn="ctr">
              <a:lnSpc>
                <a:spcPct val="110000"/>
              </a:lnSpc>
              <a:buNone/>
              <a:defRPr sz="2400" spc="200">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单击此处编辑母版副标题样式</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
        <p:nvSpPr>
          <p:cNvPr id="6145" name="文本框 62"/>
          <p:cNvSpPr txBox="1"/>
          <p:nvPr userDrawn="1">
            <p:custDataLst>
              <p:tags r:id="rId7"/>
            </p:custDataLst>
          </p:nvPr>
        </p:nvSpPr>
        <p:spPr>
          <a:xfrm>
            <a:off x="1325563" y="2968625"/>
            <a:ext cx="9402762" cy="920750"/>
          </a:xfrm>
          <a:prstGeom prst="rect">
            <a:avLst/>
          </a:prstGeom>
          <a:noFill/>
          <a:ln w="9525">
            <a:noFill/>
          </a:ln>
        </p:spPr>
        <p:txBody>
          <a:bodyPr wrap="square" anchor="t" anchorCtr="0">
            <a:spAutoFit/>
          </a:bodyPr>
          <a:lstStyle/>
          <a:p>
            <a:pPr algn="ctr"/>
            <a:r>
              <a:rPr lang="zh-CN" altLang="en-US" sz="5400" dirty="0">
                <a:solidFill>
                  <a:srgbClr val="336699"/>
                </a:solidFill>
                <a:latin typeface="微软雅黑" panose="020B0503020204020204" charset="-122"/>
                <a:ea typeface="微软雅黑" panose="020B0503020204020204" charset="-122"/>
                <a:sym typeface="微软雅黑" panose="020B0503020204020204" charset="-122"/>
              </a:rPr>
              <a:t>综合试点方案说明</a:t>
            </a:r>
            <a:endParaRPr lang="zh-CN" altLang="en-US" sz="5400" dirty="0">
              <a:solidFill>
                <a:srgbClr val="336699"/>
              </a:solidFill>
              <a:latin typeface="微软雅黑" panose="020B0503020204020204" charset="-122"/>
              <a:ea typeface="微软雅黑" panose="020B0503020204020204" charset="-122"/>
              <a:sym typeface="微软雅黑" panose="020B0503020204020204" charset="-122"/>
            </a:endParaRPr>
          </a:p>
        </p:txBody>
      </p:sp>
      <p:pic>
        <p:nvPicPr>
          <p:cNvPr id="6146" name="图片 6"/>
          <p:cNvPicPr>
            <a:picLocks noChangeAspect="1"/>
          </p:cNvPicPr>
          <p:nvPr userDrawn="1">
            <p:custDataLst>
              <p:tags r:id="rId8"/>
            </p:custDataLst>
          </p:nvPr>
        </p:nvPicPr>
        <p:blipFill>
          <a:blip r:embed="rId9"/>
          <a:stretch>
            <a:fillRect/>
          </a:stretch>
        </p:blipFill>
        <p:spPr>
          <a:xfrm>
            <a:off x="6326188" y="5200650"/>
            <a:ext cx="5865812" cy="1657350"/>
          </a:xfrm>
          <a:prstGeom prst="rect">
            <a:avLst/>
          </a:prstGeom>
          <a:noFill/>
          <a:ln w="9525">
            <a:noFill/>
          </a:ln>
        </p:spPr>
      </p:pic>
      <p:sp>
        <p:nvSpPr>
          <p:cNvPr id="48" name="任意多边形 47"/>
          <p:cNvSpPr/>
          <p:nvPr userDrawn="1">
            <p:custDataLst>
              <p:tags r:id="rId10"/>
            </p:custDataLst>
          </p:nvPr>
        </p:nvSpPr>
        <p:spPr>
          <a:xfrm rot="5400000">
            <a:off x="5406231" y="-4683919"/>
            <a:ext cx="914400" cy="11736388"/>
          </a:xfrm>
          <a:custGeom>
            <a:avLst/>
            <a:gdLst>
              <a:gd name="connsiteX0" fmla="*/ 0 w 990604"/>
              <a:gd name="connsiteY0" fmla="*/ 5956738 h 5956738"/>
              <a:gd name="connsiteX1" fmla="*/ 0 w 990604"/>
              <a:gd name="connsiteY1" fmla="*/ 317938 h 5956738"/>
              <a:gd name="connsiteX2" fmla="*/ 6 w 990604"/>
              <a:gd name="connsiteY2" fmla="*/ 317938 h 5956738"/>
              <a:gd name="connsiteX3" fmla="*/ 495305 w 990604"/>
              <a:gd name="connsiteY3" fmla="*/ 0 h 5956738"/>
              <a:gd name="connsiteX4" fmla="*/ 990604 w 990604"/>
              <a:gd name="connsiteY4" fmla="*/ 317938 h 5956738"/>
              <a:gd name="connsiteX5" fmla="*/ 990601 w 990604"/>
              <a:gd name="connsiteY5" fmla="*/ 317938 h 5956738"/>
              <a:gd name="connsiteX6" fmla="*/ 990601 w 990604"/>
              <a:gd name="connsiteY6" fmla="*/ 5956738 h 5956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90604" h="5956738">
                <a:moveTo>
                  <a:pt x="0" y="5956738"/>
                </a:moveTo>
                <a:lnTo>
                  <a:pt x="0" y="317938"/>
                </a:lnTo>
                <a:lnTo>
                  <a:pt x="6" y="317938"/>
                </a:lnTo>
                <a:lnTo>
                  <a:pt x="495305" y="0"/>
                </a:lnTo>
                <a:lnTo>
                  <a:pt x="990604" y="317938"/>
                </a:lnTo>
                <a:lnTo>
                  <a:pt x="990601" y="317938"/>
                </a:lnTo>
                <a:lnTo>
                  <a:pt x="990601" y="5956738"/>
                </a:lnTo>
                <a:close/>
              </a:path>
            </a:pathLst>
          </a:cu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1069" name="矩形 1068"/>
          <p:cNvSpPr/>
          <p:nvPr userDrawn="1">
            <p:custDataLst>
              <p:tags r:id="rId11"/>
            </p:custDataLst>
          </p:nvPr>
        </p:nvSpPr>
        <p:spPr>
          <a:xfrm>
            <a:off x="9674225" y="3957638"/>
            <a:ext cx="476250" cy="476250"/>
          </a:xfrm>
          <a:prstGeom prst="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117" name="矩形 116"/>
          <p:cNvSpPr/>
          <p:nvPr userDrawn="1">
            <p:custDataLst>
              <p:tags r:id="rId12"/>
            </p:custDataLst>
          </p:nvPr>
        </p:nvSpPr>
        <p:spPr>
          <a:xfrm>
            <a:off x="9463088" y="3719513"/>
            <a:ext cx="474663" cy="474663"/>
          </a:xfrm>
          <a:prstGeom prst="rect">
            <a:avLst/>
          </a:prstGeom>
          <a:solidFill>
            <a:srgbClr val="4B649F">
              <a:alpha val="6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118" name="矩形 117"/>
          <p:cNvSpPr/>
          <p:nvPr userDrawn="1">
            <p:custDataLst>
              <p:tags r:id="rId13"/>
            </p:custDataLst>
          </p:nvPr>
        </p:nvSpPr>
        <p:spPr>
          <a:xfrm>
            <a:off x="2106613" y="2343150"/>
            <a:ext cx="474663" cy="474663"/>
          </a:xfrm>
          <a:prstGeom prst="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119" name="矩形 118"/>
          <p:cNvSpPr/>
          <p:nvPr userDrawn="1">
            <p:custDataLst>
              <p:tags r:id="rId14"/>
            </p:custDataLst>
          </p:nvPr>
        </p:nvSpPr>
        <p:spPr>
          <a:xfrm>
            <a:off x="2328863" y="2573338"/>
            <a:ext cx="474663" cy="474663"/>
          </a:xfrm>
          <a:prstGeom prst="rect">
            <a:avLst/>
          </a:prstGeom>
          <a:solidFill>
            <a:srgbClr val="4B649F">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6153" name="Text Box 3"/>
          <p:cNvSpPr/>
          <p:nvPr userDrawn="1">
            <p:custDataLst>
              <p:tags r:id="rId15"/>
            </p:custDataLst>
          </p:nvPr>
        </p:nvSpPr>
        <p:spPr>
          <a:xfrm>
            <a:off x="3332163" y="4662488"/>
            <a:ext cx="5802312" cy="860425"/>
          </a:xfrm>
          <a:prstGeom prst="rect">
            <a:avLst/>
          </a:prstGeom>
          <a:noFill/>
          <a:ln w="9525">
            <a:noFill/>
          </a:ln>
        </p:spPr>
        <p:txBody>
          <a:bodyPr wrap="square" anchor="t" anchorCtr="0">
            <a:spAutoFit/>
          </a:bodyPr>
          <a:lstStyle/>
          <a:p>
            <a:pPr marL="342900" indent="-342900" algn="ctr">
              <a:spcBef>
                <a:spcPct val="50000"/>
              </a:spcBef>
              <a:buClrTx/>
              <a:buFontTx/>
            </a:pPr>
            <a:r>
              <a:rPr lang="zh-CN" altLang="en-US" sz="2000" dirty="0">
                <a:solidFill>
                  <a:srgbClr val="336699"/>
                </a:solidFill>
                <a:latin typeface="微软雅黑" panose="020B0503020204020204" charset="-122"/>
                <a:ea typeface="微软雅黑" panose="020B0503020204020204" charset="-122"/>
                <a:sym typeface="微软雅黑" panose="020B0503020204020204" charset="-122"/>
              </a:rPr>
              <a:t>国务院第五次全国经济普查领导小组办公室集中办   </a:t>
            </a:r>
            <a:endParaRPr lang="zh-CN" altLang="en-US" sz="2000" dirty="0">
              <a:solidFill>
                <a:srgbClr val="336699"/>
              </a:solidFill>
              <a:latin typeface="微软雅黑" panose="020B0503020204020204" charset="-122"/>
              <a:ea typeface="微软雅黑" panose="020B0503020204020204" charset="-122"/>
            </a:endParaRPr>
          </a:p>
          <a:p>
            <a:pPr marL="342900" indent="-342900" algn="ctr">
              <a:spcBef>
                <a:spcPct val="50000"/>
              </a:spcBef>
              <a:buClrTx/>
              <a:buFontTx/>
            </a:pPr>
            <a:r>
              <a:rPr lang="zh-CN" altLang="en-US" sz="2000" dirty="0">
                <a:solidFill>
                  <a:srgbClr val="336699"/>
                </a:solidFill>
                <a:latin typeface="微软雅黑" panose="020B0503020204020204" charset="-122"/>
                <a:ea typeface="微软雅黑" panose="020B0503020204020204" charset="-122"/>
                <a:sym typeface="微软雅黑" panose="020B0503020204020204" charset="-122"/>
              </a:rPr>
              <a:t>2023年3月</a:t>
            </a:r>
            <a:r>
              <a:rPr lang="en-US" altLang="en-US" sz="2000" dirty="0">
                <a:solidFill>
                  <a:srgbClr val="336699"/>
                </a:solidFill>
                <a:latin typeface="微软雅黑" panose="020B0503020204020204" charset="-122"/>
                <a:ea typeface="微软雅黑" panose="020B0503020204020204" charset="-122"/>
                <a:sym typeface="微软雅黑" panose="020B0503020204020204" charset="-122"/>
              </a:rPr>
              <a:t>27</a:t>
            </a:r>
            <a:r>
              <a:rPr lang="zh-CN" altLang="en-US" sz="2000" dirty="0">
                <a:solidFill>
                  <a:srgbClr val="336699"/>
                </a:solidFill>
                <a:latin typeface="微软雅黑" panose="020B0503020204020204" charset="-122"/>
                <a:ea typeface="微软雅黑" panose="020B0503020204020204" charset="-122"/>
                <a:sym typeface="微软雅黑" panose="020B0503020204020204" charset="-122"/>
              </a:rPr>
              <a:t>日·湖南</a:t>
            </a:r>
            <a:endParaRPr lang="zh-CN" altLang="en-US" sz="2000" dirty="0">
              <a:solidFill>
                <a:srgbClr val="336699"/>
              </a:solidFill>
              <a:latin typeface="微软雅黑" panose="020B0503020204020204" charset="-122"/>
              <a:ea typeface="微软雅黑" panose="020B0503020204020204" charset="-122"/>
              <a:sym typeface="微软雅黑" panose="020B0503020204020204" charset="-122"/>
            </a:endParaRPr>
          </a:p>
        </p:txBody>
      </p:sp>
      <p:sp>
        <p:nvSpPr>
          <p:cNvPr id="2054" name="文本框 62"/>
          <p:cNvSpPr txBox="1"/>
          <p:nvPr userDrawn="1">
            <p:custDataLst>
              <p:tags r:id="rId16"/>
            </p:custDataLst>
          </p:nvPr>
        </p:nvSpPr>
        <p:spPr>
          <a:xfrm>
            <a:off x="2059616" y="799783"/>
            <a:ext cx="8564880" cy="768350"/>
          </a:xfrm>
          <a:prstGeom prst="rect">
            <a:avLst/>
          </a:prstGeom>
          <a:noFill/>
          <a:ln w="9525">
            <a:noFill/>
          </a:ln>
        </p:spPr>
        <p:txBody>
          <a:bodyPr wrap="none">
            <a:spAutoFit/>
          </a:bodyPr>
          <a:lstStyle/>
          <a:p>
            <a:pPr marR="0" defTabSz="914400">
              <a:buClrTx/>
              <a:buSzTx/>
              <a:buFontTx/>
              <a:buNone/>
            </a:pPr>
            <a:r>
              <a:rPr kumimoji="0" lang="zh-CN" altLang="en-US" sz="4400" kern="1200" cap="none" spc="0" normalizeH="0" baseline="0" noProof="1">
                <a:ln w="9525" cmpd="sng">
                  <a:solidFill>
                    <a:schemeClr val="accent1"/>
                  </a:solidFill>
                  <a:prstDash val="solid"/>
                </a:ln>
                <a:solidFill>
                  <a:srgbClr val="70AD47">
                    <a:tint val="1000"/>
                  </a:srgbClr>
                </a:solidFill>
                <a:effectLst>
                  <a:glow rad="38100">
                    <a:schemeClr val="accent1">
                      <a:alpha val="40000"/>
                    </a:schemeClr>
                  </a:glow>
                </a:effectLst>
                <a:latin typeface="微软雅黑" panose="020B0503020204020204" charset="-122"/>
                <a:ea typeface="微软雅黑" panose="020B0503020204020204" charset="-122"/>
                <a:cs typeface="+mn-cs"/>
                <a:sym typeface="+mn-ea"/>
              </a:rPr>
              <a:t>第五次全国经济普查综合试点培训</a:t>
            </a:r>
            <a:endParaRPr kumimoji="0" lang="zh-CN" altLang="en-US" sz="4400" kern="1200" cap="none" spc="0" normalizeH="0" baseline="0" noProof="1">
              <a:ln w="9525" cmpd="sng">
                <a:solidFill>
                  <a:schemeClr val="accent1"/>
                </a:solidFill>
                <a:prstDash val="solid"/>
              </a:ln>
              <a:solidFill>
                <a:srgbClr val="70AD47">
                  <a:tint val="1000"/>
                </a:srgbClr>
              </a:solidFill>
              <a:effectLst>
                <a:glow rad="38100">
                  <a:schemeClr val="accent1">
                    <a:alpha val="40000"/>
                  </a:schemeClr>
                </a:glow>
              </a:effectLst>
              <a:latin typeface="微软雅黑" panose="020B0503020204020204" charset="-122"/>
              <a:ea typeface="微软雅黑" panose="020B0503020204020204" charset="-122"/>
              <a:cs typeface="+mn-cs"/>
              <a:sym typeface="+mn-ea"/>
            </a:endParaRPr>
          </a:p>
        </p:txBody>
      </p:sp>
      <p:pic>
        <p:nvPicPr>
          <p:cNvPr id="4" name="图片 3" descr="五经普LOGO透明底"/>
          <p:cNvPicPr>
            <a:picLocks noChangeAspect="1"/>
          </p:cNvPicPr>
          <p:nvPr userDrawn="1">
            <p:custDataLst>
              <p:tags r:id="rId17"/>
            </p:custDataLst>
          </p:nvPr>
        </p:nvPicPr>
        <p:blipFill>
          <a:blip r:embed="rId18"/>
          <a:stretch>
            <a:fillRect/>
          </a:stretch>
        </p:blipFill>
        <p:spPr>
          <a:xfrm>
            <a:off x="295910" y="393700"/>
            <a:ext cx="1577975" cy="1577975"/>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08330" y="1555115"/>
            <a:ext cx="5233035" cy="4608195"/>
          </a:xfrm>
        </p:spPr>
        <p:txBody>
          <a:bodyPr vert="horz" lIns="90000" tIns="46800" rIns="90000" bIns="46800" rtlCol="0">
            <a:normAutofit/>
          </a:bodyPr>
          <a:lstStyle>
            <a:lvl1pPr>
              <a:buNone/>
              <a:defRPr sz="1600"/>
            </a:lvl1pPr>
          </a:lstStyle>
          <a:p>
            <a:pPr lvl="0"/>
            <a:endParaRPr lang="zh-CN" altLang="en-US"/>
          </a:p>
        </p:txBody>
      </p:sp>
      <p:sp>
        <p:nvSpPr>
          <p:cNvPr id="4" name="文本占位符 3"/>
          <p:cNvSpPr>
            <a:spLocks noGrp="1"/>
          </p:cNvSpPr>
          <p:nvPr>
            <p:ph type="body" sz="half" idx="2"/>
            <p:custDataLst>
              <p:tags r:id="rId3"/>
            </p:custDataLst>
          </p:nvPr>
        </p:nvSpPr>
        <p:spPr>
          <a:xfrm>
            <a:off x="6350400" y="1555200"/>
            <a:ext cx="5227200" cy="4608000"/>
          </a:xfrm>
        </p:spPr>
        <p:txBody>
          <a:bodyPr vert="horz" lIns="90000" tIns="46800" rIns="90000" bIns="46800" rtlCol="0">
            <a:normAutofit/>
          </a:bodyPr>
          <a:lstStyle>
            <a:lvl1pPr>
              <a:buNone/>
              <a:defRPr sz="1600"/>
            </a:lvl1pPr>
          </a:lstStyle>
          <a:p>
            <a:pPr lvl="0"/>
            <a:r>
              <a:rPr lang="zh-CN" altLang="en-US"/>
              <a:t>单击此处编辑母版文本样式</a:t>
            </a:r>
            <a:endParaRPr lang="zh-CN" altLang="en-US"/>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lstStyle/>
          <a:p>
            <a:r>
              <a:rPr lang="zh-CN" altLang="en-US"/>
              <a:t>单击此处编辑母版标题样式</a:t>
            </a:r>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2"/>
            </p:custDataLst>
          </p:nvPr>
        </p:nvSpPr>
        <p:spPr>
          <a:xfrm>
            <a:off x="10234800" y="914400"/>
            <a:ext cx="1044000" cy="5029200"/>
          </a:xfrm>
        </p:spPr>
        <p:txBody>
          <a:bodyPr vert="eaVert" lIns="90000" tIns="46800" rIns="90000" bIns="46800" rtlCol="0" anchor="ctr" anchorCtr="0">
            <a:normAutofit/>
          </a:bodyPr>
          <a:lstStyle>
            <a:lvl1pPr>
              <a:buNone/>
              <a:defRPr sz="2800"/>
            </a:lvl1pPr>
          </a:lstStyle>
          <a:p>
            <a:pPr lvl="0"/>
            <a:r>
              <a:rPr lang="zh-CN" altLang="en-US"/>
              <a:t>单击此处编辑标题</a:t>
            </a:r>
            <a:endParaRPr lang="zh-CN" altLang="en-US"/>
          </a:p>
        </p:txBody>
      </p:sp>
      <p:sp>
        <p:nvSpPr>
          <p:cNvPr id="3" name="竖排文字占位符 2"/>
          <p:cNvSpPr>
            <a:spLocks noGrp="1"/>
          </p:cNvSpPr>
          <p:nvPr>
            <p:ph type="body" orient="vert" idx="1"/>
            <p:custDataLst>
              <p:tags r:id="rId3"/>
            </p:custDataLst>
          </p:nvPr>
        </p:nvSpPr>
        <p:spPr>
          <a:xfrm>
            <a:off x="914400" y="914400"/>
            <a:ext cx="9169200" cy="5029200"/>
          </a:xfrm>
        </p:spPr>
        <p:txBody>
          <a:bodyPr vert="eaVert" lIns="46800" tIns="46800" rIns="46800" bIns="46800"/>
          <a:lstStyle>
            <a:lvl1pPr marL="228600" indent="-228600">
              <a:spcAft>
                <a:spcPts val="1000"/>
              </a:spcAft>
              <a:defRPr spc="300"/>
            </a:lvl1pPr>
            <a:lvl2pPr marL="685800" indent="-228600">
              <a:defRPr spc="300"/>
            </a:lvl2pPr>
            <a:lvl3pPr marL="1143000" indent="-228600">
              <a:defRPr spc="300"/>
            </a:lvl3pPr>
            <a:lvl4pPr marL="1600200" indent="-228600">
              <a:defRPr spc="300"/>
            </a:lvl4pPr>
            <a:lvl5pPr marL="2057400" indent="-228600">
              <a:defRPr spc="300"/>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08400" y="774000"/>
            <a:ext cx="10972800" cy="5482800"/>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1198800" y="2484000"/>
            <a:ext cx="9799200" cy="1018800"/>
          </a:xfrm>
        </p:spPr>
        <p:txBody>
          <a:bodyPr vert="horz" lIns="90000" tIns="46800" rIns="90000" bIns="46800" rtlCol="0" anchor="t" anchorCtr="0">
            <a:normAutofit/>
          </a:bodyPr>
          <a:lstStyle>
            <a:lvl1pPr algn="ctr">
              <a:defRPr sz="6000"/>
            </a:lvl1pPr>
          </a:lstStyle>
          <a:p>
            <a:pPr lvl="0"/>
            <a:r>
              <a:rPr lang="zh-CN" altLang="en-US"/>
              <a:t>单击此处编辑标题</a:t>
            </a:r>
            <a:endParaRPr lang="zh-CN" altLang="en-US"/>
          </a:p>
        </p:txBody>
      </p:sp>
      <p:sp>
        <p:nvSpPr>
          <p:cNvPr id="7" name="文本占位符 6"/>
          <p:cNvSpPr>
            <a:spLocks noGrp="1"/>
          </p:cNvSpPr>
          <p:nvPr>
            <p:ph type="body" sz="quarter" idx="13"/>
            <p:custDataLst>
              <p:tags r:id="rId6"/>
            </p:custDataLst>
          </p:nvPr>
        </p:nvSpPr>
        <p:spPr>
          <a:xfrm>
            <a:off x="1198800" y="3560400"/>
            <a:ext cx="9799200" cy="471600"/>
          </a:xfrm>
        </p:spPr>
        <p:txBody>
          <a:bodyPr lIns="90000" tIns="46800" rIns="90000" bIns="46800">
            <a:normAutofit/>
          </a:bodyPr>
          <a:lstStyle>
            <a:lvl1pPr algn="ctr">
              <a:lnSpc>
                <a:spcPct val="110000"/>
              </a:lnSpc>
              <a:buNone/>
              <a:defRPr sz="2400" spc="200"/>
            </a:lvl1pPr>
          </a:lstStyle>
          <a:p>
            <a:pPr lvl="0"/>
            <a:r>
              <a:rPr lang="zh-CN" altLang="en-US" dirty="0"/>
              <a:t>单击此处编辑母版文本样式</a:t>
            </a:r>
            <a:endParaRPr lang="zh-CN" alt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pPr fontAlgn="base"/>
            <a:r>
              <a:rPr lang="zh-CN" altLang="en-US" strike="noStrike" noProof="1"/>
              <a:t>单击此处编辑母版标题样式</a:t>
            </a:r>
            <a:endParaRPr lang="zh-CN" altLang="en-US" strike="noStrike" noProof="1"/>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fontAlgn="base"/>
            <a:r>
              <a:rPr lang="zh-CN" altLang="en-US" strike="noStrike" noProof="1"/>
              <a:t>单击此处编辑母版副标题样式</a:t>
            </a:r>
            <a:endParaRPr lang="zh-CN" altLang="en-US" strike="noStrike" noProof="1"/>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B0604020202020204" pitchFamily="34" charset="0"/>
              <a:ea typeface="微软雅黑" panose="020B0503020204020204" charset="-122"/>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a:t>单击此处编辑母版文本样式</a:t>
            </a:r>
            <a:endParaRPr lang="zh-CN" altLang="en-US" strike="noStrike" noProof="1"/>
          </a:p>
          <a:p>
            <a:pPr lvl="1" fontAlgn="base"/>
            <a:r>
              <a:rPr lang="zh-CN" altLang="en-US" strike="noStrike" noProof="1"/>
              <a:t>第二级</a:t>
            </a:r>
            <a:endParaRPr lang="zh-CN" altLang="en-US" strike="noStrike" noProof="1"/>
          </a:p>
          <a:p>
            <a:pPr lvl="2" fontAlgn="base"/>
            <a:r>
              <a:rPr lang="zh-CN" altLang="en-US" strike="noStrike" noProof="1"/>
              <a:t>第三级</a:t>
            </a:r>
            <a:endParaRPr lang="zh-CN" altLang="en-US" strike="noStrike" noProof="1"/>
          </a:p>
          <a:p>
            <a:pPr lvl="3" fontAlgn="base"/>
            <a:r>
              <a:rPr lang="zh-CN" altLang="en-US" strike="noStrike" noProof="1"/>
              <a:t>第四级</a:t>
            </a:r>
            <a:endParaRPr lang="zh-CN" altLang="en-US" strike="noStrike" noProof="1"/>
          </a:p>
          <a:p>
            <a:pPr lvl="4" fontAlgn="base"/>
            <a:r>
              <a:rPr lang="zh-CN" altLang="en-US" strike="noStrike" noProof="1"/>
              <a:t>第五级</a:t>
            </a:r>
            <a:endParaRPr lang="zh-CN" altLang="en-US" strike="noStrike" noProof="1"/>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B0604020202020204" pitchFamily="34" charset="0"/>
              <a:ea typeface="微软雅黑" panose="020B0503020204020204" charset="-122"/>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pPr fontAlgn="base"/>
            <a:r>
              <a:rPr lang="zh-CN" altLang="en-US" strike="noStrike" noProof="1"/>
              <a:t>单击此处编辑母版标题样式</a:t>
            </a:r>
            <a:endParaRPr lang="zh-CN" altLang="en-US" strike="noStrike" noProof="1"/>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fontAlgn="base"/>
            <a:r>
              <a:rPr lang="zh-CN" altLang="en-US" strike="noStrike" noProof="1"/>
              <a:t>单击此处编辑母版文本样式</a:t>
            </a:r>
            <a:endParaRPr lang="zh-CN" altLang="en-US" strike="noStrike" noProof="1"/>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B0604020202020204" pitchFamily="34" charset="0"/>
              <a:ea typeface="微软雅黑" panose="020B0503020204020204" charset="-122"/>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a:t>单击此处编辑母版标题样式</a:t>
            </a:r>
            <a:endParaRPr lang="zh-CN" altLang="en-US" strike="noStrike" noProof="1"/>
          </a:p>
        </p:txBody>
      </p:sp>
      <p:sp>
        <p:nvSpPr>
          <p:cNvPr id="3" name="内容占位符 2"/>
          <p:cNvSpPr>
            <a:spLocks noGrp="1"/>
          </p:cNvSpPr>
          <p:nvPr>
            <p:ph sz="half" idx="1"/>
          </p:nvPr>
        </p:nvSpPr>
        <p:spPr>
          <a:xfrm>
            <a:off x="838200" y="1825625"/>
            <a:ext cx="5181600" cy="4351338"/>
          </a:xfrm>
        </p:spPr>
        <p:txBody>
          <a:bodyPr/>
          <a:lstStyle/>
          <a:p>
            <a:pPr lvl="0" fontAlgn="base"/>
            <a:r>
              <a:rPr lang="zh-CN" altLang="en-US" strike="noStrike" noProof="1"/>
              <a:t>单击此处编辑母版文本样式</a:t>
            </a:r>
            <a:endParaRPr lang="zh-CN" altLang="en-US" strike="noStrike" noProof="1"/>
          </a:p>
          <a:p>
            <a:pPr lvl="1" fontAlgn="base"/>
            <a:r>
              <a:rPr lang="zh-CN" altLang="en-US" strike="noStrike" noProof="1"/>
              <a:t>第二级</a:t>
            </a:r>
            <a:endParaRPr lang="zh-CN" altLang="en-US" strike="noStrike" noProof="1"/>
          </a:p>
          <a:p>
            <a:pPr lvl="2" fontAlgn="base"/>
            <a:r>
              <a:rPr lang="zh-CN" altLang="en-US" strike="noStrike" noProof="1"/>
              <a:t>第三级</a:t>
            </a:r>
            <a:endParaRPr lang="zh-CN" altLang="en-US" strike="noStrike" noProof="1"/>
          </a:p>
          <a:p>
            <a:pPr lvl="3" fontAlgn="base"/>
            <a:r>
              <a:rPr lang="zh-CN" altLang="en-US" strike="noStrike" noProof="1"/>
              <a:t>第四级</a:t>
            </a:r>
            <a:endParaRPr lang="zh-CN" altLang="en-US" strike="noStrike" noProof="1"/>
          </a:p>
          <a:p>
            <a:pPr lvl="4" fontAlgn="base"/>
            <a:r>
              <a:rPr lang="zh-CN" altLang="en-US" strike="noStrike" noProof="1"/>
              <a:t>第五级</a:t>
            </a:r>
            <a:endParaRPr lang="zh-CN" altLang="en-US" strike="noStrike" noProof="1"/>
          </a:p>
        </p:txBody>
      </p:sp>
      <p:sp>
        <p:nvSpPr>
          <p:cNvPr id="4" name="内容占位符 3"/>
          <p:cNvSpPr>
            <a:spLocks noGrp="1"/>
          </p:cNvSpPr>
          <p:nvPr>
            <p:ph sz="half" idx="2"/>
          </p:nvPr>
        </p:nvSpPr>
        <p:spPr>
          <a:xfrm>
            <a:off x="6172200" y="1825625"/>
            <a:ext cx="5181600" cy="4351338"/>
          </a:xfrm>
        </p:spPr>
        <p:txBody>
          <a:bodyPr/>
          <a:lstStyle/>
          <a:p>
            <a:pPr lvl="0" fontAlgn="base"/>
            <a:r>
              <a:rPr lang="zh-CN" altLang="en-US" strike="noStrike" noProof="1"/>
              <a:t>单击此处编辑母版文本样式</a:t>
            </a:r>
            <a:endParaRPr lang="zh-CN" altLang="en-US" strike="noStrike" noProof="1"/>
          </a:p>
          <a:p>
            <a:pPr lvl="1" fontAlgn="base"/>
            <a:r>
              <a:rPr lang="zh-CN" altLang="en-US" strike="noStrike" noProof="1"/>
              <a:t>第二级</a:t>
            </a:r>
            <a:endParaRPr lang="zh-CN" altLang="en-US" strike="noStrike" noProof="1"/>
          </a:p>
          <a:p>
            <a:pPr lvl="2" fontAlgn="base"/>
            <a:r>
              <a:rPr lang="zh-CN" altLang="en-US" strike="noStrike" noProof="1"/>
              <a:t>第三级</a:t>
            </a:r>
            <a:endParaRPr lang="zh-CN" altLang="en-US" strike="noStrike" noProof="1"/>
          </a:p>
          <a:p>
            <a:pPr lvl="3" fontAlgn="base"/>
            <a:r>
              <a:rPr lang="zh-CN" altLang="en-US" strike="noStrike" noProof="1"/>
              <a:t>第四级</a:t>
            </a:r>
            <a:endParaRPr lang="zh-CN" altLang="en-US" strike="noStrike" noProof="1"/>
          </a:p>
          <a:p>
            <a:pPr lvl="4" fontAlgn="base"/>
            <a:r>
              <a:rPr lang="zh-CN" altLang="en-US" strike="noStrike" noProof="1"/>
              <a:t>第五级</a:t>
            </a:r>
            <a:endParaRPr lang="zh-CN" altLang="en-US" strike="noStrike" noProof="1"/>
          </a:p>
        </p:txBody>
      </p:sp>
      <p:sp>
        <p:nvSpPr>
          <p:cNvPr id="5" name="日期占位符 4"/>
          <p:cNvSpPr>
            <a:spLocks noGrp="1"/>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B0604020202020204" pitchFamily="34" charset="0"/>
              <a:ea typeface="微软雅黑" panose="020B0503020204020204" charset="-122"/>
              <a:cs typeface="+mn-cs"/>
            </a:endParaRPr>
          </a:p>
        </p:txBody>
      </p:sp>
      <p:sp>
        <p:nvSpPr>
          <p:cNvPr id="7" name="灯片编号占位符 6"/>
          <p:cNvSpPr>
            <a:spLocks noGrp="1"/>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pPr fontAlgn="base"/>
            <a:r>
              <a:rPr lang="zh-CN" altLang="en-US" strike="noStrike" noProof="1"/>
              <a:t>单击此处编辑母版标题样式</a:t>
            </a:r>
            <a:endParaRPr lang="zh-CN" altLang="en-US" strike="noStrike" noProof="1"/>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zh-CN" altLang="en-US" strike="noStrike" noProof="1"/>
              <a:t>单击此处编辑母版文本样式</a:t>
            </a:r>
            <a:endParaRPr lang="zh-CN" altLang="en-US" strike="noStrike" noProof="1"/>
          </a:p>
        </p:txBody>
      </p:sp>
      <p:sp>
        <p:nvSpPr>
          <p:cNvPr id="4" name="内容占位符 3"/>
          <p:cNvSpPr>
            <a:spLocks noGrp="1"/>
          </p:cNvSpPr>
          <p:nvPr>
            <p:ph sz="half" idx="2"/>
          </p:nvPr>
        </p:nvSpPr>
        <p:spPr>
          <a:xfrm>
            <a:off x="839788" y="2505075"/>
            <a:ext cx="5157787" cy="3684588"/>
          </a:xfrm>
        </p:spPr>
        <p:txBody>
          <a:bodyPr/>
          <a:lstStyle/>
          <a:p>
            <a:pPr lvl="0" fontAlgn="base"/>
            <a:r>
              <a:rPr lang="zh-CN" altLang="en-US" strike="noStrike" noProof="1"/>
              <a:t>单击此处编辑母版文本样式</a:t>
            </a:r>
            <a:endParaRPr lang="zh-CN" altLang="en-US" strike="noStrike" noProof="1"/>
          </a:p>
          <a:p>
            <a:pPr lvl="1" fontAlgn="base"/>
            <a:r>
              <a:rPr lang="zh-CN" altLang="en-US" strike="noStrike" noProof="1"/>
              <a:t>第二级</a:t>
            </a:r>
            <a:endParaRPr lang="zh-CN" altLang="en-US" strike="noStrike" noProof="1"/>
          </a:p>
          <a:p>
            <a:pPr lvl="2" fontAlgn="base"/>
            <a:r>
              <a:rPr lang="zh-CN" altLang="en-US" strike="noStrike" noProof="1"/>
              <a:t>第三级</a:t>
            </a:r>
            <a:endParaRPr lang="zh-CN" altLang="en-US" strike="noStrike" noProof="1"/>
          </a:p>
          <a:p>
            <a:pPr lvl="3" fontAlgn="base"/>
            <a:r>
              <a:rPr lang="zh-CN" altLang="en-US" strike="noStrike" noProof="1"/>
              <a:t>第四级</a:t>
            </a:r>
            <a:endParaRPr lang="zh-CN" altLang="en-US" strike="noStrike" noProof="1"/>
          </a:p>
          <a:p>
            <a:pPr lvl="4" fontAlgn="base"/>
            <a:r>
              <a:rPr lang="zh-CN" altLang="en-US" strike="noStrike" noProof="1"/>
              <a:t>第五级</a:t>
            </a:r>
            <a:endParaRPr lang="zh-CN" altLang="en-US" strike="noStrike" noProof="1"/>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zh-CN" altLang="en-US" strike="noStrike" noProof="1"/>
              <a:t>单击此处编辑母版文本样式</a:t>
            </a:r>
            <a:endParaRPr lang="zh-CN" altLang="en-US" strike="noStrike" noProof="1"/>
          </a:p>
        </p:txBody>
      </p:sp>
      <p:sp>
        <p:nvSpPr>
          <p:cNvPr id="6" name="内容占位符 5"/>
          <p:cNvSpPr>
            <a:spLocks noGrp="1"/>
          </p:cNvSpPr>
          <p:nvPr>
            <p:ph sz="quarter" idx="4"/>
          </p:nvPr>
        </p:nvSpPr>
        <p:spPr>
          <a:xfrm>
            <a:off x="6172200" y="2505075"/>
            <a:ext cx="5183188" cy="3684588"/>
          </a:xfrm>
        </p:spPr>
        <p:txBody>
          <a:bodyPr/>
          <a:lstStyle/>
          <a:p>
            <a:pPr lvl="0" fontAlgn="base"/>
            <a:r>
              <a:rPr lang="zh-CN" altLang="en-US" strike="noStrike" noProof="1"/>
              <a:t>单击此处编辑母版文本样式</a:t>
            </a:r>
            <a:endParaRPr lang="zh-CN" altLang="en-US" strike="noStrike" noProof="1"/>
          </a:p>
          <a:p>
            <a:pPr lvl="1" fontAlgn="base"/>
            <a:r>
              <a:rPr lang="zh-CN" altLang="en-US" strike="noStrike" noProof="1"/>
              <a:t>第二级</a:t>
            </a:r>
            <a:endParaRPr lang="zh-CN" altLang="en-US" strike="noStrike" noProof="1"/>
          </a:p>
          <a:p>
            <a:pPr lvl="2" fontAlgn="base"/>
            <a:r>
              <a:rPr lang="zh-CN" altLang="en-US" strike="noStrike" noProof="1"/>
              <a:t>第三级</a:t>
            </a:r>
            <a:endParaRPr lang="zh-CN" altLang="en-US" strike="noStrike" noProof="1"/>
          </a:p>
          <a:p>
            <a:pPr lvl="3" fontAlgn="base"/>
            <a:r>
              <a:rPr lang="zh-CN" altLang="en-US" strike="noStrike" noProof="1"/>
              <a:t>第四级</a:t>
            </a:r>
            <a:endParaRPr lang="zh-CN" altLang="en-US" strike="noStrike" noProof="1"/>
          </a:p>
          <a:p>
            <a:pPr lvl="4" fontAlgn="base"/>
            <a:r>
              <a:rPr lang="zh-CN" altLang="en-US" strike="noStrike" noProof="1"/>
              <a:t>第五级</a:t>
            </a:r>
            <a:endParaRPr lang="zh-CN" altLang="en-US" strike="noStrike" noProof="1"/>
          </a:p>
        </p:txBody>
      </p:sp>
      <p:sp>
        <p:nvSpPr>
          <p:cNvPr id="7" name="日期占位符 6"/>
          <p:cNvSpPr>
            <a:spLocks noGrp="1"/>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8" name="页脚占位符 7"/>
          <p:cNvSpPr>
            <a:spLocks noGrp="1"/>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B0604020202020204" pitchFamily="34" charset="0"/>
              <a:ea typeface="微软雅黑" panose="020B0503020204020204" charset="-122"/>
              <a:cs typeface="+mn-cs"/>
            </a:endParaRPr>
          </a:p>
        </p:txBody>
      </p:sp>
      <p:sp>
        <p:nvSpPr>
          <p:cNvPr id="9" name="灯片编号占位符 8"/>
          <p:cNvSpPr>
            <a:spLocks noGrp="1"/>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a:t>单击此处编辑母版标题样式</a:t>
            </a:r>
            <a:endParaRPr lang="zh-CN" altLang="en-US" strike="noStrike" noProof="1"/>
          </a:p>
        </p:txBody>
      </p:sp>
      <p:sp>
        <p:nvSpPr>
          <p:cNvPr id="3" name="日期占位符 2"/>
          <p:cNvSpPr>
            <a:spLocks noGrp="1"/>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4" name="页脚占位符 3"/>
          <p:cNvSpPr>
            <a:spLocks noGrp="1"/>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B0604020202020204" pitchFamily="34" charset="0"/>
              <a:ea typeface="微软雅黑" panose="020B0503020204020204" charset="-122"/>
              <a:cs typeface="+mn-cs"/>
            </a:endParaRPr>
          </a:p>
        </p:txBody>
      </p:sp>
      <p:sp>
        <p:nvSpPr>
          <p:cNvPr id="5" name="灯片编号占位符 4"/>
          <p:cNvSpPr>
            <a:spLocks noGrp="1"/>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560140" y="934376"/>
            <a:ext cx="10969200" cy="592128"/>
          </a:xfrm>
          <a:prstGeom prst="roundRect">
            <a:avLst/>
          </a:prstGeom>
        </p:spPr>
        <p:txBody>
          <a:bodyPr vert="horz" lIns="90000" tIns="46800" rIns="90000" bIns="46800" rtlCol="0" anchor="ctr" anchorCtr="0">
            <a:spAutoFit/>
          </a:bodyPr>
          <a:lstStyle>
            <a:lvl1pPr>
              <a:defRPr u="none" strike="noStrike" kern="1200" cap="none" spc="0" normalizeH="0">
                <a:solidFill>
                  <a:schemeClr val="bg1"/>
                </a:solidFill>
                <a:uFillTx/>
              </a:defRPr>
            </a:lvl1pPr>
          </a:lstStyle>
          <a:p>
            <a:pPr lvl="0"/>
            <a:r>
              <a:rPr lang="zh-CN" altLang="en-US"/>
              <a:t>单击此处编辑母版标题样式</a:t>
            </a:r>
            <a:endParaRPr lang="zh-CN" altLang="en-US"/>
          </a:p>
        </p:txBody>
      </p:sp>
      <p:sp>
        <p:nvSpPr>
          <p:cNvPr id="3" name="内容占位符 2"/>
          <p:cNvSpPr>
            <a:spLocks noGrp="1"/>
          </p:cNvSpPr>
          <p:nvPr>
            <p:ph idx="1"/>
            <p:custDataLst>
              <p:tags r:id="rId3"/>
            </p:custDataLst>
          </p:nvPr>
        </p:nvSpPr>
        <p:spPr>
          <a:xfrm>
            <a:off x="608330" y="1678305"/>
            <a:ext cx="10968990" cy="4571365"/>
          </a:xfrm>
        </p:spPr>
        <p:txBody>
          <a:bodyPr vert="horz" lIns="90000" tIns="46800" rIns="90000" bIns="46800" rtlCol="0">
            <a:normAutofit/>
          </a:bodyPr>
          <a:lstStyle>
            <a:lvl1pPr indent="-302260" eaLnBrk="1" fontAlgn="auto" latinLnBrk="0" hangingPunct="1">
              <a:lnSpc>
                <a:spcPts val="4000"/>
              </a:lnSpc>
              <a:spcAft>
                <a:spcPts val="600"/>
              </a:spcAft>
              <a:defRPr/>
            </a:lvl1pPr>
            <a:lvl2pPr eaLnBrk="1" fontAlgn="auto" latinLnBrk="0" hangingPunct="1">
              <a:lnSpc>
                <a:spcPct val="100000"/>
              </a:lnSpc>
              <a:spcAft>
                <a:spcPts val="0"/>
              </a:spcAft>
              <a:defRPr/>
            </a:lvl2pPr>
            <a:lvl3pPr eaLnBrk="1" fontAlgn="auto" latinLnBrk="0" hangingPunct="1">
              <a:lnSpc>
                <a:spcPct val="100000"/>
              </a:lnSpc>
              <a:spcAft>
                <a:spcPts val="0"/>
              </a:spcAft>
              <a:defRPr/>
            </a:lvl3pPr>
            <a:lvl4pPr eaLnBrk="1" fontAlgn="auto" latinLnBrk="0" hangingPunct="1">
              <a:lnSpc>
                <a:spcPct val="100000"/>
              </a:lnSpc>
              <a:spcAft>
                <a:spcPts val="0"/>
              </a:spcAft>
              <a:defRPr/>
            </a:lvl4pPr>
            <a:lvl5pPr eaLnBrk="1" fontAlgn="auto" latinLnBrk="0" hangingPunct="1">
              <a:lnSpc>
                <a:spcPct val="100000"/>
              </a:lnSpc>
              <a:spcAft>
                <a:spcPts val="0"/>
              </a:spcAft>
              <a:defRPr/>
            </a:lvl5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3" name="页脚占位符 2"/>
          <p:cNvSpPr>
            <a:spLocks noGrp="1"/>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B0604020202020204" pitchFamily="34" charset="0"/>
              <a:ea typeface="微软雅黑" panose="020B0503020204020204" charset="-122"/>
              <a:cs typeface="+mn-cs"/>
            </a:endParaRPr>
          </a:p>
        </p:txBody>
      </p:sp>
      <p:sp>
        <p:nvSpPr>
          <p:cNvPr id="4" name="灯片编号占位符 3"/>
          <p:cNvSpPr>
            <a:spLocks noGrp="1"/>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内容与标题">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3" name="页脚占位符 2"/>
          <p:cNvSpPr>
            <a:spLocks noGrp="1"/>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B0604020202020204" pitchFamily="34" charset="0"/>
              <a:ea typeface="微软雅黑" panose="020B0503020204020204" charset="-122"/>
              <a:cs typeface="+mn-cs"/>
            </a:endParaRPr>
          </a:p>
        </p:txBody>
      </p:sp>
      <p:sp>
        <p:nvSpPr>
          <p:cNvPr id="4" name="灯片编号占位符 3"/>
          <p:cNvSpPr>
            <a:spLocks noGrp="1"/>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3" name="页脚占位符 2"/>
          <p:cNvSpPr>
            <a:spLocks noGrp="1"/>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B0604020202020204" pitchFamily="34" charset="0"/>
              <a:ea typeface="微软雅黑" panose="020B0503020204020204" charset="-122"/>
              <a:cs typeface="+mn-cs"/>
            </a:endParaRPr>
          </a:p>
        </p:txBody>
      </p:sp>
      <p:sp>
        <p:nvSpPr>
          <p:cNvPr id="4" name="灯片编号占位符 3"/>
          <p:cNvSpPr>
            <a:spLocks noGrp="1"/>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标题和竖排文字">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3" name="页脚占位符 2"/>
          <p:cNvSpPr>
            <a:spLocks noGrp="1"/>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B0604020202020204" pitchFamily="34" charset="0"/>
              <a:ea typeface="微软雅黑" panose="020B0503020204020204" charset="-122"/>
              <a:cs typeface="+mn-cs"/>
            </a:endParaRPr>
          </a:p>
        </p:txBody>
      </p:sp>
      <p:sp>
        <p:nvSpPr>
          <p:cNvPr id="4" name="灯片编号占位符 3"/>
          <p:cNvSpPr>
            <a:spLocks noGrp="1"/>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垂直排列标题与&#10;文本">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3" name="页脚占位符 2"/>
          <p:cNvSpPr>
            <a:spLocks noGrp="1"/>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B0604020202020204" pitchFamily="34" charset="0"/>
              <a:ea typeface="微软雅黑" panose="020B0503020204020204" charset="-122"/>
              <a:cs typeface="+mn-cs"/>
            </a:endParaRPr>
          </a:p>
        </p:txBody>
      </p:sp>
      <p:sp>
        <p:nvSpPr>
          <p:cNvPr id="4" name="灯片编号占位符 3"/>
          <p:cNvSpPr>
            <a:spLocks noGrp="1"/>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1_节标题">
    <p:spTree>
      <p:nvGrpSpPr>
        <p:cNvPr id="1" name=""/>
        <p:cNvGrpSpPr/>
        <p:nvPr/>
      </p:nvGrpSpPr>
      <p:grpSpPr>
        <a:xfrm>
          <a:off x="0" y="0"/>
          <a:ext cx="0" cy="0"/>
          <a:chOff x="0" y="0"/>
          <a:chExt cx="0" cy="0"/>
        </a:xfrm>
      </p:grpSpPr>
      <p:sp>
        <p:nvSpPr>
          <p:cNvPr id="3" name="文本占位符 2"/>
          <p:cNvSpPr>
            <a:spLocks noGrp="1"/>
          </p:cNvSpPr>
          <p:nvPr>
            <p:ph type="body" idx="1" hasCustomPrompt="1"/>
            <p:custDataLst>
              <p:tags r:id="rId2"/>
            </p:custDataLst>
          </p:nvPr>
        </p:nvSpPr>
        <p:spPr>
          <a:xfrm>
            <a:off x="3011805" y="1113155"/>
            <a:ext cx="7238365" cy="4631690"/>
          </a:xfrm>
        </p:spPr>
        <p:txBody>
          <a:bodyPr lIns="90000" tIns="46800" rIns="90000" bIns="46800">
            <a:normAutofit/>
          </a:bodyPr>
          <a:lstStyle>
            <a:lvl1pPr marL="0" indent="0" eaLnBrk="1" fontAlgn="auto" latinLnBrk="0" hangingPunct="1">
              <a:lnSpc>
                <a:spcPts val="4200"/>
              </a:lnSpc>
              <a:buNone/>
              <a:defRPr sz="2400" b="1">
                <a:solidFill>
                  <a:srgbClr val="4B649F"/>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endParaRPr lang="zh-CN" altLang="en-US" dirty="0"/>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2_节标题">
    <p:spTree>
      <p:nvGrpSpPr>
        <p:cNvPr id="1" name=""/>
        <p:cNvGrpSpPr/>
        <p:nvPr/>
      </p:nvGrpSpPr>
      <p:grpSpPr>
        <a:xfrm>
          <a:off x="0" y="0"/>
          <a:ext cx="0" cy="0"/>
          <a:chOff x="0" y="0"/>
          <a:chExt cx="0" cy="0"/>
        </a:xfrm>
      </p:grpSpPr>
      <p:sp>
        <p:nvSpPr>
          <p:cNvPr id="3" name="文本占位符 2"/>
          <p:cNvSpPr>
            <a:spLocks noGrp="1"/>
          </p:cNvSpPr>
          <p:nvPr>
            <p:ph type="body" idx="1" hasCustomPrompt="1"/>
            <p:custDataLst>
              <p:tags r:id="rId2"/>
            </p:custDataLst>
          </p:nvPr>
        </p:nvSpPr>
        <p:spPr>
          <a:xfrm>
            <a:off x="2476500" y="1801495"/>
            <a:ext cx="7238365" cy="3255010"/>
          </a:xfrm>
        </p:spPr>
        <p:txBody>
          <a:bodyPr lIns="90000" tIns="46800" rIns="90000" bIns="46800" anchor="ctr" anchorCtr="0">
            <a:normAutofit/>
          </a:bodyPr>
          <a:lstStyle>
            <a:lvl1pPr marL="0" indent="0" algn="ctr" eaLnBrk="1" fontAlgn="auto" latinLnBrk="0" hangingPunct="1">
              <a:lnSpc>
                <a:spcPts val="4200"/>
              </a:lnSpc>
              <a:buNone/>
              <a:defRPr sz="4800" b="0">
                <a:solidFill>
                  <a:srgbClr val="4B649F"/>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endParaRPr lang="zh-CN" altLang="en-US" dirty="0"/>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1990800" y="3848400"/>
            <a:ext cx="7768800" cy="766800"/>
          </a:xfrm>
        </p:spPr>
        <p:txBody>
          <a:bodyPr lIns="90000" tIns="46800" rIns="90000" bIns="46800" anchor="b" anchorCtr="0">
            <a:normAutofit/>
          </a:bodyPr>
          <a:lstStyle>
            <a:lvl1pPr>
              <a:defRPr sz="4400"/>
            </a:lvl1pPr>
          </a:lstStyle>
          <a:p>
            <a:r>
              <a:rPr lang="zh-CN" altLang="en-US" dirty="0"/>
              <a:t>单击此处编辑标题</a:t>
            </a:r>
            <a:endParaRPr lang="zh-CN" altLang="en-US" dirty="0"/>
          </a:p>
        </p:txBody>
      </p:sp>
      <p:sp>
        <p:nvSpPr>
          <p:cNvPr id="3" name="文本占位符 2"/>
          <p:cNvSpPr>
            <a:spLocks noGrp="1"/>
          </p:cNvSpPr>
          <p:nvPr>
            <p:ph type="body" idx="1" hasCustomPrompt="1"/>
            <p:custDataLst>
              <p:tags r:id="rId3"/>
            </p:custDataLst>
          </p:nvPr>
        </p:nvSpPr>
        <p:spPr>
          <a:xfrm>
            <a:off x="1990800" y="4615200"/>
            <a:ext cx="7768800" cy="867600"/>
          </a:xfrm>
        </p:spPr>
        <p:txBody>
          <a:bodyPr lIns="90000" tIns="46800" rIns="90000" bIns="46800">
            <a:normAutofit/>
          </a:bodyPr>
          <a:lstStyle>
            <a:lvl1pPr marL="0" indent="0">
              <a:buNone/>
              <a:defRPr sz="1800">
                <a:solidFill>
                  <a:schemeClr val="tx1">
                    <a:lumMod val="65000"/>
                    <a:lumOff val="3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a:t>单击此处编辑母版标题样式</a:t>
            </a:r>
            <a:endParaRPr lang="zh-CN" altLang="en-US"/>
          </a:p>
        </p:txBody>
      </p:sp>
      <p:sp>
        <p:nvSpPr>
          <p:cNvPr id="3" name="内容占位符 2"/>
          <p:cNvSpPr>
            <a:spLocks noGrp="1"/>
          </p:cNvSpPr>
          <p:nvPr>
            <p:ph sz="half" idx="1"/>
            <p:custDataLst>
              <p:tags r:id="rId3"/>
            </p:custDataLst>
          </p:nvPr>
        </p:nvSpPr>
        <p:spPr>
          <a:xfrm>
            <a:off x="608400" y="1501200"/>
            <a:ext cx="5176800" cy="4748400"/>
          </a:xfrm>
        </p:spPr>
        <p:txBody>
          <a:bodyPr vert="horz" lIns="90000" tIns="46800" rIns="90000" bIns="4680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p:custDataLst>
              <p:tags r:id="rId4"/>
            </p:custDataLst>
          </p:nvPr>
        </p:nvSpPr>
        <p:spPr>
          <a:xfrm>
            <a:off x="6411600" y="1501200"/>
            <a:ext cx="5176800" cy="4748400"/>
          </a:xfrm>
        </p:spPr>
        <p:txBody>
          <a:bodyPr lIns="90000" tIns="46800" rIns="90000" bIns="4680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a:t>单击此处编辑母版标题样式</a:t>
            </a:r>
            <a:endParaRPr lang="zh-CN" altLang="en-US"/>
          </a:p>
        </p:txBody>
      </p:sp>
      <p:sp>
        <p:nvSpPr>
          <p:cNvPr id="3" name="文本占位符 2"/>
          <p:cNvSpPr>
            <a:spLocks noGrp="1"/>
          </p:cNvSpPr>
          <p:nvPr>
            <p:ph type="body" idx="1" hasCustomPrompt="1"/>
            <p:custDataLst>
              <p:tags r:id="rId3"/>
            </p:custDataLst>
          </p:nvPr>
        </p:nvSpPr>
        <p:spPr>
          <a:xfrm>
            <a:off x="608400" y="1429200"/>
            <a:ext cx="5342400" cy="381600"/>
          </a:xfrm>
        </p:spPr>
        <p:txBody>
          <a:bodyPr lIns="101600" tIns="38100" rIns="76200" bIns="3810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08400" y="1854000"/>
            <a:ext cx="5342400" cy="4395600"/>
          </a:xfrm>
        </p:spPr>
        <p:txBody>
          <a:bodyPr vert="horz" lIns="101600" tIns="0" rIns="82550" bIns="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hasCustomPrompt="1"/>
            <p:custDataLst>
              <p:tags r:id="rId5"/>
            </p:custDataLst>
          </p:nvPr>
        </p:nvSpPr>
        <p:spPr>
          <a:xfrm>
            <a:off x="6235750" y="1421729"/>
            <a:ext cx="5342400" cy="381600"/>
          </a:xfrm>
        </p:spPr>
        <p:txBody>
          <a:bodyPr vert="horz" lIns="101600" tIns="38100" rIns="76200" bIns="38100" rtlCol="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单击此处编辑文本</a:t>
            </a:r>
            <a:endParaRPr lang="zh-CN" altLang="en-US"/>
          </a:p>
        </p:txBody>
      </p:sp>
      <p:sp>
        <p:nvSpPr>
          <p:cNvPr id="6" name="内容占位符 5"/>
          <p:cNvSpPr>
            <a:spLocks noGrp="1"/>
          </p:cNvSpPr>
          <p:nvPr>
            <p:ph sz="quarter" idx="4"/>
            <p:custDataLst>
              <p:tags r:id="rId6"/>
            </p:custDataLst>
          </p:nvPr>
        </p:nvSpPr>
        <p:spPr>
          <a:xfrm>
            <a:off x="6235750" y="1854000"/>
            <a:ext cx="5342400" cy="4395600"/>
          </a:xfrm>
        </p:spPr>
        <p:txBody>
          <a:bodyPr vert="horz" lIns="101600" tIns="0" rIns="82550" bIns="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a:t>单击此处编辑母版标题样式</a:t>
            </a:r>
            <a:endParaRPr lang="zh-CN" altLang="en-US"/>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5" Type="http://schemas.openxmlformats.org/officeDocument/2006/relationships/theme" Target="../theme/theme1.xml"/><Relationship Id="rId24" Type="http://schemas.openxmlformats.org/officeDocument/2006/relationships/tags" Target="../tags/tag83.xml"/><Relationship Id="rId23" Type="http://schemas.openxmlformats.org/officeDocument/2006/relationships/image" Target="../media/image4.png"/><Relationship Id="rId22" Type="http://schemas.openxmlformats.org/officeDocument/2006/relationships/tags" Target="../tags/tag82.xml"/><Relationship Id="rId21" Type="http://schemas.openxmlformats.org/officeDocument/2006/relationships/tags" Target="../tags/tag81.xml"/><Relationship Id="rId20" Type="http://schemas.openxmlformats.org/officeDocument/2006/relationships/image" Target="../media/image3.png"/><Relationship Id="rId2" Type="http://schemas.openxmlformats.org/officeDocument/2006/relationships/slideLayout" Target="../slideLayouts/slideLayout2.xml"/><Relationship Id="rId19" Type="http://schemas.openxmlformats.org/officeDocument/2006/relationships/tags" Target="../tags/tag80.xml"/><Relationship Id="rId18" Type="http://schemas.openxmlformats.org/officeDocument/2006/relationships/tags" Target="../tags/tag79.xml"/><Relationship Id="rId17" Type="http://schemas.openxmlformats.org/officeDocument/2006/relationships/tags" Target="../tags/tag78.xml"/><Relationship Id="rId16" Type="http://schemas.openxmlformats.org/officeDocument/2006/relationships/tags" Target="../tags/tag77.xml"/><Relationship Id="rId15" Type="http://schemas.openxmlformats.org/officeDocument/2006/relationships/tags" Target="../tags/tag76.xml"/><Relationship Id="rId14" Type="http://schemas.openxmlformats.org/officeDocument/2006/relationships/tags" Target="../tags/tag75.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2.xml"/><Relationship Id="rId8" Type="http://schemas.openxmlformats.org/officeDocument/2006/relationships/slideLayout" Target="../slideLayouts/slideLayout21.xml"/><Relationship Id="rId7" Type="http://schemas.openxmlformats.org/officeDocument/2006/relationships/slideLayout" Target="../slideLayouts/slideLayout20.xml"/><Relationship Id="rId6" Type="http://schemas.openxmlformats.org/officeDocument/2006/relationships/slideLayout" Target="../slideLayouts/slideLayout19.xml"/><Relationship Id="rId5" Type="http://schemas.openxmlformats.org/officeDocument/2006/relationships/slideLayout" Target="../slideLayouts/slideLayout18.xml"/><Relationship Id="rId4" Type="http://schemas.openxmlformats.org/officeDocument/2006/relationships/slideLayout" Target="../slideLayouts/slideLayout17.xml"/><Relationship Id="rId3" Type="http://schemas.openxmlformats.org/officeDocument/2006/relationships/slideLayout" Target="../slideLayouts/slideLayout16.xml"/><Relationship Id="rId2" Type="http://schemas.openxmlformats.org/officeDocument/2006/relationships/slideLayout" Target="../slideLayouts/slideLayout15.xml"/><Relationship Id="rId12" Type="http://schemas.openxmlformats.org/officeDocument/2006/relationships/theme" Target="../theme/theme2.xml"/><Relationship Id="rId11" Type="http://schemas.openxmlformats.org/officeDocument/2006/relationships/slideLayout" Target="../slideLayouts/slideLayout24.xml"/><Relationship Id="rId10" Type="http://schemas.openxmlformats.org/officeDocument/2006/relationships/slideLayout" Target="../slideLayouts/slideLayout23.xml"/><Relationship Id="rId1"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4"/>
            </p:custDataLst>
          </p:nvPr>
        </p:nvSpPr>
        <p:spPr>
          <a:xfrm>
            <a:off x="608400" y="850710"/>
            <a:ext cx="10969200" cy="574040"/>
          </a:xfrm>
          <a:prstGeom prst="rect">
            <a:avLst/>
          </a:prstGeom>
          <a:solidFill>
            <a:srgbClr val="4B649F"/>
          </a:solidFill>
        </p:spPr>
        <p:txBody>
          <a:bodyPr vert="horz" lIns="90170" tIns="71755" rIns="90170" bIns="71755" rtlCol="0" anchor="ctr" anchorCtr="0">
            <a:sp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5"/>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6"/>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7"/>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18"/>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defRPr>
            </a:lvl1pPr>
          </a:lstStyle>
          <a:p>
            <a:fld id="{49AE70B2-8BF9-45C0-BB95-33D1B9D3A854}" type="slidenum">
              <a:rPr lang="zh-CN" altLang="en-US" smtClean="0"/>
            </a:fld>
            <a:endParaRPr lang="zh-CN" altLang="en-US" dirty="0"/>
          </a:p>
        </p:txBody>
      </p:sp>
      <p:pic>
        <p:nvPicPr>
          <p:cNvPr id="9219" name="图片 17"/>
          <p:cNvPicPr>
            <a:picLocks noChangeAspect="1"/>
          </p:cNvPicPr>
          <p:nvPr userDrawn="1">
            <p:custDataLst>
              <p:tags r:id="rId19"/>
            </p:custDataLst>
          </p:nvPr>
        </p:nvPicPr>
        <p:blipFill>
          <a:blip r:embed="rId20"/>
          <a:stretch>
            <a:fillRect/>
          </a:stretch>
        </p:blipFill>
        <p:spPr>
          <a:xfrm>
            <a:off x="8610600" y="0"/>
            <a:ext cx="3581400" cy="1006475"/>
          </a:xfrm>
          <a:prstGeom prst="rect">
            <a:avLst/>
          </a:prstGeom>
          <a:noFill/>
          <a:ln w="9525">
            <a:noFill/>
          </a:ln>
        </p:spPr>
      </p:pic>
      <p:sp>
        <p:nvSpPr>
          <p:cNvPr id="25" name="矩形 24"/>
          <p:cNvSpPr/>
          <p:nvPr userDrawn="1">
            <p:custDataLst>
              <p:tags r:id="rId21"/>
            </p:custDataLst>
          </p:nvPr>
        </p:nvSpPr>
        <p:spPr>
          <a:xfrm>
            <a:off x="0" y="6724650"/>
            <a:ext cx="12192000" cy="133350"/>
          </a:xfrm>
          <a:prstGeom prst="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pic>
        <p:nvPicPr>
          <p:cNvPr id="7" name="图片 6" descr="五经普LOGO透明底（长）"/>
          <p:cNvPicPr>
            <a:picLocks noChangeAspect="1"/>
          </p:cNvPicPr>
          <p:nvPr userDrawn="1">
            <p:custDataLst>
              <p:tags r:id="rId22"/>
            </p:custDataLst>
          </p:nvPr>
        </p:nvPicPr>
        <p:blipFill>
          <a:blip r:embed="rId23"/>
          <a:stretch>
            <a:fillRect/>
          </a:stretch>
        </p:blipFill>
        <p:spPr>
          <a:xfrm>
            <a:off x="-76200" y="-225425"/>
            <a:ext cx="3695065" cy="1155065"/>
          </a:xfrm>
          <a:prstGeom prst="rect">
            <a:avLst/>
          </a:prstGeom>
        </p:spPr>
      </p:pic>
      <p:cxnSp>
        <p:nvCxnSpPr>
          <p:cNvPr id="8" name="直接连接符 7"/>
          <p:cNvCxnSpPr/>
          <p:nvPr userDrawn="1">
            <p:custDataLst>
              <p:tags r:id="rId24"/>
            </p:custDataLst>
          </p:nvPr>
        </p:nvCxnSpPr>
        <p:spPr>
          <a:xfrm>
            <a:off x="0" y="696913"/>
            <a:ext cx="11176000" cy="0"/>
          </a:xfrm>
          <a:prstGeom prst="line">
            <a:avLst/>
          </a:prstGeom>
          <a:ln w="25400">
            <a:gradFill>
              <a:gsLst>
                <a:gs pos="0">
                  <a:srgbClr val="4B649F"/>
                </a:gs>
                <a:gs pos="100000">
                  <a:srgbClr val="7DB1CD">
                    <a:alpha val="0"/>
                  </a:srgbClr>
                </a:gs>
              </a:gsLst>
              <a:lin ang="0" scaled="0"/>
            </a:gra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fontAlgn="auto" latinLnBrk="0" hangingPunct="1">
        <a:lnSpc>
          <a:spcPct val="100000"/>
        </a:lnSpc>
        <a:spcBef>
          <a:spcPct val="0"/>
        </a:spcBef>
        <a:buNone/>
        <a:defRPr sz="2800" b="1" u="none" strike="noStrike" kern="1200" cap="none" spc="-100" normalizeH="0" baseline="0">
          <a:solidFill>
            <a:schemeClr val="bg1"/>
          </a:solidFill>
          <a:uFillTx/>
          <a:latin typeface="+mj-lt"/>
          <a:ea typeface="微软雅黑" panose="020B0503020204020204" charset="-122"/>
          <a:cs typeface="+mj-cs"/>
        </a:defRPr>
      </a:lvl1pPr>
    </p:titleStyle>
    <p:bodyStyle>
      <a:lvl1pPr marL="228600" indent="-228600" algn="l" defTabSz="914400" rtl="0" eaLnBrk="1" fontAlgn="auto" latinLnBrk="0" hangingPunct="1">
        <a:lnSpc>
          <a:spcPct val="130000"/>
        </a:lnSpc>
        <a:spcBef>
          <a:spcPts val="0"/>
        </a:spcBef>
        <a:spcAft>
          <a:spcPts val="1000"/>
        </a:spcAft>
        <a:buFont typeface="Wingdings" panose="05000000000000000000" charset="0"/>
        <a:buChar char="Ø"/>
        <a:defRPr sz="2800" u="none" strike="noStrike" kern="1200" cap="none" spc="150" normalizeH="0" baseline="0">
          <a:solidFill>
            <a:srgbClr val="4B649F"/>
          </a:solidFill>
          <a:uFillTx/>
          <a:latin typeface="+mn-ea"/>
          <a:ea typeface="+mn-ea"/>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2400" u="none" strike="noStrike" kern="1200" cap="none" spc="150" normalizeH="0" baseline="0">
          <a:solidFill>
            <a:schemeClr val="tx1">
              <a:lumMod val="65000"/>
              <a:lumOff val="35000"/>
            </a:schemeClr>
          </a:solidFill>
          <a:uFillTx/>
          <a:latin typeface="+mn-lt"/>
          <a:ea typeface="+mn-ea"/>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mn-lt"/>
          <a:ea typeface="+mn-ea"/>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mn-lt"/>
          <a:ea typeface="+mn-ea"/>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标题占位符 1"/>
          <p:cNvSpPr>
            <a:spLocks noGrp="1"/>
          </p:cNvSpPr>
          <p:nvPr>
            <p:ph type="title"/>
          </p:nvPr>
        </p:nvSpPr>
        <p:spPr>
          <a:xfrm>
            <a:off x="838200" y="365125"/>
            <a:ext cx="10515600" cy="1325563"/>
          </a:xfrm>
          <a:prstGeom prst="rect">
            <a:avLst/>
          </a:prstGeom>
          <a:noFill/>
          <a:ln w="9525">
            <a:noFill/>
          </a:ln>
        </p:spPr>
        <p:txBody>
          <a:bodyPr anchor="ctr" anchorCtr="0"/>
          <a:lstStyle/>
          <a:p>
            <a:pPr lvl="0"/>
            <a:r>
              <a:rPr lang="zh-CN" altLang="en-US" dirty="0"/>
              <a:t>单击此处编辑母版标题样式</a:t>
            </a:r>
            <a:endParaRPr lang="zh-CN" altLang="en-US" dirty="0"/>
          </a:p>
        </p:txBody>
      </p:sp>
      <p:sp>
        <p:nvSpPr>
          <p:cNvPr id="1027" name="文本占位符 2"/>
          <p:cNvSpPr>
            <a:spLocks noGrp="1"/>
          </p:cNvSpPr>
          <p:nvPr>
            <p:ph type="body"/>
          </p:nvPr>
        </p:nvSpPr>
        <p:spPr>
          <a:xfrm>
            <a:off x="838200" y="1825625"/>
            <a:ext cx="10515600" cy="4351338"/>
          </a:xfrm>
          <a:prstGeom prst="rect">
            <a:avLst/>
          </a:prstGeom>
          <a:noFill/>
          <a:ln w="9525">
            <a:noFill/>
          </a:ln>
        </p:spPr>
        <p:txBody>
          <a:bodyPr anchor="t" anchorCtr="0"/>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fontAlgn="auto">
              <a:defRPr sz="1200" noProof="1" smtClean="0">
                <a:solidFill>
                  <a:schemeClr val="tx1">
                    <a:tint val="75000"/>
                  </a:schemeClr>
                </a:solidFill>
                <a:latin typeface="+mn-lt"/>
                <a:ea typeface="+mn-ea"/>
              </a:defRPr>
            </a:lvl1p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fontAlgn="auto">
              <a:defRPr sz="1200" noProof="1">
                <a:solidFill>
                  <a:schemeClr val="tx1">
                    <a:tint val="75000"/>
                  </a:schemeClr>
                </a:solidFill>
              </a:defRPr>
            </a:lvl1p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B0604020202020204" pitchFamily="34" charset="0"/>
              <a:ea typeface="微软雅黑" panose="020B0503020204020204" charset="-122"/>
              <a:cs typeface="+mn-cs"/>
            </a:endParaRPr>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fontAlgn="auto">
              <a:defRPr sz="1200" noProof="1" smtClean="0">
                <a:solidFill>
                  <a:schemeClr val="tx1">
                    <a:tint val="75000"/>
                  </a:schemeClr>
                </a:solidFill>
                <a:latin typeface="+mn-lt"/>
                <a:ea typeface="+mn-ea"/>
              </a:defRPr>
            </a:lvl1p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hf sldNum="0" hdr="0" ftr="0" dt="0"/>
  <p:txStyles>
    <p:titleStyle>
      <a:lvl1pPr algn="l" rtl="0" fontAlgn="base">
        <a:lnSpc>
          <a:spcPct val="90000"/>
        </a:lnSpc>
        <a:spcBef>
          <a:spcPct val="0"/>
        </a:spcBef>
        <a:spcAft>
          <a:spcPct val="0"/>
        </a:spcAft>
        <a:defRPr sz="4400" kern="1200">
          <a:solidFill>
            <a:schemeClr val="tx1"/>
          </a:solidFill>
          <a:latin typeface="+mj-lt"/>
          <a:ea typeface="+mj-ea"/>
          <a:cs typeface="+mj-cs"/>
        </a:defRPr>
      </a:lvl1pPr>
      <a:lvl2pPr algn="l" rtl="0" fontAlgn="base">
        <a:lnSpc>
          <a:spcPct val="90000"/>
        </a:lnSpc>
        <a:spcBef>
          <a:spcPct val="0"/>
        </a:spcBef>
        <a:spcAft>
          <a:spcPct val="0"/>
        </a:spcAft>
        <a:defRPr sz="4400">
          <a:solidFill>
            <a:schemeClr val="tx1"/>
          </a:solidFill>
          <a:latin typeface="Arial" panose="020B0604020202020204" pitchFamily="34" charset="0"/>
          <a:ea typeface="微软雅黑" panose="020B0503020204020204" charset="-122"/>
        </a:defRPr>
      </a:lvl2pPr>
      <a:lvl3pPr algn="l" rtl="0" fontAlgn="base">
        <a:lnSpc>
          <a:spcPct val="90000"/>
        </a:lnSpc>
        <a:spcBef>
          <a:spcPct val="0"/>
        </a:spcBef>
        <a:spcAft>
          <a:spcPct val="0"/>
        </a:spcAft>
        <a:defRPr sz="4400">
          <a:solidFill>
            <a:schemeClr val="tx1"/>
          </a:solidFill>
          <a:latin typeface="Arial" panose="020B0604020202020204" pitchFamily="34" charset="0"/>
          <a:ea typeface="微软雅黑" panose="020B0503020204020204" charset="-122"/>
        </a:defRPr>
      </a:lvl3pPr>
      <a:lvl4pPr algn="l" rtl="0" fontAlgn="base">
        <a:lnSpc>
          <a:spcPct val="90000"/>
        </a:lnSpc>
        <a:spcBef>
          <a:spcPct val="0"/>
        </a:spcBef>
        <a:spcAft>
          <a:spcPct val="0"/>
        </a:spcAft>
        <a:defRPr sz="4400">
          <a:solidFill>
            <a:schemeClr val="tx1"/>
          </a:solidFill>
          <a:latin typeface="Arial" panose="020B0604020202020204" pitchFamily="34" charset="0"/>
          <a:ea typeface="微软雅黑" panose="020B0503020204020204" charset="-122"/>
        </a:defRPr>
      </a:lvl4pPr>
      <a:lvl5pPr algn="l" rtl="0" fontAlgn="base">
        <a:lnSpc>
          <a:spcPct val="90000"/>
        </a:lnSpc>
        <a:spcBef>
          <a:spcPct val="0"/>
        </a:spcBef>
        <a:spcAft>
          <a:spcPct val="0"/>
        </a:spcAft>
        <a:defRPr sz="4400">
          <a:solidFill>
            <a:schemeClr val="tx1"/>
          </a:solidFill>
          <a:latin typeface="Arial" panose="020B0604020202020204" pitchFamily="34" charset="0"/>
          <a:ea typeface="微软雅黑" panose="020B0503020204020204" charset="-122"/>
        </a:defRPr>
      </a:lvl5pPr>
      <a:lvl6pPr marL="457200" algn="l" rtl="0" fontAlgn="base">
        <a:lnSpc>
          <a:spcPct val="90000"/>
        </a:lnSpc>
        <a:spcBef>
          <a:spcPct val="0"/>
        </a:spcBef>
        <a:spcAft>
          <a:spcPct val="0"/>
        </a:spcAft>
        <a:defRPr sz="4400">
          <a:solidFill>
            <a:schemeClr val="tx1"/>
          </a:solidFill>
          <a:latin typeface="Arial" panose="020B0604020202020204" pitchFamily="34" charset="0"/>
          <a:ea typeface="微软雅黑" panose="020B0503020204020204" charset="-122"/>
        </a:defRPr>
      </a:lvl6pPr>
      <a:lvl7pPr marL="914400" algn="l" rtl="0" fontAlgn="base">
        <a:lnSpc>
          <a:spcPct val="90000"/>
        </a:lnSpc>
        <a:spcBef>
          <a:spcPct val="0"/>
        </a:spcBef>
        <a:spcAft>
          <a:spcPct val="0"/>
        </a:spcAft>
        <a:defRPr sz="4400">
          <a:solidFill>
            <a:schemeClr val="tx1"/>
          </a:solidFill>
          <a:latin typeface="Arial" panose="020B0604020202020204" pitchFamily="34" charset="0"/>
          <a:ea typeface="微软雅黑" panose="020B0503020204020204" charset="-122"/>
        </a:defRPr>
      </a:lvl7pPr>
      <a:lvl8pPr marL="1371600" algn="l" rtl="0" fontAlgn="base">
        <a:lnSpc>
          <a:spcPct val="90000"/>
        </a:lnSpc>
        <a:spcBef>
          <a:spcPct val="0"/>
        </a:spcBef>
        <a:spcAft>
          <a:spcPct val="0"/>
        </a:spcAft>
        <a:defRPr sz="4400">
          <a:solidFill>
            <a:schemeClr val="tx1"/>
          </a:solidFill>
          <a:latin typeface="Arial" panose="020B0604020202020204" pitchFamily="34" charset="0"/>
          <a:ea typeface="微软雅黑" panose="020B0503020204020204" charset="-122"/>
        </a:defRPr>
      </a:lvl8pPr>
      <a:lvl9pPr marL="1828800" algn="l" rtl="0" fontAlgn="base">
        <a:lnSpc>
          <a:spcPct val="90000"/>
        </a:lnSpc>
        <a:spcBef>
          <a:spcPct val="0"/>
        </a:spcBef>
        <a:spcAft>
          <a:spcPct val="0"/>
        </a:spcAft>
        <a:defRPr sz="4400">
          <a:solidFill>
            <a:schemeClr val="tx1"/>
          </a:solidFill>
          <a:latin typeface="Arial" panose="020B0604020202020204" pitchFamily="34" charset="0"/>
          <a:ea typeface="微软雅黑" panose="020B0503020204020204" charset="-122"/>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image" Target="../media/image2.png"/><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8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0.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1.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92.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9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9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5.xml"/></Relationships>
</file>

<file path=ppt/slides/_rels/slide21.xml.rels><?xml version="1.0" encoding="UTF-8" standalone="yes"?>
<Relationships xmlns="http://schemas.openxmlformats.org/package/2006/relationships"><Relationship Id="rId4" Type="http://schemas.openxmlformats.org/officeDocument/2006/relationships/notesSlide" Target="../notesSlides/notesSlide5.xml"/><Relationship Id="rId3" Type="http://schemas.openxmlformats.org/officeDocument/2006/relationships/slideLayout" Target="../slideLayouts/slideLayout2.xml"/><Relationship Id="rId2" Type="http://schemas.openxmlformats.org/officeDocument/2006/relationships/tags" Target="../tags/tag97.xml"/><Relationship Id="rId1" Type="http://schemas.openxmlformats.org/officeDocument/2006/relationships/tags" Target="../tags/tag9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8.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9.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0.xml"/></Relationships>
</file>

<file path=ppt/slides/_rels/slide26.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image" Target="../media/image4.png"/><Relationship Id="rId1"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4.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6.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7.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五边形 2"/>
          <p:cNvSpPr/>
          <p:nvPr/>
        </p:nvSpPr>
        <p:spPr>
          <a:xfrm>
            <a:off x="-5715" y="732155"/>
            <a:ext cx="11620500" cy="901065"/>
          </a:xfrm>
          <a:prstGeom prst="homePlate">
            <a:avLst/>
          </a:prstGeom>
          <a:solidFill>
            <a:srgbClr val="4B649F"/>
          </a:solidFill>
        </p:spPr>
        <p:style>
          <a:lnRef idx="2">
            <a:schemeClr val="accent1">
              <a:shade val="50000"/>
            </a:schemeClr>
          </a:lnRef>
          <a:fillRef idx="1">
            <a:schemeClr val="accent1"/>
          </a:fillRef>
          <a:effectRef idx="0">
            <a:schemeClr val="accent1"/>
          </a:effectRef>
          <a:fontRef idx="minor">
            <a:schemeClr val="lt1"/>
          </a:fontRef>
        </p:style>
        <p:txBody>
          <a:bodyPr lIns="1188085" rtlCol="0" anchor="ctr"/>
          <a:lstStyle/>
          <a:p>
            <a:pPr algn="ctr"/>
            <a:r>
              <a:rPr lang="zh-CN" altLang="en-US" sz="4400"/>
              <a:t>第五次全国经济普查综合试点培训</a:t>
            </a:r>
            <a:endParaRPr lang="zh-CN" altLang="en-US" sz="4400"/>
          </a:p>
        </p:txBody>
      </p:sp>
      <p:sp>
        <p:nvSpPr>
          <p:cNvPr id="6145" name="文本框 62"/>
          <p:cNvSpPr txBox="1"/>
          <p:nvPr/>
        </p:nvSpPr>
        <p:spPr>
          <a:xfrm>
            <a:off x="1394619" y="2979690"/>
            <a:ext cx="9402762" cy="922020"/>
          </a:xfrm>
          <a:prstGeom prst="rect">
            <a:avLst/>
          </a:prstGeom>
          <a:noFill/>
          <a:ln w="9525">
            <a:noFill/>
          </a:ln>
        </p:spPr>
        <p:txBody>
          <a:bodyPr wrap="square" anchor="t" anchorCtr="0">
            <a:spAutoFit/>
          </a:bodyPr>
          <a:lstStyle/>
          <a:p>
            <a:pPr algn="ctr"/>
            <a:r>
              <a:rPr lang="zh-CN" altLang="en-US" sz="5400" dirty="0">
                <a:solidFill>
                  <a:srgbClr val="336699"/>
                </a:solidFill>
                <a:latin typeface="微软雅黑" panose="020B0503020204020204" charset="-122"/>
                <a:ea typeface="微软雅黑" panose="020B0503020204020204" charset="-122"/>
                <a:sym typeface="微软雅黑" panose="020B0503020204020204" charset="-122"/>
              </a:rPr>
              <a:t>综合试点总说明</a:t>
            </a:r>
            <a:endParaRPr lang="zh-CN" altLang="en-US" sz="5400" dirty="0">
              <a:solidFill>
                <a:srgbClr val="336699"/>
              </a:solidFill>
              <a:latin typeface="微软雅黑" panose="020B0503020204020204" charset="-122"/>
              <a:ea typeface="微软雅黑" panose="020B0503020204020204" charset="-122"/>
              <a:sym typeface="微软雅黑" panose="020B0503020204020204" charset="-122"/>
            </a:endParaRPr>
          </a:p>
        </p:txBody>
      </p:sp>
      <p:pic>
        <p:nvPicPr>
          <p:cNvPr id="6146" name="图片 6"/>
          <p:cNvPicPr>
            <a:picLocks noChangeAspect="1"/>
          </p:cNvPicPr>
          <p:nvPr/>
        </p:nvPicPr>
        <p:blipFill>
          <a:blip r:embed="rId1"/>
          <a:stretch>
            <a:fillRect/>
          </a:stretch>
        </p:blipFill>
        <p:spPr>
          <a:xfrm>
            <a:off x="6326188" y="5200650"/>
            <a:ext cx="5865812" cy="1657350"/>
          </a:xfrm>
          <a:prstGeom prst="rect">
            <a:avLst/>
          </a:prstGeom>
          <a:noFill/>
          <a:ln w="9525">
            <a:noFill/>
          </a:ln>
        </p:spPr>
      </p:pic>
      <p:sp>
        <p:nvSpPr>
          <p:cNvPr id="1069" name="矩形 1068"/>
          <p:cNvSpPr/>
          <p:nvPr/>
        </p:nvSpPr>
        <p:spPr>
          <a:xfrm>
            <a:off x="9674225" y="3957638"/>
            <a:ext cx="476250" cy="476250"/>
          </a:xfrm>
          <a:prstGeom prst="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117" name="矩形 116"/>
          <p:cNvSpPr/>
          <p:nvPr/>
        </p:nvSpPr>
        <p:spPr>
          <a:xfrm>
            <a:off x="9463088" y="3719513"/>
            <a:ext cx="474663" cy="474663"/>
          </a:xfrm>
          <a:prstGeom prst="rect">
            <a:avLst/>
          </a:prstGeom>
          <a:solidFill>
            <a:srgbClr val="4B649F">
              <a:alpha val="6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118" name="矩形 117"/>
          <p:cNvSpPr/>
          <p:nvPr/>
        </p:nvSpPr>
        <p:spPr>
          <a:xfrm>
            <a:off x="2106613" y="2343150"/>
            <a:ext cx="474663" cy="474663"/>
          </a:xfrm>
          <a:prstGeom prst="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119" name="矩形 118"/>
          <p:cNvSpPr/>
          <p:nvPr/>
        </p:nvSpPr>
        <p:spPr>
          <a:xfrm>
            <a:off x="2328863" y="2573338"/>
            <a:ext cx="474663" cy="474663"/>
          </a:xfrm>
          <a:prstGeom prst="rect">
            <a:avLst/>
          </a:prstGeom>
          <a:solidFill>
            <a:srgbClr val="4B649F">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6153" name="Text Box 3"/>
          <p:cNvSpPr/>
          <p:nvPr/>
        </p:nvSpPr>
        <p:spPr>
          <a:xfrm>
            <a:off x="3194844" y="4657407"/>
            <a:ext cx="5802312" cy="860425"/>
          </a:xfrm>
          <a:prstGeom prst="rect">
            <a:avLst/>
          </a:prstGeom>
          <a:noFill/>
          <a:ln w="9525">
            <a:noFill/>
          </a:ln>
        </p:spPr>
        <p:txBody>
          <a:bodyPr wrap="square" anchor="t" anchorCtr="0">
            <a:spAutoFit/>
          </a:bodyPr>
          <a:lstStyle/>
          <a:p>
            <a:pPr marL="342900" indent="-342900" algn="ctr">
              <a:spcBef>
                <a:spcPct val="50000"/>
              </a:spcBef>
              <a:buClrTx/>
              <a:buFontTx/>
            </a:pPr>
            <a:r>
              <a:rPr lang="zh-CN" altLang="en-US" sz="2000" dirty="0">
                <a:solidFill>
                  <a:srgbClr val="336699"/>
                </a:solidFill>
                <a:latin typeface="微软雅黑" panose="020B0503020204020204" charset="-122"/>
                <a:ea typeface="微软雅黑" panose="020B0503020204020204" charset="-122"/>
                <a:sym typeface="微软雅黑" panose="020B0503020204020204" charset="-122"/>
              </a:rPr>
              <a:t>内蒙古自治区第五次全国经济普查领导小组办公室</a:t>
            </a:r>
            <a:endParaRPr lang="zh-CN" altLang="en-US" sz="2000" dirty="0">
              <a:solidFill>
                <a:srgbClr val="336699"/>
              </a:solidFill>
              <a:latin typeface="微软雅黑" panose="020B0503020204020204" charset="-122"/>
              <a:ea typeface="微软雅黑" panose="020B0503020204020204" charset="-122"/>
            </a:endParaRPr>
          </a:p>
          <a:p>
            <a:pPr marL="342900" indent="-342900" algn="ctr">
              <a:spcBef>
                <a:spcPct val="50000"/>
              </a:spcBef>
              <a:buClrTx/>
              <a:buFontTx/>
            </a:pPr>
            <a:r>
              <a:rPr lang="zh-CN" altLang="en-US" sz="2000" dirty="0">
                <a:solidFill>
                  <a:srgbClr val="336699"/>
                </a:solidFill>
                <a:latin typeface="微软雅黑" panose="020B0503020204020204" charset="-122"/>
                <a:ea typeface="微软雅黑" panose="020B0503020204020204" charset="-122"/>
                <a:sym typeface="微软雅黑" panose="020B0503020204020204" charset="-122"/>
              </a:rPr>
              <a:t>2023年</a:t>
            </a:r>
            <a:r>
              <a:rPr lang="en-US" altLang="zh-CN" sz="2000" dirty="0">
                <a:solidFill>
                  <a:srgbClr val="336699"/>
                </a:solidFill>
                <a:latin typeface="微软雅黑" panose="020B0503020204020204" charset="-122"/>
                <a:ea typeface="微软雅黑" panose="020B0503020204020204" charset="-122"/>
                <a:sym typeface="微软雅黑" panose="020B0503020204020204" charset="-122"/>
              </a:rPr>
              <a:t>4</a:t>
            </a:r>
            <a:r>
              <a:rPr lang="zh-CN" altLang="en-US" sz="2000" dirty="0">
                <a:solidFill>
                  <a:srgbClr val="336699"/>
                </a:solidFill>
                <a:latin typeface="微软雅黑" panose="020B0503020204020204" charset="-122"/>
                <a:ea typeface="微软雅黑" panose="020B0503020204020204" charset="-122"/>
                <a:sym typeface="微软雅黑" panose="020B0503020204020204" charset="-122"/>
              </a:rPr>
              <a:t>月 · 包头</a:t>
            </a:r>
            <a:endParaRPr lang="zh-CN" altLang="en-US" sz="2000" dirty="0">
              <a:solidFill>
                <a:srgbClr val="336699"/>
              </a:solidFill>
              <a:latin typeface="微软雅黑" panose="020B0503020204020204" charset="-122"/>
              <a:ea typeface="微软雅黑" panose="020B0503020204020204" charset="-122"/>
              <a:sym typeface="微软雅黑" panose="020B0503020204020204" charset="-122"/>
            </a:endParaRPr>
          </a:p>
        </p:txBody>
      </p:sp>
      <p:pic>
        <p:nvPicPr>
          <p:cNvPr id="2" name="图片 1" descr="五经普LOGO透明底"/>
          <p:cNvPicPr>
            <a:picLocks noChangeAspect="1"/>
          </p:cNvPicPr>
          <p:nvPr/>
        </p:nvPicPr>
        <p:blipFill>
          <a:blip r:embed="rId2"/>
          <a:stretch>
            <a:fillRect/>
          </a:stretch>
        </p:blipFill>
        <p:spPr>
          <a:xfrm>
            <a:off x="295910" y="393700"/>
            <a:ext cx="1577975" cy="1577975"/>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idx="1"/>
          </p:nvPr>
        </p:nvSpPr>
        <p:spPr>
          <a:xfrm>
            <a:off x="2476817" y="1801495"/>
            <a:ext cx="7238365" cy="3255010"/>
          </a:xfrm>
        </p:spPr>
        <p:txBody>
          <a:bodyPr/>
          <a:lstStyle/>
          <a:p>
            <a:r>
              <a:rPr lang="zh-CN" altLang="en-US" dirty="0">
                <a:sym typeface="+mn-ea"/>
              </a:rPr>
              <a:t>第三部分</a:t>
            </a:r>
            <a:endParaRPr lang="en-US" altLang="zh-CN" dirty="0">
              <a:sym typeface="+mn-ea"/>
            </a:endParaRPr>
          </a:p>
          <a:p>
            <a:endParaRPr lang="zh-CN" altLang="en-US" dirty="0">
              <a:sym typeface="+mn-ea"/>
            </a:endParaRPr>
          </a:p>
          <a:p>
            <a:r>
              <a:rPr lang="zh-CN" altLang="en-US" dirty="0"/>
              <a:t>试点内容和方法</a:t>
            </a:r>
            <a:endParaRPr lang="zh-CN"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60140" y="905741"/>
            <a:ext cx="10969200" cy="649399"/>
          </a:xfrm>
        </p:spPr>
        <p:txBody>
          <a:bodyPr/>
          <a:lstStyle/>
          <a:p>
            <a:pPr lvl="0"/>
            <a:r>
              <a:rPr lang="zh-CN" altLang="en-US" sz="3200" dirty="0"/>
              <a:t>试点内容和方法</a:t>
            </a:r>
            <a:endParaRPr lang="zh-CN" altLang="en-US" sz="3200" dirty="0"/>
          </a:p>
        </p:txBody>
      </p:sp>
      <p:sp>
        <p:nvSpPr>
          <p:cNvPr id="6" name="内容占位符 2"/>
          <p:cNvSpPr>
            <a:spLocks noGrp="1"/>
          </p:cNvSpPr>
          <p:nvPr>
            <p:ph idx="1"/>
          </p:nvPr>
        </p:nvSpPr>
        <p:spPr>
          <a:xfrm>
            <a:off x="608330" y="1678305"/>
            <a:ext cx="11278870" cy="4571365"/>
          </a:xfrm>
        </p:spPr>
        <p:txBody>
          <a:bodyPr>
            <a:noAutofit/>
          </a:bodyPr>
          <a:lstStyle/>
          <a:p>
            <a:pPr lvl="0">
              <a:lnSpc>
                <a:spcPct val="100000"/>
              </a:lnSpc>
              <a:spcBef>
                <a:spcPts val="1200"/>
              </a:spcBef>
              <a:spcAft>
                <a:spcPts val="1200"/>
              </a:spcAft>
            </a:pPr>
            <a:r>
              <a:rPr lang="zh-CN" altLang="en-US" b="1" dirty="0">
                <a:sym typeface="+mn-ea"/>
              </a:rPr>
              <a:t>“地毯式”清查：</a:t>
            </a:r>
            <a:r>
              <a:rPr lang="zh-CN" altLang="en-US" dirty="0">
                <a:sym typeface="+mn-ea"/>
              </a:rPr>
              <a:t>全部法人单位、产业活动单位，从事第二产业和第三产业的个体经营户</a:t>
            </a:r>
            <a:endParaRPr lang="zh-CN" altLang="en-US" dirty="0">
              <a:sym typeface="+mn-ea"/>
            </a:endParaRPr>
          </a:p>
          <a:p>
            <a:pPr lvl="0">
              <a:lnSpc>
                <a:spcPct val="100000"/>
              </a:lnSpc>
              <a:spcBef>
                <a:spcPts val="1200"/>
              </a:spcBef>
              <a:spcAft>
                <a:spcPts val="1200"/>
              </a:spcAft>
            </a:pPr>
            <a:r>
              <a:rPr lang="zh-CN" altLang="en-US" b="1" dirty="0">
                <a:sym typeface="+mn-ea"/>
              </a:rPr>
              <a:t>普查登记：</a:t>
            </a:r>
            <a:r>
              <a:rPr lang="zh-CN" altLang="en-US" dirty="0">
                <a:sym typeface="+mn-ea"/>
              </a:rPr>
              <a:t>金融、铁路和军队系统普查范围外的普查对象进行。</a:t>
            </a:r>
            <a:endParaRPr lang="zh-CN" altLang="en-US" dirty="0">
              <a:sym typeface="+mn-ea"/>
            </a:endParaRPr>
          </a:p>
          <a:p>
            <a:pPr lvl="1">
              <a:spcBef>
                <a:spcPts val="1200"/>
              </a:spcBef>
              <a:spcAft>
                <a:spcPts val="1200"/>
              </a:spcAft>
            </a:pPr>
            <a:r>
              <a:rPr lang="zh-CN" altLang="en-US" sz="2800" dirty="0">
                <a:sym typeface="+mn-ea"/>
              </a:rPr>
              <a:t>试点表式分为：一套表单位、非一套表单位、个体经营户、投入产出调查</a:t>
            </a:r>
            <a:endParaRPr lang="zh-CN" altLang="en-US" sz="2800" dirty="0">
              <a:sym typeface="+mn-ea"/>
            </a:endParaRPr>
          </a:p>
          <a:p>
            <a:pPr lvl="0">
              <a:lnSpc>
                <a:spcPct val="100000"/>
              </a:lnSpc>
              <a:spcBef>
                <a:spcPts val="1200"/>
              </a:spcBef>
              <a:spcAft>
                <a:spcPts val="1200"/>
              </a:spcAft>
            </a:pPr>
            <a:r>
              <a:rPr lang="zh-CN" altLang="en-US" dirty="0">
                <a:sym typeface="+mn-ea"/>
              </a:rPr>
              <a:t>投入产出调查试点单位填报2023年一季度投入产出调查电子台账数据。</a:t>
            </a:r>
            <a:endParaRPr lang="zh-CN" altLang="en-US" dirty="0">
              <a:sym typeface="+mn-ea"/>
            </a:endParaRPr>
          </a:p>
        </p:txBody>
      </p:sp>
    </p:spTree>
    <p:custDataLst>
      <p:tags r:id="rId1"/>
    </p:custData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idx="1"/>
          </p:nvPr>
        </p:nvSpPr>
        <p:spPr>
          <a:xfrm>
            <a:off x="2476817" y="1801495"/>
            <a:ext cx="7238365" cy="3255010"/>
          </a:xfrm>
        </p:spPr>
        <p:txBody>
          <a:bodyPr/>
          <a:lstStyle/>
          <a:p>
            <a:r>
              <a:rPr lang="zh-CN" altLang="en-US" dirty="0">
                <a:sym typeface="+mn-ea"/>
              </a:rPr>
              <a:t>第四部分</a:t>
            </a:r>
            <a:endParaRPr lang="en-US" altLang="zh-CN" dirty="0">
              <a:sym typeface="+mn-ea"/>
            </a:endParaRPr>
          </a:p>
          <a:p>
            <a:endParaRPr lang="zh-CN" altLang="en-US" dirty="0">
              <a:sym typeface="+mn-ea"/>
            </a:endParaRPr>
          </a:p>
          <a:p>
            <a:r>
              <a:rPr lang="zh-CN" altLang="en-US" dirty="0"/>
              <a:t>试点工作流程安排</a:t>
            </a:r>
            <a:endParaRPr lang="zh-CN"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60140" y="905741"/>
            <a:ext cx="10969200" cy="649399"/>
          </a:xfrm>
        </p:spPr>
        <p:txBody>
          <a:bodyPr/>
          <a:lstStyle/>
          <a:p>
            <a:r>
              <a:rPr lang="zh-CN" altLang="en-US" sz="3200" dirty="0"/>
              <a:t>试点工作流程</a:t>
            </a:r>
            <a:endParaRPr lang="zh-CN" altLang="en-US" sz="3200" dirty="0"/>
          </a:p>
        </p:txBody>
      </p:sp>
      <p:sp>
        <p:nvSpPr>
          <p:cNvPr id="3" name="内容占位符 2"/>
          <p:cNvSpPr>
            <a:spLocks noGrp="1"/>
          </p:cNvSpPr>
          <p:nvPr>
            <p:ph idx="1"/>
          </p:nvPr>
        </p:nvSpPr>
        <p:spPr>
          <a:xfrm>
            <a:off x="310243" y="1678305"/>
            <a:ext cx="11495314" cy="4787809"/>
          </a:xfrm>
        </p:spPr>
        <p:txBody>
          <a:bodyPr>
            <a:normAutofit fontScale="92500"/>
          </a:bodyPr>
          <a:lstStyle/>
          <a:p>
            <a:pPr lvl="0">
              <a:lnSpc>
                <a:spcPct val="120000"/>
              </a:lnSpc>
              <a:spcBef>
                <a:spcPts val="600"/>
              </a:spcBef>
            </a:pPr>
            <a:r>
              <a:rPr lang="zh-CN" altLang="en-US" dirty="0"/>
              <a:t>（一）组建机构</a:t>
            </a:r>
            <a:endParaRPr lang="zh-CN" altLang="en-US" dirty="0"/>
          </a:p>
          <a:p>
            <a:pPr lvl="1">
              <a:lnSpc>
                <a:spcPct val="120000"/>
              </a:lnSpc>
              <a:spcBef>
                <a:spcPts val="600"/>
              </a:spcBef>
              <a:spcAft>
                <a:spcPts val="600"/>
              </a:spcAft>
            </a:pPr>
            <a:r>
              <a:rPr lang="zh-CN" altLang="en-US" dirty="0"/>
              <a:t>自治区统计局成立试点工作组；</a:t>
            </a:r>
            <a:endParaRPr lang="zh-CN" altLang="en-US" dirty="0"/>
          </a:p>
          <a:p>
            <a:pPr lvl="1">
              <a:lnSpc>
                <a:spcPct val="120000"/>
              </a:lnSpc>
              <a:spcBef>
                <a:spcPts val="600"/>
              </a:spcBef>
              <a:spcAft>
                <a:spcPts val="600"/>
              </a:spcAft>
            </a:pPr>
            <a:r>
              <a:rPr lang="zh-CN" altLang="en-US" dirty="0"/>
              <a:t>试点地区成立由政府分管领导担任组长、相关部门（含园区管理部门）为成员单位的试点领导小组或工作小组。</a:t>
            </a:r>
            <a:endParaRPr lang="en-US" altLang="zh-CN" dirty="0"/>
          </a:p>
          <a:p>
            <a:pPr lvl="0">
              <a:lnSpc>
                <a:spcPct val="120000"/>
              </a:lnSpc>
              <a:spcBef>
                <a:spcPts val="600"/>
              </a:spcBef>
            </a:pPr>
            <a:r>
              <a:rPr lang="zh-CN" altLang="en-US" dirty="0"/>
              <a:t>（二）前期准备</a:t>
            </a:r>
            <a:endParaRPr lang="zh-CN" altLang="en-US" dirty="0"/>
          </a:p>
          <a:p>
            <a:pPr lvl="1">
              <a:lnSpc>
                <a:spcPct val="120000"/>
              </a:lnSpc>
              <a:spcBef>
                <a:spcPts val="600"/>
              </a:spcBef>
              <a:spcAft>
                <a:spcPts val="600"/>
              </a:spcAft>
            </a:pPr>
            <a:r>
              <a:rPr lang="en-US" altLang="zh-CN" dirty="0"/>
              <a:t>3</a:t>
            </a:r>
            <a:r>
              <a:rPr lang="zh-CN" altLang="zh-CN" dirty="0"/>
              <a:t>月</a:t>
            </a:r>
            <a:r>
              <a:rPr lang="en-US" altLang="zh-CN" dirty="0"/>
              <a:t>31</a:t>
            </a:r>
            <a:r>
              <a:rPr lang="zh-CN" altLang="zh-CN" dirty="0"/>
              <a:t>日前，试点地区</a:t>
            </a:r>
            <a:r>
              <a:rPr lang="zh-CN" altLang="en-US" dirty="0"/>
              <a:t>完成选聘普查员和普查指导员、部门数据收集整理等工作；</a:t>
            </a:r>
            <a:endParaRPr lang="zh-CN" altLang="en-US" dirty="0"/>
          </a:p>
          <a:p>
            <a:pPr lvl="1">
              <a:lnSpc>
                <a:spcPct val="120000"/>
              </a:lnSpc>
              <a:spcBef>
                <a:spcPts val="600"/>
              </a:spcBef>
              <a:spcAft>
                <a:spcPts val="600"/>
              </a:spcAft>
            </a:pPr>
            <a:r>
              <a:rPr lang="zh-CN" altLang="zh-CN" dirty="0"/>
              <a:t>内蒙古自治区经普办</a:t>
            </a:r>
            <a:r>
              <a:rPr lang="zh-CN" altLang="en-US" dirty="0"/>
              <a:t>组织指导一套表单位通过投入产出调查综合试点单位管理平台下载投入产出调查电子台账，试点地区普查机构下载非一套表单位投入产出调查电子台账并分发至调查单位。</a:t>
            </a:r>
            <a:endParaRPr lang="zh-CN" altLang="zh-CN" sz="1800" kern="100" dirty="0">
              <a:effectLst/>
              <a:latin typeface="Calibri" panose="020F0502020204030204" charset="0"/>
              <a:ea typeface="宋体" panose="02010600030101010101" pitchFamily="2" charset="-122"/>
              <a:cs typeface="Times New Roman" panose="02020603050405020304" pitchFamily="18" charset="0"/>
            </a:endParaRPr>
          </a:p>
        </p:txBody>
      </p:sp>
    </p:spTree>
    <p:custDataLst>
      <p:tags r:id="rId1"/>
    </p:custData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60140" y="905741"/>
            <a:ext cx="10969200" cy="649399"/>
          </a:xfrm>
        </p:spPr>
        <p:txBody>
          <a:bodyPr/>
          <a:lstStyle/>
          <a:p>
            <a:r>
              <a:rPr lang="zh-CN" altLang="en-US" sz="3200" dirty="0"/>
              <a:t>试点工作流程</a:t>
            </a:r>
            <a:endParaRPr lang="zh-CN" altLang="en-US" sz="3200" dirty="0"/>
          </a:p>
        </p:txBody>
      </p:sp>
      <p:sp>
        <p:nvSpPr>
          <p:cNvPr id="3" name="内容占位符 2"/>
          <p:cNvSpPr>
            <a:spLocks noGrp="1"/>
          </p:cNvSpPr>
          <p:nvPr>
            <p:ph idx="1"/>
          </p:nvPr>
        </p:nvSpPr>
        <p:spPr>
          <a:xfrm>
            <a:off x="359229" y="1678305"/>
            <a:ext cx="11218091" cy="4571365"/>
          </a:xfrm>
        </p:spPr>
        <p:txBody>
          <a:bodyPr>
            <a:normAutofit fontScale="92500"/>
          </a:bodyPr>
          <a:lstStyle/>
          <a:p>
            <a:pPr lvl="0">
              <a:lnSpc>
                <a:spcPct val="150000"/>
              </a:lnSpc>
              <a:spcBef>
                <a:spcPts val="600"/>
              </a:spcBef>
            </a:pPr>
            <a:r>
              <a:rPr lang="zh-CN" altLang="en-US" dirty="0"/>
              <a:t>（三）布置与培训</a:t>
            </a:r>
            <a:endParaRPr lang="zh-CN" altLang="en-US" dirty="0"/>
          </a:p>
          <a:p>
            <a:pPr lvl="1">
              <a:lnSpc>
                <a:spcPct val="150000"/>
              </a:lnSpc>
              <a:spcBef>
                <a:spcPts val="600"/>
              </a:spcBef>
              <a:spcAft>
                <a:spcPts val="600"/>
              </a:spcAft>
            </a:pPr>
            <a:r>
              <a:rPr lang="zh-CN" altLang="zh-CN" dirty="0"/>
              <a:t>内蒙古自治区经普办</a:t>
            </a:r>
            <a:r>
              <a:rPr lang="en-US" altLang="zh-CN" dirty="0"/>
              <a:t>4</a:t>
            </a:r>
            <a:r>
              <a:rPr lang="zh-CN" altLang="zh-CN" dirty="0"/>
              <a:t>月初举办综合试点培训班，对试点地区开展试点方案培训。</a:t>
            </a:r>
            <a:endParaRPr lang="en-US" altLang="zh-CN" dirty="0"/>
          </a:p>
          <a:p>
            <a:pPr lvl="1">
              <a:lnSpc>
                <a:spcPct val="150000"/>
              </a:lnSpc>
              <a:spcBef>
                <a:spcPts val="600"/>
              </a:spcBef>
              <a:spcAft>
                <a:spcPts val="600"/>
              </a:spcAft>
            </a:pPr>
            <a:r>
              <a:rPr lang="zh-CN" altLang="zh-CN" dirty="0"/>
              <a:t>试点地区</a:t>
            </a:r>
            <a:r>
              <a:rPr lang="zh-CN" altLang="en-US" dirty="0"/>
              <a:t>及时</a:t>
            </a:r>
            <a:r>
              <a:rPr lang="zh-CN" altLang="zh-CN" dirty="0"/>
              <a:t>对普查指导员和普查员开展业务培训。</a:t>
            </a:r>
            <a:endParaRPr lang="zh-CN" altLang="en-US" dirty="0"/>
          </a:p>
          <a:p>
            <a:pPr lvl="0">
              <a:lnSpc>
                <a:spcPct val="150000"/>
              </a:lnSpc>
              <a:spcBef>
                <a:spcPts val="600"/>
              </a:spcBef>
            </a:pPr>
            <a:r>
              <a:rPr lang="zh-CN" altLang="en-US" dirty="0"/>
              <a:t>（四）普查区划分与绘图</a:t>
            </a:r>
            <a:endParaRPr lang="zh-CN" altLang="en-US" sz="2400" dirty="0">
              <a:solidFill>
                <a:schemeClr val="tx1">
                  <a:lumMod val="65000"/>
                  <a:lumOff val="35000"/>
                </a:schemeClr>
              </a:solidFill>
              <a:latin typeface="+mn-lt"/>
            </a:endParaRPr>
          </a:p>
          <a:p>
            <a:pPr lvl="1">
              <a:lnSpc>
                <a:spcPct val="150000"/>
              </a:lnSpc>
              <a:spcBef>
                <a:spcPts val="600"/>
              </a:spcBef>
              <a:spcAft>
                <a:spcPts val="600"/>
              </a:spcAft>
            </a:pPr>
            <a:r>
              <a:rPr lang="zh-CN" altLang="en-US" dirty="0"/>
              <a:t>国务院经普办统一选定电子地图，下发普查区绘图软件。试点地区普查机构组织确认本地管辖区域及边界，划分普查区和普查小区，采集建筑物信息，形成普查区电子地图。</a:t>
            </a:r>
            <a:endParaRPr lang="en-US" altLang="zh-CN" dirty="0"/>
          </a:p>
        </p:txBody>
      </p:sp>
    </p:spTree>
    <p:custDataLst>
      <p:tags r:id="rId1"/>
    </p:custData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60140" y="905741"/>
            <a:ext cx="10969200" cy="649399"/>
          </a:xfrm>
        </p:spPr>
        <p:txBody>
          <a:bodyPr/>
          <a:lstStyle/>
          <a:p>
            <a:r>
              <a:rPr lang="zh-CN" altLang="en-US" sz="3200" dirty="0"/>
              <a:t>试点工作流程</a:t>
            </a:r>
            <a:endParaRPr lang="zh-CN" altLang="en-US" sz="3200" dirty="0"/>
          </a:p>
        </p:txBody>
      </p:sp>
      <p:sp>
        <p:nvSpPr>
          <p:cNvPr id="3" name="内容占位符 2"/>
          <p:cNvSpPr>
            <a:spLocks noGrp="1"/>
          </p:cNvSpPr>
          <p:nvPr>
            <p:ph idx="1"/>
          </p:nvPr>
        </p:nvSpPr>
        <p:spPr>
          <a:xfrm>
            <a:off x="608329" y="1678305"/>
            <a:ext cx="11246213" cy="4571365"/>
          </a:xfrm>
        </p:spPr>
        <p:txBody>
          <a:bodyPr>
            <a:normAutofit/>
          </a:bodyPr>
          <a:lstStyle/>
          <a:p>
            <a:pPr lvl="0">
              <a:lnSpc>
                <a:spcPct val="150000"/>
              </a:lnSpc>
              <a:spcBef>
                <a:spcPts val="600"/>
              </a:spcBef>
            </a:pPr>
            <a:r>
              <a:rPr lang="zh-CN" altLang="en-US" dirty="0"/>
              <a:t>（五）单位清查</a:t>
            </a:r>
            <a:endParaRPr lang="zh-CN" altLang="en-US" dirty="0"/>
          </a:p>
          <a:p>
            <a:pPr lvl="1">
              <a:spcBef>
                <a:spcPts val="600"/>
              </a:spcBef>
              <a:spcAft>
                <a:spcPts val="600"/>
              </a:spcAft>
            </a:pPr>
            <a:r>
              <a:rPr lang="zh-CN" altLang="en-US" dirty="0"/>
              <a:t>建立清查底册。</a:t>
            </a:r>
            <a:endParaRPr lang="zh-CN" altLang="en-US" dirty="0"/>
          </a:p>
          <a:p>
            <a:pPr lvl="1">
              <a:spcBef>
                <a:spcPts val="600"/>
              </a:spcBef>
              <a:spcAft>
                <a:spcPts val="600"/>
              </a:spcAft>
            </a:pPr>
            <a:r>
              <a:rPr lang="zh-CN" altLang="en-US" dirty="0"/>
              <a:t>实施清查。于4月25日前上报清查表和清查底册。</a:t>
            </a:r>
            <a:endParaRPr lang="zh-CN" altLang="en-US" dirty="0"/>
          </a:p>
          <a:p>
            <a:pPr lvl="0">
              <a:lnSpc>
                <a:spcPct val="100000"/>
              </a:lnSpc>
              <a:spcBef>
                <a:spcPts val="600"/>
              </a:spcBef>
            </a:pPr>
            <a:r>
              <a:rPr lang="zh-CN" altLang="en-US" dirty="0"/>
              <a:t>（六）普查登记</a:t>
            </a:r>
            <a:endParaRPr lang="zh-CN" altLang="en-US" dirty="0"/>
          </a:p>
          <a:p>
            <a:pPr lvl="1">
              <a:spcBef>
                <a:spcPts val="600"/>
              </a:spcBef>
              <a:spcAft>
                <a:spcPts val="600"/>
              </a:spcAft>
            </a:pPr>
            <a:r>
              <a:rPr lang="zh-CN" altLang="en-US" dirty="0"/>
              <a:t>数据准备。</a:t>
            </a:r>
            <a:r>
              <a:rPr lang="zh-CN" altLang="zh-CN" dirty="0"/>
              <a:t>国务院经普办根据试点地区个体经营户名录抽取个体经营户样本，将普查单位和个体经营户样本名录、试点表式部署至数据采集处理系统或手持电子终端。</a:t>
            </a:r>
            <a:endParaRPr lang="en-US" altLang="zh-CN" dirty="0"/>
          </a:p>
          <a:p>
            <a:pPr lvl="1">
              <a:spcBef>
                <a:spcPts val="600"/>
              </a:spcBef>
              <a:spcAft>
                <a:spcPts val="600"/>
              </a:spcAft>
            </a:pPr>
            <a:r>
              <a:rPr lang="zh-CN" altLang="en-US" dirty="0"/>
              <a:t>数据采集与上报。5月15日前，完成数据采集，</a:t>
            </a:r>
            <a:r>
              <a:rPr lang="zh-CN" altLang="zh-CN" dirty="0"/>
              <a:t>上报期间对数据进行随报随审</a:t>
            </a:r>
            <a:r>
              <a:rPr lang="zh-CN" altLang="en-US" dirty="0"/>
              <a:t>。</a:t>
            </a:r>
            <a:endParaRPr lang="zh-CN" altLang="en-US" dirty="0"/>
          </a:p>
        </p:txBody>
      </p:sp>
    </p:spTree>
    <p:custDataLst>
      <p:tags r:id="rId1"/>
    </p:custData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60140" y="905741"/>
            <a:ext cx="10969200" cy="649399"/>
          </a:xfrm>
        </p:spPr>
        <p:txBody>
          <a:bodyPr/>
          <a:lstStyle/>
          <a:p>
            <a:r>
              <a:rPr lang="zh-CN" altLang="en-US" sz="3200">
                <a:sym typeface="+mn-ea"/>
              </a:rPr>
              <a:t>试点工作流程</a:t>
            </a:r>
            <a:endParaRPr lang="zh-CN" altLang="en-US" sz="3200"/>
          </a:p>
        </p:txBody>
      </p:sp>
      <p:sp>
        <p:nvSpPr>
          <p:cNvPr id="3" name="内容占位符 2"/>
          <p:cNvSpPr>
            <a:spLocks noGrp="1"/>
          </p:cNvSpPr>
          <p:nvPr>
            <p:ph idx="1"/>
          </p:nvPr>
        </p:nvSpPr>
        <p:spPr>
          <a:xfrm>
            <a:off x="342900" y="1678305"/>
            <a:ext cx="11234420" cy="4571365"/>
          </a:xfrm>
        </p:spPr>
        <p:txBody>
          <a:bodyPr>
            <a:normAutofit/>
          </a:bodyPr>
          <a:lstStyle/>
          <a:p>
            <a:pPr lvl="0">
              <a:lnSpc>
                <a:spcPct val="150000"/>
              </a:lnSpc>
              <a:spcBef>
                <a:spcPts val="600"/>
              </a:spcBef>
            </a:pPr>
            <a:r>
              <a:rPr lang="zh-CN" altLang="en-US" dirty="0">
                <a:sym typeface="+mn-ea"/>
              </a:rPr>
              <a:t>（七）数据审核、验收和汇总</a:t>
            </a:r>
            <a:endParaRPr lang="zh-CN" altLang="en-US" dirty="0">
              <a:sym typeface="+mn-ea"/>
            </a:endParaRPr>
          </a:p>
          <a:p>
            <a:pPr lvl="1">
              <a:lnSpc>
                <a:spcPct val="150000"/>
              </a:lnSpc>
              <a:spcBef>
                <a:spcPts val="600"/>
              </a:spcBef>
              <a:spcAft>
                <a:spcPts val="600"/>
              </a:spcAft>
            </a:pPr>
            <a:r>
              <a:rPr lang="zh-CN" altLang="en-US" dirty="0">
                <a:sym typeface="+mn-ea"/>
              </a:rPr>
              <a:t>数据审核与验收。</a:t>
            </a:r>
            <a:r>
              <a:rPr lang="zh-CN" altLang="zh-CN" dirty="0"/>
              <a:t>对试点数据进行审核，发现问题及时退回核实修改。 </a:t>
            </a:r>
            <a:endParaRPr lang="zh-CN" altLang="en-US" dirty="0">
              <a:sym typeface="+mn-ea"/>
            </a:endParaRPr>
          </a:p>
          <a:p>
            <a:pPr lvl="1">
              <a:lnSpc>
                <a:spcPct val="150000"/>
              </a:lnSpc>
              <a:spcBef>
                <a:spcPts val="600"/>
              </a:spcBef>
              <a:spcAft>
                <a:spcPts val="600"/>
              </a:spcAft>
            </a:pPr>
            <a:r>
              <a:rPr lang="zh-CN" altLang="en-US" dirty="0">
                <a:sym typeface="+mn-ea"/>
              </a:rPr>
              <a:t>数据汇总。5月20日前完成数据汇总、评估，并上报综合数据和评估报告。</a:t>
            </a:r>
            <a:endParaRPr lang="zh-CN" altLang="en-US" dirty="0">
              <a:sym typeface="+mn-ea"/>
            </a:endParaRPr>
          </a:p>
          <a:p>
            <a:pPr lvl="0">
              <a:lnSpc>
                <a:spcPct val="150000"/>
              </a:lnSpc>
              <a:spcBef>
                <a:spcPts val="600"/>
              </a:spcBef>
            </a:pPr>
            <a:r>
              <a:rPr lang="zh-CN" altLang="en-US" dirty="0">
                <a:sym typeface="+mn-ea"/>
              </a:rPr>
              <a:t>（八）试点工作总结</a:t>
            </a:r>
            <a:endParaRPr lang="zh-CN" altLang="en-US" dirty="0">
              <a:sym typeface="+mn-ea"/>
            </a:endParaRPr>
          </a:p>
          <a:p>
            <a:pPr lvl="1">
              <a:lnSpc>
                <a:spcPct val="150000"/>
              </a:lnSpc>
              <a:spcBef>
                <a:spcPts val="600"/>
              </a:spcBef>
              <a:spcAft>
                <a:spcPts val="600"/>
              </a:spcAft>
            </a:pPr>
            <a:r>
              <a:rPr lang="zh-CN" altLang="en-US" dirty="0">
                <a:sym typeface="+mn-ea"/>
              </a:rPr>
              <a:t>试点地区上5月2</a:t>
            </a:r>
            <a:r>
              <a:rPr lang="en-US" altLang="zh-CN" dirty="0">
                <a:sym typeface="+mn-ea"/>
              </a:rPr>
              <a:t>0</a:t>
            </a:r>
            <a:r>
              <a:rPr lang="zh-CN" altLang="en-US" dirty="0">
                <a:sym typeface="+mn-ea"/>
              </a:rPr>
              <a:t>日前完成试点工作，并上报工作总结。</a:t>
            </a:r>
            <a:endParaRPr lang="zh-CN" altLang="en-US" dirty="0">
              <a:sym typeface="+mn-ea"/>
            </a:endParaRPr>
          </a:p>
        </p:txBody>
      </p:sp>
    </p:spTree>
    <p:custDataLst>
      <p:tags r:id="rId1"/>
    </p:custData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idx="1"/>
          </p:nvPr>
        </p:nvSpPr>
        <p:spPr>
          <a:xfrm>
            <a:off x="2476817" y="1801495"/>
            <a:ext cx="7238365" cy="3255010"/>
          </a:xfrm>
        </p:spPr>
        <p:txBody>
          <a:bodyPr/>
          <a:lstStyle/>
          <a:p>
            <a:r>
              <a:rPr lang="zh-CN" altLang="en-US" dirty="0">
                <a:sym typeface="+mn-ea"/>
              </a:rPr>
              <a:t>第五部分</a:t>
            </a:r>
            <a:endParaRPr lang="en-US" altLang="zh-CN" dirty="0">
              <a:sym typeface="+mn-ea"/>
            </a:endParaRPr>
          </a:p>
          <a:p>
            <a:endParaRPr lang="zh-CN" altLang="en-US" dirty="0">
              <a:sym typeface="+mn-ea"/>
            </a:endParaRPr>
          </a:p>
          <a:p>
            <a:r>
              <a:rPr lang="zh-CN" altLang="en-US" dirty="0"/>
              <a:t>组织实施</a:t>
            </a:r>
            <a:endParaRPr lang="zh-CN" alt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60140" y="905741"/>
            <a:ext cx="10969200" cy="649399"/>
          </a:xfrm>
        </p:spPr>
        <p:txBody>
          <a:bodyPr/>
          <a:lstStyle/>
          <a:p>
            <a:pPr lvl="0"/>
            <a:r>
              <a:rPr lang="zh-CN" altLang="en-US" sz="3200" dirty="0">
                <a:sym typeface="+mn-ea"/>
              </a:rPr>
              <a:t>组织实施</a:t>
            </a:r>
            <a:endParaRPr lang="zh-CN" altLang="en-US" sz="3200" dirty="0"/>
          </a:p>
        </p:txBody>
      </p:sp>
      <p:sp>
        <p:nvSpPr>
          <p:cNvPr id="3" name="内容占位符 2"/>
          <p:cNvSpPr>
            <a:spLocks noGrp="1"/>
          </p:cNvSpPr>
          <p:nvPr>
            <p:ph idx="1"/>
          </p:nvPr>
        </p:nvSpPr>
        <p:spPr>
          <a:xfrm>
            <a:off x="560140" y="1943100"/>
            <a:ext cx="10969199" cy="4343399"/>
          </a:xfrm>
        </p:spPr>
        <p:txBody>
          <a:bodyPr>
            <a:normAutofit/>
          </a:bodyPr>
          <a:lstStyle/>
          <a:p>
            <a:pPr marL="127000" indent="266700" algn="just">
              <a:lnSpc>
                <a:spcPct val="150000"/>
              </a:lnSpc>
              <a:spcBef>
                <a:spcPts val="1200"/>
              </a:spcBef>
              <a:spcAft>
                <a:spcPts val="1200"/>
              </a:spcAft>
            </a:pPr>
            <a:r>
              <a:rPr lang="zh-CN" altLang="zh-CN" kern="100" dirty="0">
                <a:effectLst/>
                <a:latin typeface="+mj-ea"/>
                <a:ea typeface="+mj-ea"/>
                <a:cs typeface="Nimbus Roman No9 L"/>
              </a:rPr>
              <a:t>内蒙古自治区第五次全国经济普查综合试点工作由内蒙古自治区经普办统一部署。对试点实施全过程进行质量控制。</a:t>
            </a:r>
            <a:endParaRPr lang="en-US" altLang="zh-CN" kern="100" dirty="0">
              <a:effectLst/>
              <a:latin typeface="+mj-ea"/>
              <a:ea typeface="+mj-ea"/>
              <a:cs typeface="Nimbus Roman No9 L"/>
            </a:endParaRPr>
          </a:p>
          <a:p>
            <a:pPr marL="127000" indent="266700" algn="just">
              <a:lnSpc>
                <a:spcPct val="150000"/>
              </a:lnSpc>
              <a:spcBef>
                <a:spcPts val="1200"/>
              </a:spcBef>
              <a:spcAft>
                <a:spcPts val="1200"/>
              </a:spcAft>
            </a:pPr>
            <a:r>
              <a:rPr lang="zh-CN" altLang="zh-CN" kern="100" dirty="0">
                <a:effectLst/>
                <a:latin typeface="+mj-ea"/>
                <a:ea typeface="+mj-ea"/>
                <a:cs typeface="Nimbus Roman No9 L"/>
              </a:rPr>
              <a:t>普查机构和普查人员要严格依据《中华人民共和国统计法》《中华人民共和国统计法实施条例》《全国经济普查条例》及相关规定，按照《第五次全国经济普查综合试点方案》《内蒙古自治区第五次全国经济普查综合试点实施方案》组织开展试点工作。</a:t>
            </a:r>
            <a:endParaRPr lang="zh-CN" altLang="zh-CN" kern="100" dirty="0">
              <a:effectLst/>
              <a:latin typeface="+mj-ea"/>
              <a:ea typeface="+mj-ea"/>
              <a:cs typeface="Times New Roman" panose="02020603050405020304" pitchFamily="18" charset="0"/>
            </a:endParaRPr>
          </a:p>
        </p:txBody>
      </p:sp>
    </p:spTree>
    <p:custDataLst>
      <p:tags r:id="rId1"/>
    </p:custData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idx="1"/>
          </p:nvPr>
        </p:nvSpPr>
        <p:spPr>
          <a:xfrm>
            <a:off x="2476817" y="1801495"/>
            <a:ext cx="7238365" cy="3255010"/>
          </a:xfrm>
        </p:spPr>
        <p:txBody>
          <a:bodyPr/>
          <a:lstStyle/>
          <a:p>
            <a:r>
              <a:rPr lang="zh-CN" altLang="en-US" dirty="0">
                <a:sym typeface="+mn-ea"/>
              </a:rPr>
              <a:t>第六部分</a:t>
            </a:r>
            <a:endParaRPr lang="en-US" altLang="zh-CN" dirty="0">
              <a:sym typeface="+mn-ea"/>
            </a:endParaRPr>
          </a:p>
          <a:p>
            <a:endParaRPr lang="zh-CN" altLang="en-US" dirty="0">
              <a:sym typeface="+mn-ea"/>
            </a:endParaRPr>
          </a:p>
          <a:p>
            <a:r>
              <a:rPr lang="zh-CN" altLang="en-US" dirty="0"/>
              <a:t>相关要求</a:t>
            </a:r>
            <a:endParaRPr lang="zh-CN"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p:cNvSpPr>
            <a:spLocks noGrp="1"/>
          </p:cNvSpPr>
          <p:nvPr>
            <p:ph type="body" idx="1"/>
          </p:nvPr>
        </p:nvSpPr>
        <p:spPr>
          <a:xfrm>
            <a:off x="2645229" y="1113155"/>
            <a:ext cx="7604941" cy="4631690"/>
          </a:xfrm>
        </p:spPr>
        <p:txBody>
          <a:bodyPr>
            <a:normAutofit/>
          </a:bodyPr>
          <a:lstStyle/>
          <a:p>
            <a:r>
              <a:rPr lang="zh-CN" altLang="en-US" sz="2800" dirty="0"/>
              <a:t>第一部分  试点目的</a:t>
            </a:r>
            <a:endParaRPr lang="zh-CN" altLang="en-US" sz="2800" dirty="0"/>
          </a:p>
          <a:p>
            <a:r>
              <a:rPr lang="zh-CN" altLang="en-US" sz="2800" dirty="0"/>
              <a:t>第二部分  试点范围、对象和时间</a:t>
            </a:r>
            <a:endParaRPr lang="zh-CN" altLang="en-US" sz="2800" dirty="0"/>
          </a:p>
          <a:p>
            <a:r>
              <a:rPr lang="zh-CN" altLang="en-US" sz="2800" dirty="0"/>
              <a:t>第三部分  试点内容和方法</a:t>
            </a:r>
            <a:endParaRPr lang="zh-CN" altLang="en-US" sz="2800" dirty="0"/>
          </a:p>
          <a:p>
            <a:r>
              <a:rPr lang="zh-CN" altLang="en-US" sz="2800" dirty="0"/>
              <a:t>第四部分  试点工作流程安排</a:t>
            </a:r>
            <a:endParaRPr lang="zh-CN" altLang="en-US" sz="2800" dirty="0"/>
          </a:p>
          <a:p>
            <a:r>
              <a:rPr lang="zh-CN" altLang="en-US" sz="2800" dirty="0"/>
              <a:t>第五部分  组织实施</a:t>
            </a:r>
            <a:endParaRPr lang="en-US" altLang="zh-CN" sz="2800" dirty="0"/>
          </a:p>
          <a:p>
            <a:r>
              <a:rPr lang="zh-CN" altLang="en-US" sz="2800" dirty="0"/>
              <a:t>第六部分  相关要求</a:t>
            </a:r>
            <a:endParaRPr lang="zh-CN" altLang="en-US" sz="2800" dirty="0"/>
          </a:p>
          <a:p>
            <a:r>
              <a:rPr lang="zh-CN" altLang="en-US" sz="2800" dirty="0"/>
              <a:t>第七部分  需要研究的重点问题</a:t>
            </a:r>
            <a:endParaRPr lang="zh-CN" altLang="en-US" sz="28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60140" y="905741"/>
            <a:ext cx="10969200" cy="649399"/>
          </a:xfrm>
        </p:spPr>
        <p:txBody>
          <a:bodyPr/>
          <a:lstStyle/>
          <a:p>
            <a:pPr lvl="0"/>
            <a:r>
              <a:rPr lang="zh-CN" altLang="en-US" sz="3200" dirty="0">
                <a:sym typeface="+mn-ea"/>
              </a:rPr>
              <a:t>相关要求</a:t>
            </a:r>
            <a:endParaRPr lang="zh-CN" altLang="en-US" sz="3200" dirty="0"/>
          </a:p>
        </p:txBody>
      </p:sp>
      <p:sp>
        <p:nvSpPr>
          <p:cNvPr id="3" name="内容占位符 2"/>
          <p:cNvSpPr>
            <a:spLocks noGrp="1"/>
          </p:cNvSpPr>
          <p:nvPr>
            <p:ph idx="1"/>
          </p:nvPr>
        </p:nvSpPr>
        <p:spPr>
          <a:xfrm>
            <a:off x="560140" y="1812472"/>
            <a:ext cx="10969200" cy="4702628"/>
          </a:xfrm>
        </p:spPr>
        <p:txBody>
          <a:bodyPr>
            <a:normAutofit fontScale="92500" lnSpcReduction="20000"/>
          </a:bodyPr>
          <a:lstStyle/>
          <a:p>
            <a:pPr indent="266700" algn="just">
              <a:lnSpc>
                <a:spcPct val="160000"/>
              </a:lnSpc>
              <a:spcBef>
                <a:spcPts val="1200"/>
              </a:spcBef>
              <a:spcAft>
                <a:spcPts val="1200"/>
              </a:spcAft>
            </a:pPr>
            <a:r>
              <a:rPr lang="zh-CN" altLang="zh-CN" b="1" kern="100" dirty="0">
                <a:effectLst/>
                <a:latin typeface="+mj-ea"/>
                <a:ea typeface="+mj-ea"/>
                <a:cs typeface="Nimbus Roman No9 L"/>
              </a:rPr>
              <a:t>高度重视。</a:t>
            </a:r>
            <a:r>
              <a:rPr lang="zh-CN" altLang="zh-CN" kern="100" dirty="0">
                <a:effectLst/>
                <a:latin typeface="+mj-ea"/>
                <a:ea typeface="+mj-ea"/>
                <a:cs typeface="Nimbus Roman No9 L"/>
              </a:rPr>
              <a:t>充分认识综合试点工作的重要性，加强领导、全力以赴，确保试点目标顺利实现。</a:t>
            </a:r>
            <a:endParaRPr lang="zh-CN" altLang="zh-CN" kern="100" dirty="0">
              <a:effectLst/>
              <a:latin typeface="+mj-ea"/>
              <a:ea typeface="+mj-ea"/>
              <a:cs typeface="Times New Roman" panose="02020603050405020304" pitchFamily="18" charset="0"/>
            </a:endParaRPr>
          </a:p>
          <a:p>
            <a:pPr indent="266700" algn="just">
              <a:lnSpc>
                <a:spcPct val="160000"/>
              </a:lnSpc>
              <a:spcBef>
                <a:spcPts val="1200"/>
              </a:spcBef>
              <a:spcAft>
                <a:spcPts val="1200"/>
              </a:spcAft>
            </a:pPr>
            <a:r>
              <a:rPr lang="zh-CN" altLang="zh-CN" b="1" kern="100" dirty="0">
                <a:effectLst/>
                <a:latin typeface="+mj-ea"/>
                <a:ea typeface="+mj-ea"/>
                <a:cs typeface="Nimbus Roman No9 L"/>
              </a:rPr>
              <a:t>周密部署。</a:t>
            </a:r>
            <a:r>
              <a:rPr lang="zh-CN" altLang="zh-CN" kern="100" dirty="0">
                <a:effectLst/>
                <a:latin typeface="+mj-ea"/>
                <a:ea typeface="+mj-ea"/>
                <a:cs typeface="Nimbus Roman No9 L"/>
              </a:rPr>
              <a:t>依据综合试点实施方案及相关要求，明确试点任务、细化工作责任、优化工作流程、统筹进度安排，周密部署、精心组织各项试点工作。</a:t>
            </a:r>
            <a:endParaRPr lang="zh-CN" altLang="zh-CN" kern="100" dirty="0">
              <a:effectLst/>
              <a:latin typeface="+mj-ea"/>
              <a:ea typeface="+mj-ea"/>
              <a:cs typeface="Times New Roman" panose="02020603050405020304" pitchFamily="18" charset="0"/>
            </a:endParaRPr>
          </a:p>
          <a:p>
            <a:pPr indent="266700" algn="just">
              <a:lnSpc>
                <a:spcPct val="160000"/>
              </a:lnSpc>
              <a:spcBef>
                <a:spcPts val="1200"/>
              </a:spcBef>
              <a:spcAft>
                <a:spcPts val="1200"/>
              </a:spcAft>
            </a:pPr>
            <a:r>
              <a:rPr lang="zh-CN" altLang="zh-CN" b="1" kern="100" dirty="0">
                <a:effectLst/>
                <a:latin typeface="+mj-ea"/>
                <a:ea typeface="+mj-ea"/>
                <a:cs typeface="Nimbus Roman No9 L"/>
              </a:rPr>
              <a:t>落实责任。</a:t>
            </a:r>
            <a:r>
              <a:rPr lang="zh-CN" altLang="zh-CN" kern="100" dirty="0">
                <a:effectLst/>
                <a:latin typeface="+mj-ea"/>
                <a:ea typeface="+mj-ea"/>
                <a:cs typeface="Nimbus Roman No9 L"/>
              </a:rPr>
              <a:t>内蒙古自治区经普办全面负责综合试点工作，各相关单位和试点地区统计局根据试点要求，认真做好职责范围内各项工作。</a:t>
            </a:r>
            <a:endParaRPr lang="zh-CN" altLang="zh-CN" kern="100" dirty="0">
              <a:effectLst/>
              <a:latin typeface="+mj-ea"/>
              <a:ea typeface="+mj-ea"/>
              <a:cs typeface="Times New Roman" panose="02020603050405020304" pitchFamily="18" charset="0"/>
            </a:endParaRPr>
          </a:p>
        </p:txBody>
      </p:sp>
    </p:spTree>
    <p:custDataLst>
      <p:tags r:id="rId1"/>
    </p:custData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60140" y="905741"/>
            <a:ext cx="10969200" cy="649399"/>
          </a:xfrm>
        </p:spPr>
        <p:txBody>
          <a:bodyPr/>
          <a:lstStyle/>
          <a:p>
            <a:pPr lvl="0"/>
            <a:r>
              <a:rPr lang="zh-CN" altLang="en-US" sz="3200" dirty="0"/>
              <a:t>主要任务及时间节点</a:t>
            </a:r>
            <a:endParaRPr lang="zh-CN" altLang="en-US" sz="3200" dirty="0"/>
          </a:p>
        </p:txBody>
      </p:sp>
      <p:graphicFrame>
        <p:nvGraphicFramePr>
          <p:cNvPr id="4" name="内容占位符 3"/>
          <p:cNvGraphicFramePr>
            <a:graphicFrameLocks noGrp="1"/>
          </p:cNvGraphicFramePr>
          <p:nvPr>
            <p:ph idx="1"/>
            <p:custDataLst>
              <p:tags r:id="rId1"/>
            </p:custDataLst>
          </p:nvPr>
        </p:nvGraphicFramePr>
        <p:xfrm>
          <a:off x="313411" y="1678306"/>
          <a:ext cx="11462657" cy="4693920"/>
        </p:xfrm>
        <a:graphic>
          <a:graphicData uri="http://schemas.openxmlformats.org/drawingml/2006/table">
            <a:tbl>
              <a:tblPr firstRow="1" bandRow="1">
                <a:tableStyleId>{5C22544A-7EE6-4342-B048-85BDC9FD1C3A}</a:tableStyleId>
              </a:tblPr>
              <a:tblGrid>
                <a:gridCol w="5045528"/>
                <a:gridCol w="4865914"/>
                <a:gridCol w="1551215"/>
              </a:tblGrid>
              <a:tr h="426720">
                <a:tc>
                  <a:txBody>
                    <a:bodyPr/>
                    <a:lstStyle/>
                    <a:p>
                      <a:pPr indent="0" algn="ctr">
                        <a:buNone/>
                      </a:pPr>
                      <a:r>
                        <a:rPr lang="en-US" sz="1800" b="0" dirty="0" err="1">
                          <a:latin typeface="微软雅黑" panose="020B0503020204020204" charset="-122"/>
                          <a:ea typeface="微软雅黑" panose="020B0503020204020204" charset="-122"/>
                          <a:cs typeface="黑体" panose="02010609060101010101" charset="-122"/>
                        </a:rPr>
                        <a:t>主要任务</a:t>
                      </a:r>
                      <a:endParaRPr lang="en-US" altLang="en-US" sz="1800" b="0" dirty="0">
                        <a:latin typeface="微软雅黑" panose="020B0503020204020204" charset="-122"/>
                        <a:ea typeface="微软雅黑" panose="020B0503020204020204" charset="-122"/>
                        <a:cs typeface="黑体" panose="02010609060101010101" charset="-122"/>
                      </a:endParaRPr>
                    </a:p>
                  </a:txBody>
                  <a:tcPr marL="32384" marR="32384" marT="0" marB="0" anchor="ctr"/>
                </a:tc>
                <a:tc>
                  <a:txBody>
                    <a:bodyPr/>
                    <a:lstStyle/>
                    <a:p>
                      <a:pPr marL="0" indent="0" algn="ctr" defTabSz="914400" rtl="0" eaLnBrk="1" fontAlgn="ctr" latinLnBrk="0" hangingPunct="1">
                        <a:buNone/>
                      </a:pPr>
                      <a:r>
                        <a:rPr lang="zh-CN" altLang="en-US" sz="1800" b="0" kern="1200" dirty="0">
                          <a:solidFill>
                            <a:schemeClr val="lt1"/>
                          </a:solidFill>
                          <a:latin typeface="微软雅黑" panose="020B0503020204020204" charset="-122"/>
                          <a:ea typeface="微软雅黑" panose="020B0503020204020204" charset="-122"/>
                          <a:cs typeface="+mn-cs"/>
                        </a:rPr>
                        <a:t>职责分工</a:t>
                      </a:r>
                      <a:endParaRPr lang="zh-CN" altLang="en-US" sz="1800" b="0" kern="1200" dirty="0">
                        <a:solidFill>
                          <a:schemeClr val="lt1"/>
                        </a:solidFill>
                        <a:latin typeface="微软雅黑" panose="020B0503020204020204" charset="-122"/>
                        <a:ea typeface="微软雅黑" panose="020B0503020204020204" charset="-122"/>
                        <a:cs typeface="+mn-cs"/>
                      </a:endParaRPr>
                    </a:p>
                  </a:txBody>
                  <a:tcPr marL="32385" marR="32385" marT="0" marB="0" anchor="ctr"/>
                </a:tc>
                <a:tc>
                  <a:txBody>
                    <a:bodyPr/>
                    <a:lstStyle/>
                    <a:p>
                      <a:pPr indent="0" algn="ctr">
                        <a:buNone/>
                      </a:pPr>
                      <a:r>
                        <a:rPr lang="en-US" sz="1800" b="0" dirty="0" err="1">
                          <a:latin typeface="微软雅黑" panose="020B0503020204020204" charset="-122"/>
                          <a:ea typeface="微软雅黑" panose="020B0503020204020204" charset="-122"/>
                        </a:rPr>
                        <a:t>时间</a:t>
                      </a:r>
                      <a:endParaRPr lang="en-US" altLang="en-US" sz="1800" b="0" dirty="0">
                        <a:latin typeface="微软雅黑" panose="020B0503020204020204" charset="-122"/>
                        <a:ea typeface="微软雅黑" panose="020B0503020204020204" charset="-122"/>
                      </a:endParaRPr>
                    </a:p>
                  </a:txBody>
                  <a:tcPr marL="32384" marR="32384" marT="0" marB="0" anchor="ctr"/>
                </a:tc>
              </a:tr>
              <a:tr h="426720">
                <a:tc>
                  <a:txBody>
                    <a:bodyPr/>
                    <a:lstStyle/>
                    <a:p>
                      <a:pPr indent="0" algn="l">
                        <a:buNone/>
                      </a:pPr>
                      <a:r>
                        <a:rPr lang="zh-CN" altLang="en-US" sz="1800" b="0" dirty="0">
                          <a:latin typeface="微软雅黑" panose="020B0503020204020204" charset="-122"/>
                          <a:ea typeface="微软雅黑" panose="020B0503020204020204" charset="-122"/>
                          <a:cs typeface="宋体" panose="02010600030101010101" pitchFamily="2" charset="-122"/>
                        </a:rPr>
                        <a:t>印发</a:t>
                      </a:r>
                      <a:r>
                        <a:rPr lang="en-US" sz="1800" b="0" dirty="0" err="1">
                          <a:latin typeface="微软雅黑" panose="020B0503020204020204" charset="-122"/>
                          <a:ea typeface="微软雅黑" panose="020B0503020204020204" charset="-122"/>
                          <a:cs typeface="宋体" panose="02010600030101010101" pitchFamily="2" charset="-122"/>
                        </a:rPr>
                        <a:t>综合试点方案并开展培训</a:t>
                      </a:r>
                      <a:endParaRPr lang="en-US" altLang="en-US" sz="1800" b="0" dirty="0">
                        <a:latin typeface="微软雅黑" panose="020B0503020204020204" charset="-122"/>
                        <a:ea typeface="微软雅黑" panose="020B0503020204020204" charset="-122"/>
                        <a:cs typeface="宋体" panose="02010600030101010101" pitchFamily="2" charset="-122"/>
                      </a:endParaRPr>
                    </a:p>
                  </a:txBody>
                  <a:tcPr marL="32384" marR="32384" marT="0" marB="0" anchor="ctr"/>
                </a:tc>
                <a:tc>
                  <a:txBody>
                    <a:bodyPr/>
                    <a:lstStyle/>
                    <a:p>
                      <a:pPr marL="0" indent="0" algn="ctr" defTabSz="914400" rtl="0" eaLnBrk="1" latinLnBrk="0" hangingPunct="1">
                        <a:lnSpc>
                          <a:spcPts val="1200"/>
                        </a:lnSpc>
                        <a:buNone/>
                      </a:pPr>
                      <a:r>
                        <a:rPr lang="zh-CN" altLang="en-US" sz="1800" b="0" kern="1200" dirty="0">
                          <a:solidFill>
                            <a:schemeClr val="dk1"/>
                          </a:solidFill>
                          <a:latin typeface="微软雅黑" panose="020B0503020204020204" charset="-122"/>
                          <a:ea typeface="微软雅黑" panose="020B0503020204020204" charset="-122"/>
                          <a:cs typeface="+mn-cs"/>
                        </a:rPr>
                        <a:t>方案与实施组</a:t>
                      </a:r>
                      <a:endParaRPr lang="zh-CN" altLang="en-US" sz="1800" b="0" kern="1200" dirty="0">
                        <a:solidFill>
                          <a:schemeClr val="dk1"/>
                        </a:solidFill>
                        <a:latin typeface="微软雅黑" panose="020B0503020204020204" charset="-122"/>
                        <a:ea typeface="微软雅黑" panose="020B0503020204020204" charset="-122"/>
                        <a:cs typeface="+mn-cs"/>
                      </a:endParaRPr>
                    </a:p>
                  </a:txBody>
                  <a:tcPr marL="32385" marR="32385" marT="0" marB="0" anchor="ctr"/>
                </a:tc>
                <a:tc>
                  <a:txBody>
                    <a:bodyPr/>
                    <a:lstStyle/>
                    <a:p>
                      <a:pPr indent="0" algn="ctr">
                        <a:buNone/>
                      </a:pPr>
                      <a:r>
                        <a:rPr lang="en-US" sz="1800" b="0" dirty="0">
                          <a:latin typeface="微软雅黑" panose="020B0503020204020204" charset="-122"/>
                          <a:ea typeface="微软雅黑" panose="020B0503020204020204" charset="-122"/>
                        </a:rPr>
                        <a:t>3月底前</a:t>
                      </a:r>
                      <a:endParaRPr lang="en-US" altLang="en-US" sz="1800" b="0" dirty="0">
                        <a:latin typeface="微软雅黑" panose="020B0503020204020204" charset="-122"/>
                        <a:ea typeface="微软雅黑" panose="020B0503020204020204" charset="-122"/>
                      </a:endParaRPr>
                    </a:p>
                  </a:txBody>
                  <a:tcPr marL="32384" marR="32384" marT="0" marB="0" anchor="ctr"/>
                </a:tc>
              </a:tr>
              <a:tr h="426720">
                <a:tc>
                  <a:txBody>
                    <a:bodyPr/>
                    <a:lstStyle/>
                    <a:p>
                      <a:pPr indent="0" algn="l">
                        <a:buNone/>
                      </a:pPr>
                      <a:r>
                        <a:rPr lang="en-US" sz="1800" b="0" dirty="0" err="1">
                          <a:latin typeface="微软雅黑" panose="020B0503020204020204" charset="-122"/>
                          <a:ea typeface="微软雅黑" panose="020B0503020204020204" charset="-122"/>
                          <a:cs typeface="宋体" panose="02010600030101010101" pitchFamily="2" charset="-122"/>
                        </a:rPr>
                        <a:t>成立各级综合试点机构，选聘和培训普查员</a:t>
                      </a:r>
                      <a:endParaRPr lang="en-US" altLang="en-US" sz="1800" b="0" dirty="0">
                        <a:latin typeface="微软雅黑" panose="020B0503020204020204" charset="-122"/>
                        <a:ea typeface="微软雅黑" panose="020B0503020204020204" charset="-122"/>
                        <a:cs typeface="宋体" panose="02010600030101010101" pitchFamily="2" charset="-122"/>
                      </a:endParaRPr>
                    </a:p>
                  </a:txBody>
                  <a:tcPr marL="32384" marR="32384" marT="0" marB="0" anchor="ctr"/>
                </a:tc>
                <a:tc>
                  <a:txBody>
                    <a:bodyPr/>
                    <a:lstStyle/>
                    <a:p>
                      <a:pPr marL="0" indent="0" algn="ctr" defTabSz="914400" rtl="0" eaLnBrk="1" latinLnBrk="0" hangingPunct="1">
                        <a:lnSpc>
                          <a:spcPts val="1200"/>
                        </a:lnSpc>
                        <a:buNone/>
                      </a:pPr>
                      <a:r>
                        <a:rPr lang="zh-CN" altLang="en-US" sz="1800" b="0" kern="1200" dirty="0">
                          <a:solidFill>
                            <a:schemeClr val="dk1"/>
                          </a:solidFill>
                          <a:latin typeface="微软雅黑" panose="020B0503020204020204" charset="-122"/>
                          <a:ea typeface="微软雅黑" panose="020B0503020204020204" charset="-122"/>
                          <a:cs typeface="+mn-cs"/>
                        </a:rPr>
                        <a:t>综合组、试点地区普查机构</a:t>
                      </a:r>
                      <a:endParaRPr lang="zh-CN" altLang="en-US" sz="1800" b="0" kern="1200" dirty="0">
                        <a:solidFill>
                          <a:schemeClr val="dk1"/>
                        </a:solidFill>
                        <a:latin typeface="微软雅黑" panose="020B0503020204020204" charset="-122"/>
                        <a:ea typeface="微软雅黑" panose="020B0503020204020204" charset="-122"/>
                        <a:cs typeface="+mn-cs"/>
                      </a:endParaRPr>
                    </a:p>
                  </a:txBody>
                  <a:tcPr marL="32385" marR="32385" marT="0" marB="0" anchor="ctr"/>
                </a:tc>
                <a:tc>
                  <a:txBody>
                    <a:bodyPr/>
                    <a:lstStyle/>
                    <a:p>
                      <a:pPr indent="0" algn="ctr">
                        <a:buNone/>
                      </a:pPr>
                      <a:r>
                        <a:rPr lang="en-US" sz="1800" b="0" dirty="0">
                          <a:latin typeface="微软雅黑" panose="020B0503020204020204" charset="-122"/>
                          <a:ea typeface="微软雅黑" panose="020B0503020204020204" charset="-122"/>
                        </a:rPr>
                        <a:t>4月10日前</a:t>
                      </a:r>
                      <a:endParaRPr lang="en-US" altLang="en-US" sz="1800" b="0" dirty="0">
                        <a:latin typeface="微软雅黑" panose="020B0503020204020204" charset="-122"/>
                        <a:ea typeface="微软雅黑" panose="020B0503020204020204" charset="-122"/>
                      </a:endParaRPr>
                    </a:p>
                  </a:txBody>
                  <a:tcPr marL="32384" marR="32384" marT="0" marB="0" anchor="ctr"/>
                </a:tc>
              </a:tr>
              <a:tr h="426720">
                <a:tc>
                  <a:txBody>
                    <a:bodyPr/>
                    <a:lstStyle/>
                    <a:p>
                      <a:pPr indent="0" algn="l">
                        <a:buNone/>
                      </a:pPr>
                      <a:r>
                        <a:rPr lang="en-US" sz="1800" b="0" dirty="0" err="1">
                          <a:latin typeface="微软雅黑" panose="020B0503020204020204" charset="-122"/>
                          <a:ea typeface="微软雅黑" panose="020B0503020204020204" charset="-122"/>
                          <a:cs typeface="宋体" panose="02010600030101010101" pitchFamily="2" charset="-122"/>
                        </a:rPr>
                        <a:t>开展普查区划分和单位清查</a:t>
                      </a:r>
                      <a:endParaRPr lang="en-US" altLang="en-US" sz="1800" b="0" dirty="0">
                        <a:latin typeface="微软雅黑" panose="020B0503020204020204" charset="-122"/>
                        <a:ea typeface="微软雅黑" panose="020B0503020204020204" charset="-122"/>
                        <a:cs typeface="宋体" panose="02010600030101010101" pitchFamily="2" charset="-122"/>
                      </a:endParaRPr>
                    </a:p>
                  </a:txBody>
                  <a:tcPr marL="32384" marR="32384" marT="0" marB="0" anchor="ctr"/>
                </a:tc>
                <a:tc>
                  <a:txBody>
                    <a:bodyPr/>
                    <a:lstStyle/>
                    <a:p>
                      <a:pPr marL="0" indent="0" algn="ctr" defTabSz="914400" rtl="0" eaLnBrk="1" latinLnBrk="0" hangingPunct="1">
                        <a:lnSpc>
                          <a:spcPts val="1200"/>
                        </a:lnSpc>
                        <a:buNone/>
                      </a:pPr>
                      <a:r>
                        <a:rPr lang="zh-CN" altLang="en-US" sz="1800" b="0" kern="1200" dirty="0">
                          <a:solidFill>
                            <a:schemeClr val="dk1"/>
                          </a:solidFill>
                          <a:latin typeface="微软雅黑" panose="020B0503020204020204" charset="-122"/>
                          <a:ea typeface="微软雅黑" panose="020B0503020204020204" charset="-122"/>
                          <a:cs typeface="+mn-cs"/>
                        </a:rPr>
                        <a:t>综合组、数据处理组、试点地区普查机构</a:t>
                      </a:r>
                      <a:endParaRPr lang="zh-CN" altLang="en-US" sz="1800" b="0" kern="1200" dirty="0">
                        <a:solidFill>
                          <a:schemeClr val="dk1"/>
                        </a:solidFill>
                        <a:latin typeface="微软雅黑" panose="020B0503020204020204" charset="-122"/>
                        <a:ea typeface="微软雅黑" panose="020B0503020204020204" charset="-122"/>
                        <a:cs typeface="+mn-cs"/>
                      </a:endParaRPr>
                    </a:p>
                  </a:txBody>
                  <a:tcPr marL="32385" marR="32385" marT="0" marB="0" anchor="ctr"/>
                </a:tc>
                <a:tc>
                  <a:txBody>
                    <a:bodyPr/>
                    <a:lstStyle/>
                    <a:p>
                      <a:pPr indent="0" algn="ctr">
                        <a:buNone/>
                      </a:pPr>
                      <a:r>
                        <a:rPr lang="en-US" sz="1800" b="0" dirty="0">
                          <a:latin typeface="微软雅黑" panose="020B0503020204020204" charset="-122"/>
                          <a:ea typeface="微软雅黑" panose="020B0503020204020204" charset="-122"/>
                        </a:rPr>
                        <a:t>4月25日前</a:t>
                      </a:r>
                      <a:endParaRPr lang="en-US" altLang="en-US" sz="1800" b="0" dirty="0">
                        <a:latin typeface="微软雅黑" panose="020B0503020204020204" charset="-122"/>
                        <a:ea typeface="微软雅黑" panose="020B0503020204020204" charset="-122"/>
                      </a:endParaRPr>
                    </a:p>
                  </a:txBody>
                  <a:tcPr marL="32384" marR="32384" marT="0" marB="0" anchor="ctr"/>
                </a:tc>
              </a:tr>
              <a:tr h="426720">
                <a:tc>
                  <a:txBody>
                    <a:bodyPr/>
                    <a:lstStyle/>
                    <a:p>
                      <a:pPr indent="0" algn="l">
                        <a:buNone/>
                      </a:pPr>
                      <a:r>
                        <a:rPr lang="en-US" sz="1800" b="0" dirty="0" err="1">
                          <a:latin typeface="微软雅黑" panose="020B0503020204020204" charset="-122"/>
                          <a:ea typeface="微软雅黑" panose="020B0503020204020204" charset="-122"/>
                          <a:cs typeface="宋体" panose="02010600030101010101" pitchFamily="2" charset="-122"/>
                        </a:rPr>
                        <a:t>开展普查登记</a:t>
                      </a:r>
                      <a:endParaRPr lang="en-US" altLang="en-US" sz="1800" b="0" dirty="0">
                        <a:latin typeface="微软雅黑" panose="020B0503020204020204" charset="-122"/>
                        <a:ea typeface="微软雅黑" panose="020B0503020204020204" charset="-122"/>
                        <a:cs typeface="宋体" panose="02010600030101010101" pitchFamily="2" charset="-122"/>
                      </a:endParaRPr>
                    </a:p>
                  </a:txBody>
                  <a:tcPr marL="32384" marR="32384" marT="0" marB="0" anchor="ctr"/>
                </a:tc>
                <a:tc>
                  <a:txBody>
                    <a:bodyPr/>
                    <a:lstStyle/>
                    <a:p>
                      <a:pPr marL="0" indent="0" algn="ctr" defTabSz="914400" rtl="0" eaLnBrk="1" latinLnBrk="0" hangingPunct="1">
                        <a:lnSpc>
                          <a:spcPts val="1200"/>
                        </a:lnSpc>
                        <a:buNone/>
                      </a:pPr>
                      <a:r>
                        <a:rPr lang="zh-CN" altLang="en-US" sz="1800" b="0" kern="1200" dirty="0">
                          <a:solidFill>
                            <a:schemeClr val="dk1"/>
                          </a:solidFill>
                          <a:latin typeface="微软雅黑" panose="020B0503020204020204" charset="-122"/>
                          <a:ea typeface="微软雅黑" panose="020B0503020204020204" charset="-122"/>
                          <a:cs typeface="+mn-cs"/>
                        </a:rPr>
                        <a:t>综合组、相关专业处、试点地区普查机构</a:t>
                      </a:r>
                      <a:endParaRPr lang="zh-CN" altLang="en-US" sz="1800" b="0" kern="1200" dirty="0">
                        <a:solidFill>
                          <a:schemeClr val="dk1"/>
                        </a:solidFill>
                        <a:latin typeface="微软雅黑" panose="020B0503020204020204" charset="-122"/>
                        <a:ea typeface="微软雅黑" panose="020B0503020204020204" charset="-122"/>
                        <a:cs typeface="+mn-cs"/>
                      </a:endParaRPr>
                    </a:p>
                  </a:txBody>
                  <a:tcPr marL="32385" marR="32385" marT="0" marB="0" anchor="ctr"/>
                </a:tc>
                <a:tc>
                  <a:txBody>
                    <a:bodyPr/>
                    <a:lstStyle/>
                    <a:p>
                      <a:pPr indent="0" algn="ctr">
                        <a:buNone/>
                      </a:pPr>
                      <a:r>
                        <a:rPr lang="en-US" sz="1800" b="0" dirty="0">
                          <a:latin typeface="微软雅黑" panose="020B0503020204020204" charset="-122"/>
                          <a:ea typeface="微软雅黑" panose="020B0503020204020204" charset="-122"/>
                        </a:rPr>
                        <a:t>5月15日前</a:t>
                      </a:r>
                      <a:endParaRPr lang="en-US" altLang="en-US" sz="1800" b="0" dirty="0">
                        <a:latin typeface="微软雅黑" panose="020B0503020204020204" charset="-122"/>
                        <a:ea typeface="微软雅黑" panose="020B0503020204020204" charset="-122"/>
                      </a:endParaRPr>
                    </a:p>
                  </a:txBody>
                  <a:tcPr marL="32384" marR="32384" marT="0" marB="0" anchor="ctr"/>
                </a:tc>
              </a:tr>
              <a:tr h="426720">
                <a:tc>
                  <a:txBody>
                    <a:bodyPr/>
                    <a:lstStyle/>
                    <a:p>
                      <a:pPr indent="0" algn="l">
                        <a:buNone/>
                      </a:pPr>
                      <a:r>
                        <a:rPr lang="en-US" sz="1800" dirty="0" err="1">
                          <a:latin typeface="微软雅黑" panose="020B0503020204020204" charset="-122"/>
                          <a:ea typeface="微软雅黑" panose="020B0503020204020204" charset="-122"/>
                          <a:cs typeface="宋体" panose="02010600030101010101" pitchFamily="2" charset="-122"/>
                          <a:sym typeface="+mn-ea"/>
                        </a:rPr>
                        <a:t>数据审核</a:t>
                      </a:r>
                      <a:r>
                        <a:rPr lang="zh-CN" altLang="en-US" sz="1800" dirty="0">
                          <a:latin typeface="微软雅黑" panose="020B0503020204020204" charset="-122"/>
                          <a:ea typeface="微软雅黑" panose="020B0503020204020204" charset="-122"/>
                          <a:cs typeface="宋体" panose="02010600030101010101" pitchFamily="2" charset="-122"/>
                          <a:sym typeface="+mn-ea"/>
                        </a:rPr>
                        <a:t>、</a:t>
                      </a:r>
                      <a:r>
                        <a:rPr lang="en-US" sz="1800" dirty="0" err="1">
                          <a:latin typeface="微软雅黑" panose="020B0503020204020204" charset="-122"/>
                          <a:ea typeface="微软雅黑" panose="020B0503020204020204" charset="-122"/>
                          <a:cs typeface="宋体" panose="02010600030101010101" pitchFamily="2" charset="-122"/>
                          <a:sym typeface="+mn-ea"/>
                        </a:rPr>
                        <a:t>验收</a:t>
                      </a:r>
                      <a:r>
                        <a:rPr lang="zh-CN" altLang="en-US" sz="1800" dirty="0">
                          <a:latin typeface="微软雅黑" panose="020B0503020204020204" charset="-122"/>
                          <a:ea typeface="微软雅黑" panose="020B0503020204020204" charset="-122"/>
                          <a:cs typeface="宋体" panose="02010600030101010101" pitchFamily="2" charset="-122"/>
                          <a:sym typeface="+mn-ea"/>
                        </a:rPr>
                        <a:t>和汇总</a:t>
                      </a:r>
                      <a:endParaRPr lang="zh-CN" altLang="en-US" sz="1800" b="0" dirty="0">
                        <a:latin typeface="微软雅黑" panose="020B0503020204020204" charset="-122"/>
                        <a:ea typeface="微软雅黑" panose="020B0503020204020204" charset="-122"/>
                        <a:cs typeface="宋体" panose="02010600030101010101" pitchFamily="2" charset="-122"/>
                        <a:sym typeface="+mn-ea"/>
                      </a:endParaRPr>
                    </a:p>
                  </a:txBody>
                  <a:tcPr marL="32384" marR="32384" marT="0" marB="0" anchor="ctr"/>
                </a:tc>
                <a:tc>
                  <a:txBody>
                    <a:bodyPr/>
                    <a:lstStyle/>
                    <a:p>
                      <a:pPr marL="0" indent="0" algn="ctr" defTabSz="914400" rtl="0" eaLnBrk="1" latinLnBrk="0" hangingPunct="1">
                        <a:lnSpc>
                          <a:spcPts val="1200"/>
                        </a:lnSpc>
                        <a:buNone/>
                      </a:pPr>
                      <a:r>
                        <a:rPr lang="zh-CN" altLang="en-US" sz="1800" b="0" kern="1200" dirty="0">
                          <a:solidFill>
                            <a:schemeClr val="dk1"/>
                          </a:solidFill>
                          <a:latin typeface="微软雅黑" panose="020B0503020204020204" charset="-122"/>
                          <a:ea typeface="微软雅黑" panose="020B0503020204020204" charset="-122"/>
                          <a:cs typeface="+mn-cs"/>
                        </a:rPr>
                        <a:t>审核验收组、相关专业处、试点地区普查机构</a:t>
                      </a:r>
                      <a:endParaRPr lang="zh-CN" altLang="en-US" sz="1800" b="0" kern="1200" dirty="0">
                        <a:solidFill>
                          <a:schemeClr val="dk1"/>
                        </a:solidFill>
                        <a:latin typeface="微软雅黑" panose="020B0503020204020204" charset="-122"/>
                        <a:ea typeface="微软雅黑" panose="020B0503020204020204" charset="-122"/>
                        <a:cs typeface="+mn-cs"/>
                      </a:endParaRPr>
                    </a:p>
                  </a:txBody>
                  <a:tcPr marL="32385" marR="32385" marT="0" marB="0" anchor="ctr"/>
                </a:tc>
                <a:tc>
                  <a:txBody>
                    <a:bodyPr/>
                    <a:lstStyle/>
                    <a:p>
                      <a:pPr indent="0" algn="ctr">
                        <a:buNone/>
                      </a:pPr>
                      <a:r>
                        <a:rPr lang="en-US" altLang="en-US" sz="1800" b="0" dirty="0">
                          <a:latin typeface="微软雅黑" panose="020B0503020204020204" charset="-122"/>
                          <a:ea typeface="微软雅黑" panose="020B0503020204020204" charset="-122"/>
                        </a:rPr>
                        <a:t>5</a:t>
                      </a:r>
                      <a:r>
                        <a:rPr lang="zh-CN" altLang="en-US" sz="1800" b="0" dirty="0">
                          <a:latin typeface="微软雅黑" panose="020B0503020204020204" charset="-122"/>
                          <a:ea typeface="微软雅黑" panose="020B0503020204020204" charset="-122"/>
                        </a:rPr>
                        <a:t>月</a:t>
                      </a:r>
                      <a:r>
                        <a:rPr lang="en-US" altLang="zh-CN" sz="1800" b="0" dirty="0">
                          <a:latin typeface="微软雅黑" panose="020B0503020204020204" charset="-122"/>
                          <a:ea typeface="微软雅黑" panose="020B0503020204020204" charset="-122"/>
                        </a:rPr>
                        <a:t>20</a:t>
                      </a:r>
                      <a:r>
                        <a:rPr lang="zh-CN" altLang="en-US" sz="1800" b="0" dirty="0">
                          <a:latin typeface="微软雅黑" panose="020B0503020204020204" charset="-122"/>
                          <a:ea typeface="微软雅黑" panose="020B0503020204020204" charset="-122"/>
                        </a:rPr>
                        <a:t>日前</a:t>
                      </a:r>
                      <a:endParaRPr lang="zh-CN" altLang="en-US" sz="1800" b="0" dirty="0">
                        <a:latin typeface="微软雅黑" panose="020B0503020204020204" charset="-122"/>
                        <a:ea typeface="微软雅黑" panose="020B0503020204020204" charset="-122"/>
                      </a:endParaRPr>
                    </a:p>
                  </a:txBody>
                  <a:tcPr marL="32384" marR="32384" marT="0" marB="0" anchor="ctr"/>
                </a:tc>
              </a:tr>
              <a:tr h="426720">
                <a:tc>
                  <a:txBody>
                    <a:bodyPr/>
                    <a:lstStyle/>
                    <a:p>
                      <a:pPr indent="0" algn="l">
                        <a:buNone/>
                      </a:pPr>
                      <a:r>
                        <a:rPr lang="en-US" sz="1800" b="0" dirty="0" err="1">
                          <a:latin typeface="微软雅黑" panose="020B0503020204020204" charset="-122"/>
                          <a:ea typeface="微软雅黑" panose="020B0503020204020204" charset="-122"/>
                          <a:cs typeface="宋体" panose="02010600030101010101" pitchFamily="2" charset="-122"/>
                        </a:rPr>
                        <a:t>开展投入产出调查综合试点</a:t>
                      </a:r>
                      <a:endParaRPr lang="en-US" altLang="en-US" sz="1800" b="0" dirty="0">
                        <a:latin typeface="微软雅黑" panose="020B0503020204020204" charset="-122"/>
                        <a:ea typeface="微软雅黑" panose="020B0503020204020204" charset="-122"/>
                        <a:cs typeface="宋体" panose="02010600030101010101" pitchFamily="2" charset="-122"/>
                      </a:endParaRPr>
                    </a:p>
                  </a:txBody>
                  <a:tcPr marL="32384" marR="32384" marT="0" marB="0" anchor="ctr"/>
                </a:tc>
                <a:tc>
                  <a:txBody>
                    <a:bodyPr/>
                    <a:lstStyle/>
                    <a:p>
                      <a:pPr marL="0" indent="0" algn="ctr" defTabSz="914400" rtl="0" eaLnBrk="1" latinLnBrk="0" hangingPunct="1">
                        <a:lnSpc>
                          <a:spcPts val="1200"/>
                        </a:lnSpc>
                        <a:buNone/>
                      </a:pPr>
                      <a:r>
                        <a:rPr lang="zh-CN" altLang="en-US" sz="1800" b="0" kern="1200" dirty="0">
                          <a:solidFill>
                            <a:schemeClr val="dk1"/>
                          </a:solidFill>
                          <a:latin typeface="微软雅黑" panose="020B0503020204020204" charset="-122"/>
                          <a:ea typeface="微软雅黑" panose="020B0503020204020204" charset="-122"/>
                          <a:cs typeface="+mn-cs"/>
                        </a:rPr>
                        <a:t>投入产出调查组、试点地区普查机构</a:t>
                      </a:r>
                      <a:endParaRPr lang="zh-CN" altLang="en-US" sz="1800" b="0" kern="1200" dirty="0">
                        <a:solidFill>
                          <a:schemeClr val="dk1"/>
                        </a:solidFill>
                        <a:latin typeface="微软雅黑" panose="020B0503020204020204" charset="-122"/>
                        <a:ea typeface="微软雅黑" panose="020B0503020204020204" charset="-122"/>
                        <a:cs typeface="+mn-cs"/>
                      </a:endParaRPr>
                    </a:p>
                  </a:txBody>
                  <a:tcPr marL="32385" marR="32385" marT="0" marB="0" anchor="ctr"/>
                </a:tc>
                <a:tc>
                  <a:txBody>
                    <a:bodyPr/>
                    <a:lstStyle/>
                    <a:p>
                      <a:pPr indent="0" algn="ctr">
                        <a:buNone/>
                      </a:pPr>
                      <a:r>
                        <a:rPr lang="en-US" sz="1800" b="0" dirty="0" err="1">
                          <a:latin typeface="微软雅黑" panose="020B0503020204020204" charset="-122"/>
                          <a:ea typeface="微软雅黑" panose="020B0503020204020204" charset="-122"/>
                        </a:rPr>
                        <a:t>综合试点期间</a:t>
                      </a:r>
                      <a:endParaRPr lang="en-US" altLang="en-US" sz="1800" b="0" dirty="0">
                        <a:latin typeface="微软雅黑" panose="020B0503020204020204" charset="-122"/>
                        <a:ea typeface="微软雅黑" panose="020B0503020204020204" charset="-122"/>
                      </a:endParaRPr>
                    </a:p>
                  </a:txBody>
                  <a:tcPr marL="32384" marR="32384" marT="0" marB="0" anchor="ctr"/>
                </a:tc>
              </a:tr>
              <a:tr h="426720">
                <a:tc>
                  <a:txBody>
                    <a:bodyPr/>
                    <a:lstStyle/>
                    <a:p>
                      <a:pPr indent="0" algn="l">
                        <a:buNone/>
                      </a:pPr>
                      <a:r>
                        <a:rPr lang="en-US" sz="1800" b="0" dirty="0" err="1">
                          <a:latin typeface="微软雅黑" panose="020B0503020204020204" charset="-122"/>
                          <a:ea typeface="微软雅黑" panose="020B0503020204020204" charset="-122"/>
                          <a:cs typeface="宋体" panose="02010600030101010101" pitchFamily="2" charset="-122"/>
                        </a:rPr>
                        <a:t>开发综合试点相关软件，提供数据处理技术支持</a:t>
                      </a:r>
                      <a:endParaRPr lang="en-US" altLang="en-US" sz="1800" b="0" dirty="0">
                        <a:latin typeface="微软雅黑" panose="020B0503020204020204" charset="-122"/>
                        <a:ea typeface="微软雅黑" panose="020B0503020204020204" charset="-122"/>
                        <a:cs typeface="宋体" panose="02010600030101010101" pitchFamily="2" charset="-122"/>
                      </a:endParaRPr>
                    </a:p>
                  </a:txBody>
                  <a:tcPr marL="32384" marR="32384" marT="0" marB="0" anchor="ctr"/>
                </a:tc>
                <a:tc>
                  <a:txBody>
                    <a:bodyPr/>
                    <a:lstStyle/>
                    <a:p>
                      <a:pPr marL="0" indent="0" algn="ctr" defTabSz="914400" rtl="0" eaLnBrk="1" latinLnBrk="0" hangingPunct="1">
                        <a:lnSpc>
                          <a:spcPts val="1200"/>
                        </a:lnSpc>
                        <a:buNone/>
                      </a:pPr>
                      <a:r>
                        <a:rPr lang="zh-CN" altLang="en-US" sz="1800" b="0" kern="1200" dirty="0">
                          <a:solidFill>
                            <a:schemeClr val="dk1"/>
                          </a:solidFill>
                          <a:latin typeface="微软雅黑" panose="020B0503020204020204" charset="-122"/>
                          <a:ea typeface="微软雅黑" panose="020B0503020204020204" charset="-122"/>
                          <a:cs typeface="+mn-cs"/>
                        </a:rPr>
                        <a:t>数据处理组</a:t>
                      </a:r>
                      <a:endParaRPr lang="zh-CN" altLang="en-US" sz="1800" b="0" kern="1200" dirty="0">
                        <a:solidFill>
                          <a:schemeClr val="dk1"/>
                        </a:solidFill>
                        <a:latin typeface="微软雅黑" panose="020B0503020204020204" charset="-122"/>
                        <a:ea typeface="微软雅黑" panose="020B0503020204020204" charset="-122"/>
                        <a:cs typeface="+mn-cs"/>
                      </a:endParaRPr>
                    </a:p>
                  </a:txBody>
                  <a:tcPr marL="32385" marR="32385" marT="0" marB="0" anchor="ctr"/>
                </a:tc>
                <a:tc>
                  <a:txBody>
                    <a:bodyPr/>
                    <a:lstStyle/>
                    <a:p>
                      <a:pPr indent="0" algn="ctr">
                        <a:buNone/>
                      </a:pPr>
                      <a:r>
                        <a:rPr lang="en-US" sz="1800" b="0" dirty="0" err="1">
                          <a:latin typeface="微软雅黑" panose="020B0503020204020204" charset="-122"/>
                          <a:ea typeface="微软雅黑" panose="020B0503020204020204" charset="-122"/>
                        </a:rPr>
                        <a:t>综合试点期间</a:t>
                      </a:r>
                      <a:endParaRPr lang="en-US" altLang="en-US" sz="1800" b="0" dirty="0">
                        <a:latin typeface="微软雅黑" panose="020B0503020204020204" charset="-122"/>
                        <a:ea typeface="微软雅黑" panose="020B0503020204020204" charset="-122"/>
                      </a:endParaRPr>
                    </a:p>
                  </a:txBody>
                  <a:tcPr marL="32384" marR="32384" marT="0" marB="0" anchor="ctr"/>
                </a:tc>
              </a:tr>
              <a:tr h="426720">
                <a:tc>
                  <a:txBody>
                    <a:bodyPr/>
                    <a:lstStyle/>
                    <a:p>
                      <a:pPr indent="0" algn="l">
                        <a:buNone/>
                      </a:pPr>
                      <a:r>
                        <a:rPr lang="en-US" sz="1800" b="0" dirty="0" err="1">
                          <a:latin typeface="微软雅黑" panose="020B0503020204020204" charset="-122"/>
                          <a:ea typeface="微软雅黑" panose="020B0503020204020204" charset="-122"/>
                          <a:cs typeface="宋体" panose="02010600030101010101" pitchFamily="2" charset="-122"/>
                        </a:rPr>
                        <a:t>综合试点宣传相关工作</a:t>
                      </a:r>
                      <a:endParaRPr lang="en-US" altLang="en-US" sz="1800" b="0" dirty="0">
                        <a:latin typeface="微软雅黑" panose="020B0503020204020204" charset="-122"/>
                        <a:ea typeface="微软雅黑" panose="020B0503020204020204" charset="-122"/>
                        <a:cs typeface="宋体" panose="02010600030101010101" pitchFamily="2" charset="-122"/>
                      </a:endParaRPr>
                    </a:p>
                  </a:txBody>
                  <a:tcPr marL="32384" marR="32384" marT="0" marB="0" anchor="ctr"/>
                </a:tc>
                <a:tc>
                  <a:txBody>
                    <a:bodyPr/>
                    <a:lstStyle/>
                    <a:p>
                      <a:pPr marL="0" indent="0" algn="ctr" defTabSz="914400" rtl="0" eaLnBrk="1" latinLnBrk="0" hangingPunct="1">
                        <a:lnSpc>
                          <a:spcPts val="1200"/>
                        </a:lnSpc>
                        <a:buNone/>
                      </a:pPr>
                      <a:r>
                        <a:rPr lang="zh-CN" altLang="en-US" sz="1800" b="0" kern="1200" dirty="0">
                          <a:solidFill>
                            <a:schemeClr val="dk1"/>
                          </a:solidFill>
                          <a:latin typeface="微软雅黑" panose="020B0503020204020204" charset="-122"/>
                          <a:ea typeface="微软雅黑" panose="020B0503020204020204" charset="-122"/>
                          <a:cs typeface="+mn-cs"/>
                        </a:rPr>
                        <a:t>宣传组、试点地区普查机构</a:t>
                      </a:r>
                      <a:endParaRPr lang="zh-CN" altLang="en-US" sz="1800" b="0" kern="1200" dirty="0">
                        <a:solidFill>
                          <a:schemeClr val="dk1"/>
                        </a:solidFill>
                        <a:latin typeface="微软雅黑" panose="020B0503020204020204" charset="-122"/>
                        <a:ea typeface="微软雅黑" panose="020B0503020204020204" charset="-122"/>
                        <a:cs typeface="+mn-cs"/>
                      </a:endParaRPr>
                    </a:p>
                  </a:txBody>
                  <a:tcPr marL="32385" marR="32385" marT="0" marB="0" anchor="ctr"/>
                </a:tc>
                <a:tc>
                  <a:txBody>
                    <a:bodyPr/>
                    <a:lstStyle/>
                    <a:p>
                      <a:pPr indent="0" algn="ctr">
                        <a:buNone/>
                      </a:pPr>
                      <a:r>
                        <a:rPr lang="en-US" sz="1800" b="0" dirty="0" err="1">
                          <a:latin typeface="微软雅黑" panose="020B0503020204020204" charset="-122"/>
                          <a:ea typeface="微软雅黑" panose="020B0503020204020204" charset="-122"/>
                        </a:rPr>
                        <a:t>综合试点期间</a:t>
                      </a:r>
                      <a:endParaRPr lang="en-US" altLang="en-US" sz="1800" b="0" dirty="0">
                        <a:latin typeface="微软雅黑" panose="020B0503020204020204" charset="-122"/>
                        <a:ea typeface="微软雅黑" panose="020B0503020204020204" charset="-122"/>
                      </a:endParaRPr>
                    </a:p>
                  </a:txBody>
                  <a:tcPr marL="32384" marR="32384" marT="0" marB="0" anchor="ctr"/>
                </a:tc>
              </a:tr>
              <a:tr h="426720">
                <a:tc>
                  <a:txBody>
                    <a:bodyPr/>
                    <a:lstStyle/>
                    <a:p>
                      <a:pPr indent="0" algn="l">
                        <a:buNone/>
                      </a:pPr>
                      <a:r>
                        <a:rPr lang="en-US" sz="1800" b="0" dirty="0" err="1">
                          <a:latin typeface="微软雅黑" panose="020B0503020204020204" charset="-122"/>
                          <a:ea typeface="微软雅黑" panose="020B0503020204020204" charset="-122"/>
                          <a:cs typeface="宋体" panose="02010600030101010101" pitchFamily="2" charset="-122"/>
                        </a:rPr>
                        <a:t>法制宣传和普查违法行为处理</a:t>
                      </a:r>
                      <a:endParaRPr lang="en-US" altLang="en-US" sz="1800" b="0" dirty="0">
                        <a:latin typeface="微软雅黑" panose="020B0503020204020204" charset="-122"/>
                        <a:ea typeface="微软雅黑" panose="020B0503020204020204" charset="-122"/>
                        <a:cs typeface="宋体" panose="02010600030101010101" pitchFamily="2" charset="-122"/>
                      </a:endParaRPr>
                    </a:p>
                  </a:txBody>
                  <a:tcPr marL="32384" marR="32384" marT="0" marB="0" anchor="ctr"/>
                </a:tc>
                <a:tc>
                  <a:txBody>
                    <a:bodyPr/>
                    <a:lstStyle/>
                    <a:p>
                      <a:pPr marL="0" indent="0" algn="ctr" defTabSz="914400" rtl="0" eaLnBrk="1" latinLnBrk="0" hangingPunct="1">
                        <a:lnSpc>
                          <a:spcPts val="1200"/>
                        </a:lnSpc>
                        <a:buNone/>
                      </a:pPr>
                      <a:r>
                        <a:rPr lang="zh-CN" altLang="en-US" sz="1800" b="0" kern="1200" dirty="0">
                          <a:solidFill>
                            <a:schemeClr val="dk1"/>
                          </a:solidFill>
                          <a:latin typeface="微软雅黑" panose="020B0503020204020204" charset="-122"/>
                          <a:ea typeface="微软雅黑" panose="020B0503020204020204" charset="-122"/>
                          <a:cs typeface="+mn-cs"/>
                        </a:rPr>
                        <a:t>执法检查组、试点地区普查机构</a:t>
                      </a:r>
                      <a:endParaRPr lang="zh-CN" altLang="en-US" sz="1800" b="0" kern="1200" dirty="0">
                        <a:solidFill>
                          <a:schemeClr val="dk1"/>
                        </a:solidFill>
                        <a:latin typeface="微软雅黑" panose="020B0503020204020204" charset="-122"/>
                        <a:ea typeface="微软雅黑" panose="020B0503020204020204" charset="-122"/>
                        <a:cs typeface="+mn-cs"/>
                      </a:endParaRPr>
                    </a:p>
                  </a:txBody>
                  <a:tcPr marL="32385" marR="32385" marT="0" marB="0" anchor="ctr"/>
                </a:tc>
                <a:tc>
                  <a:txBody>
                    <a:bodyPr/>
                    <a:lstStyle/>
                    <a:p>
                      <a:pPr indent="0" algn="ctr">
                        <a:buNone/>
                      </a:pPr>
                      <a:r>
                        <a:rPr lang="en-US" sz="1800" b="0" dirty="0" err="1">
                          <a:latin typeface="微软雅黑" panose="020B0503020204020204" charset="-122"/>
                          <a:ea typeface="微软雅黑" panose="020B0503020204020204" charset="-122"/>
                        </a:rPr>
                        <a:t>综合试点期间</a:t>
                      </a:r>
                      <a:endParaRPr lang="en-US" altLang="en-US" sz="1800" b="0" dirty="0">
                        <a:latin typeface="微软雅黑" panose="020B0503020204020204" charset="-122"/>
                        <a:ea typeface="微软雅黑" panose="020B0503020204020204" charset="-122"/>
                      </a:endParaRPr>
                    </a:p>
                  </a:txBody>
                  <a:tcPr marL="32384" marR="32384" marT="0" marB="0" anchor="ctr"/>
                </a:tc>
              </a:tr>
              <a:tr h="426720">
                <a:tc>
                  <a:txBody>
                    <a:bodyPr/>
                    <a:lstStyle/>
                    <a:p>
                      <a:pPr indent="0" algn="l">
                        <a:buNone/>
                      </a:pPr>
                      <a:r>
                        <a:rPr lang="zh-CN" altLang="en-US" sz="1800" b="0" dirty="0">
                          <a:latin typeface="微软雅黑" panose="020B0503020204020204" charset="-122"/>
                          <a:ea typeface="微软雅黑" panose="020B0503020204020204" charset="-122"/>
                          <a:cs typeface="宋体" panose="02010600030101010101" pitchFamily="2" charset="-122"/>
                        </a:rPr>
                        <a:t>上报</a:t>
                      </a:r>
                      <a:r>
                        <a:rPr lang="en-US" sz="1800" b="0" dirty="0" err="1">
                          <a:latin typeface="微软雅黑" panose="020B0503020204020204" charset="-122"/>
                          <a:ea typeface="微软雅黑" panose="020B0503020204020204" charset="-122"/>
                          <a:cs typeface="宋体" panose="02010600030101010101" pitchFamily="2" charset="-122"/>
                        </a:rPr>
                        <a:t>试点总结</a:t>
                      </a:r>
                      <a:endParaRPr lang="en-US" altLang="en-US" sz="1800" b="0" dirty="0">
                        <a:latin typeface="微软雅黑" panose="020B0503020204020204" charset="-122"/>
                        <a:ea typeface="微软雅黑" panose="020B0503020204020204" charset="-122"/>
                        <a:cs typeface="宋体" panose="02010600030101010101" pitchFamily="2" charset="-122"/>
                      </a:endParaRPr>
                    </a:p>
                  </a:txBody>
                  <a:tcPr marL="32384" marR="32384" marT="0" marB="0" anchor="ctr"/>
                </a:tc>
                <a:tc>
                  <a:txBody>
                    <a:bodyPr/>
                    <a:lstStyle/>
                    <a:p>
                      <a:pPr marL="0" indent="0" algn="ctr" defTabSz="914400" rtl="0" eaLnBrk="1" latinLnBrk="0" hangingPunct="1">
                        <a:lnSpc>
                          <a:spcPts val="1200"/>
                        </a:lnSpc>
                        <a:buNone/>
                      </a:pPr>
                      <a:r>
                        <a:rPr lang="zh-CN" altLang="en-US" sz="1800" b="0" kern="1200" dirty="0">
                          <a:solidFill>
                            <a:schemeClr val="dk1"/>
                          </a:solidFill>
                          <a:latin typeface="微软雅黑" panose="020B0503020204020204" charset="-122"/>
                          <a:ea typeface="微软雅黑" panose="020B0503020204020204" charset="-122"/>
                          <a:cs typeface="+mn-cs"/>
                        </a:rPr>
                        <a:t>综合组、试点地区普查机构</a:t>
                      </a:r>
                      <a:endParaRPr lang="zh-CN" altLang="en-US" sz="1800" b="0" kern="1200" dirty="0">
                        <a:solidFill>
                          <a:schemeClr val="dk1"/>
                        </a:solidFill>
                        <a:latin typeface="微软雅黑" panose="020B0503020204020204" charset="-122"/>
                        <a:ea typeface="微软雅黑" panose="020B0503020204020204" charset="-122"/>
                        <a:cs typeface="+mn-cs"/>
                      </a:endParaRPr>
                    </a:p>
                  </a:txBody>
                  <a:tcPr marL="32385" marR="32385" marT="0" marB="0" anchor="ctr"/>
                </a:tc>
                <a:tc>
                  <a:txBody>
                    <a:bodyPr/>
                    <a:lstStyle/>
                    <a:p>
                      <a:pPr indent="0" algn="ctr">
                        <a:buNone/>
                      </a:pPr>
                      <a:r>
                        <a:rPr lang="en-US" sz="1800" b="0" dirty="0">
                          <a:latin typeface="微软雅黑" panose="020B0503020204020204" charset="-122"/>
                          <a:ea typeface="微软雅黑" panose="020B0503020204020204" charset="-122"/>
                        </a:rPr>
                        <a:t>5月2</a:t>
                      </a:r>
                      <a:r>
                        <a:rPr lang="en-US" altLang="zh-CN" sz="1800" b="0" dirty="0">
                          <a:latin typeface="微软雅黑" panose="020B0503020204020204" charset="-122"/>
                          <a:ea typeface="微软雅黑" panose="020B0503020204020204" charset="-122"/>
                        </a:rPr>
                        <a:t>0</a:t>
                      </a:r>
                      <a:r>
                        <a:rPr lang="en-US" sz="1800" b="0" dirty="0">
                          <a:latin typeface="微软雅黑" panose="020B0503020204020204" charset="-122"/>
                          <a:ea typeface="微软雅黑" panose="020B0503020204020204" charset="-122"/>
                        </a:rPr>
                        <a:t>日前</a:t>
                      </a:r>
                      <a:endParaRPr lang="en-US" altLang="en-US" sz="1800" b="0" dirty="0">
                        <a:latin typeface="微软雅黑" panose="020B0503020204020204" charset="-122"/>
                        <a:ea typeface="微软雅黑" panose="020B0503020204020204" charset="-122"/>
                      </a:endParaRPr>
                    </a:p>
                  </a:txBody>
                  <a:tcPr marL="32384" marR="32384" marT="0" marB="0" anchor="ctr"/>
                </a:tc>
              </a:tr>
            </a:tbl>
          </a:graphicData>
        </a:graphic>
      </p:graphicFrame>
    </p:spTree>
    <p:custDataLst>
      <p:tags r:id="rId2"/>
    </p:custData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idx="1"/>
          </p:nvPr>
        </p:nvSpPr>
        <p:spPr>
          <a:xfrm>
            <a:off x="2476817" y="1801495"/>
            <a:ext cx="7238365" cy="3255010"/>
          </a:xfrm>
        </p:spPr>
        <p:txBody>
          <a:bodyPr/>
          <a:lstStyle/>
          <a:p>
            <a:r>
              <a:rPr lang="zh-CN" altLang="en-US" dirty="0">
                <a:sym typeface="+mn-ea"/>
              </a:rPr>
              <a:t>第七部分</a:t>
            </a:r>
            <a:endParaRPr lang="en-US" altLang="zh-CN" dirty="0">
              <a:sym typeface="+mn-ea"/>
            </a:endParaRPr>
          </a:p>
          <a:p>
            <a:endParaRPr lang="zh-CN" altLang="en-US" dirty="0">
              <a:sym typeface="+mn-ea"/>
            </a:endParaRPr>
          </a:p>
          <a:p>
            <a:r>
              <a:rPr lang="zh-CN" altLang="en-US" dirty="0"/>
              <a:t>需要研究的重点问题</a:t>
            </a:r>
            <a:endParaRPr lang="zh-CN" alt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60140" y="905741"/>
            <a:ext cx="10969200" cy="649399"/>
          </a:xfrm>
        </p:spPr>
        <p:txBody>
          <a:bodyPr/>
          <a:lstStyle/>
          <a:p>
            <a:r>
              <a:rPr lang="zh-CN" altLang="en-US" sz="3200" dirty="0">
                <a:sym typeface="+mn-ea"/>
              </a:rPr>
              <a:t>要研究的重点问题</a:t>
            </a:r>
            <a:endParaRPr lang="zh-CN" altLang="en-US" sz="3200" dirty="0"/>
          </a:p>
        </p:txBody>
      </p:sp>
      <p:sp>
        <p:nvSpPr>
          <p:cNvPr id="3" name="内容占位符 2"/>
          <p:cNvSpPr>
            <a:spLocks noGrp="1"/>
          </p:cNvSpPr>
          <p:nvPr>
            <p:ph idx="1"/>
          </p:nvPr>
        </p:nvSpPr>
        <p:spPr/>
        <p:txBody>
          <a:bodyPr>
            <a:normAutofit fontScale="92500" lnSpcReduction="20000"/>
          </a:bodyPr>
          <a:lstStyle/>
          <a:p>
            <a:pPr>
              <a:lnSpc>
                <a:spcPct val="150000"/>
              </a:lnSpc>
              <a:spcBef>
                <a:spcPts val="600"/>
              </a:spcBef>
            </a:pPr>
            <a:r>
              <a:rPr lang="zh-CN" altLang="en-US" sz="3200" dirty="0"/>
              <a:t>（一）组织实施</a:t>
            </a:r>
            <a:endParaRPr lang="zh-CN" altLang="en-US" sz="3200" dirty="0"/>
          </a:p>
          <a:p>
            <a:pPr lvl="1">
              <a:lnSpc>
                <a:spcPct val="150000"/>
              </a:lnSpc>
              <a:spcBef>
                <a:spcPts val="600"/>
              </a:spcBef>
              <a:spcAft>
                <a:spcPts val="600"/>
              </a:spcAft>
            </a:pPr>
            <a:r>
              <a:rPr lang="zh-CN" altLang="en-US" sz="2800" dirty="0"/>
              <a:t>1.如何更好地统筹经济普查与投入产出调查。</a:t>
            </a:r>
            <a:endParaRPr lang="zh-CN" altLang="en-US" sz="2800" dirty="0"/>
          </a:p>
          <a:p>
            <a:pPr lvl="1">
              <a:lnSpc>
                <a:spcPct val="150000"/>
              </a:lnSpc>
              <a:spcBef>
                <a:spcPts val="600"/>
              </a:spcBef>
              <a:spcAft>
                <a:spcPts val="600"/>
              </a:spcAft>
            </a:pPr>
            <a:r>
              <a:rPr lang="zh-CN" altLang="en-US" sz="2800" dirty="0"/>
              <a:t>2.如何利用信息化手段加强普查人员管理与培训。</a:t>
            </a:r>
            <a:endParaRPr lang="zh-CN" altLang="en-US" sz="2800" dirty="0"/>
          </a:p>
          <a:p>
            <a:pPr>
              <a:lnSpc>
                <a:spcPct val="150000"/>
              </a:lnSpc>
              <a:spcBef>
                <a:spcPts val="600"/>
              </a:spcBef>
            </a:pPr>
            <a:r>
              <a:rPr lang="zh-CN" altLang="en-US" sz="3200" dirty="0"/>
              <a:t>（二）普查内容</a:t>
            </a:r>
            <a:endParaRPr lang="zh-CN" altLang="en-US" sz="3200" dirty="0"/>
          </a:p>
          <a:p>
            <a:pPr lvl="1">
              <a:lnSpc>
                <a:spcPct val="150000"/>
              </a:lnSpc>
              <a:spcBef>
                <a:spcPts val="600"/>
              </a:spcBef>
              <a:spcAft>
                <a:spcPts val="600"/>
              </a:spcAft>
            </a:pPr>
            <a:r>
              <a:rPr lang="zh-CN" altLang="en-US" sz="2800" dirty="0"/>
              <a:t>1.数字经济活动情况、主要业务活动营业收入等新增表式填报的可行性和数据质量。</a:t>
            </a:r>
            <a:endParaRPr lang="zh-CN" altLang="en-US" sz="2800" dirty="0"/>
          </a:p>
          <a:p>
            <a:pPr lvl="1">
              <a:lnSpc>
                <a:spcPct val="150000"/>
              </a:lnSpc>
              <a:spcBef>
                <a:spcPts val="600"/>
              </a:spcBef>
              <a:spcAft>
                <a:spcPts val="600"/>
              </a:spcAft>
            </a:pPr>
            <a:r>
              <a:rPr lang="zh-CN" altLang="en-US" sz="2800" dirty="0"/>
              <a:t>2.较常规制度新增财务指标填报的可行性和数据质量。</a:t>
            </a:r>
            <a:endParaRPr lang="zh-CN" altLang="en-US" dirty="0"/>
          </a:p>
        </p:txBody>
      </p:sp>
    </p:spTree>
    <p:custDataLst>
      <p:tags r:id="rId1"/>
    </p:custData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60140" y="905741"/>
            <a:ext cx="10969200" cy="649399"/>
          </a:xfrm>
        </p:spPr>
        <p:txBody>
          <a:bodyPr/>
          <a:lstStyle/>
          <a:p>
            <a:r>
              <a:rPr lang="zh-CN" altLang="en-US" sz="3200" dirty="0">
                <a:sym typeface="+mn-ea"/>
              </a:rPr>
              <a:t>要研究的重点问题</a:t>
            </a:r>
            <a:endParaRPr lang="zh-CN" altLang="en-US" sz="3200" dirty="0"/>
          </a:p>
        </p:txBody>
      </p:sp>
      <p:sp>
        <p:nvSpPr>
          <p:cNvPr id="3" name="内容占位符 2"/>
          <p:cNvSpPr>
            <a:spLocks noGrp="1"/>
          </p:cNvSpPr>
          <p:nvPr>
            <p:ph idx="1"/>
          </p:nvPr>
        </p:nvSpPr>
        <p:spPr/>
        <p:txBody>
          <a:bodyPr>
            <a:normAutofit/>
          </a:bodyPr>
          <a:lstStyle/>
          <a:p>
            <a:pPr>
              <a:lnSpc>
                <a:spcPct val="150000"/>
              </a:lnSpc>
              <a:spcBef>
                <a:spcPts val="600"/>
              </a:spcBef>
            </a:pPr>
            <a:r>
              <a:rPr lang="zh-CN" altLang="en-US" sz="3200" dirty="0"/>
              <a:t>（三）统计标准和行业分类</a:t>
            </a:r>
            <a:endParaRPr lang="zh-CN" altLang="en-US" sz="3200" dirty="0"/>
          </a:p>
          <a:p>
            <a:pPr lvl="1">
              <a:lnSpc>
                <a:spcPct val="150000"/>
              </a:lnSpc>
              <a:spcBef>
                <a:spcPts val="600"/>
              </a:spcBef>
              <a:spcAft>
                <a:spcPts val="600"/>
              </a:spcAft>
            </a:pPr>
            <a:r>
              <a:rPr lang="zh-CN" altLang="en-US" sz="2800" dirty="0"/>
              <a:t>1.修改后的《普查单位划分规定》是否适用。</a:t>
            </a:r>
            <a:endParaRPr lang="zh-CN" altLang="en-US" sz="2800" dirty="0"/>
          </a:p>
          <a:p>
            <a:pPr lvl="1">
              <a:lnSpc>
                <a:spcPct val="150000"/>
              </a:lnSpc>
              <a:spcBef>
                <a:spcPts val="600"/>
              </a:spcBef>
              <a:spcAft>
                <a:spcPts val="600"/>
              </a:spcAft>
            </a:pPr>
            <a:r>
              <a:rPr lang="zh-CN" altLang="en-US" sz="2800" dirty="0"/>
              <a:t>2.利用行业智能赋码软件辅助判断行业代码的效果。</a:t>
            </a:r>
            <a:endParaRPr lang="zh-CN" altLang="en-US" sz="2800" dirty="0"/>
          </a:p>
          <a:p>
            <a:pPr lvl="1">
              <a:lnSpc>
                <a:spcPct val="150000"/>
              </a:lnSpc>
              <a:spcBef>
                <a:spcPts val="600"/>
              </a:spcBef>
              <a:spcAft>
                <a:spcPts val="600"/>
              </a:spcAft>
            </a:pPr>
            <a:r>
              <a:rPr lang="zh-CN" altLang="en-US" sz="2800" dirty="0"/>
              <a:t>3.《经济活动名称和代码》应用的的可行性。</a:t>
            </a:r>
            <a:endParaRPr lang="zh-CN" altLang="en-US" sz="2800" dirty="0"/>
          </a:p>
          <a:p>
            <a:pPr lvl="1">
              <a:lnSpc>
                <a:spcPct val="150000"/>
              </a:lnSpc>
              <a:spcBef>
                <a:spcPts val="600"/>
              </a:spcBef>
              <a:spcAft>
                <a:spcPts val="600"/>
              </a:spcAft>
            </a:pPr>
            <a:r>
              <a:rPr lang="zh-CN" altLang="en-US" sz="2800" dirty="0"/>
              <a:t>4.园区编码规则的适用性，园区单位普查如何组织实施。</a:t>
            </a:r>
            <a:endParaRPr lang="zh-CN" altLang="en-US" sz="2800" dirty="0"/>
          </a:p>
        </p:txBody>
      </p:sp>
    </p:spTree>
    <p:custDataLst>
      <p:tags r:id="rId1"/>
    </p:custData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60140" y="905741"/>
            <a:ext cx="10969200" cy="649399"/>
          </a:xfrm>
        </p:spPr>
        <p:txBody>
          <a:bodyPr/>
          <a:lstStyle/>
          <a:p>
            <a:r>
              <a:rPr lang="zh-CN" altLang="en-US" sz="3200" dirty="0">
                <a:sym typeface="+mn-ea"/>
              </a:rPr>
              <a:t>要研究的重点问题</a:t>
            </a:r>
            <a:endParaRPr lang="zh-CN" altLang="en-US" sz="3200" dirty="0"/>
          </a:p>
        </p:txBody>
      </p:sp>
      <p:sp>
        <p:nvSpPr>
          <p:cNvPr id="3" name="内容占位符 2"/>
          <p:cNvSpPr>
            <a:spLocks noGrp="1"/>
          </p:cNvSpPr>
          <p:nvPr>
            <p:ph idx="1"/>
          </p:nvPr>
        </p:nvSpPr>
        <p:spPr/>
        <p:txBody>
          <a:bodyPr>
            <a:normAutofit fontScale="92500" lnSpcReduction="20000"/>
          </a:bodyPr>
          <a:lstStyle/>
          <a:p>
            <a:pPr>
              <a:lnSpc>
                <a:spcPct val="150000"/>
              </a:lnSpc>
              <a:spcBef>
                <a:spcPts val="600"/>
              </a:spcBef>
            </a:pPr>
            <a:r>
              <a:rPr lang="zh-CN" altLang="en-US" sz="3200" dirty="0"/>
              <a:t>（四）单位清查</a:t>
            </a:r>
            <a:endParaRPr lang="zh-CN" altLang="en-US" sz="3200" dirty="0"/>
          </a:p>
          <a:p>
            <a:pPr lvl="1">
              <a:lnSpc>
                <a:spcPct val="150000"/>
              </a:lnSpc>
              <a:spcBef>
                <a:spcPts val="600"/>
              </a:spcBef>
              <a:spcAft>
                <a:spcPts val="600"/>
              </a:spcAft>
            </a:pPr>
            <a:r>
              <a:rPr lang="zh-CN" altLang="en-US" sz="2800" dirty="0"/>
              <a:t>1.清查流程和指标设置的科学性、合理性。</a:t>
            </a:r>
            <a:endParaRPr lang="zh-CN" altLang="en-US" sz="2800" dirty="0"/>
          </a:p>
          <a:p>
            <a:pPr lvl="1">
              <a:lnSpc>
                <a:spcPct val="150000"/>
              </a:lnSpc>
              <a:spcBef>
                <a:spcPts val="600"/>
              </a:spcBef>
              <a:spcAft>
                <a:spcPts val="600"/>
              </a:spcAft>
            </a:pPr>
            <a:r>
              <a:rPr lang="zh-CN" altLang="en-US" sz="2800" dirty="0"/>
              <a:t>2.如何充分利用部门力量做好单位查找和认定，对市场监管部门市场主体数据与清查结果的差异进行分析。</a:t>
            </a:r>
            <a:endParaRPr lang="zh-CN" altLang="en-US" sz="2800" dirty="0"/>
          </a:p>
          <a:p>
            <a:pPr>
              <a:lnSpc>
                <a:spcPct val="150000"/>
              </a:lnSpc>
              <a:spcBef>
                <a:spcPts val="600"/>
              </a:spcBef>
            </a:pPr>
            <a:r>
              <a:rPr lang="zh-CN" altLang="en-US" sz="3200" dirty="0"/>
              <a:t>（五）数据采集方式和处理软件</a:t>
            </a:r>
            <a:endParaRPr lang="zh-CN" altLang="en-US" sz="3200" dirty="0"/>
          </a:p>
          <a:p>
            <a:pPr lvl="1">
              <a:lnSpc>
                <a:spcPct val="150000"/>
              </a:lnSpc>
              <a:spcBef>
                <a:spcPts val="600"/>
              </a:spcBef>
              <a:spcAft>
                <a:spcPts val="600"/>
              </a:spcAft>
            </a:pPr>
            <a:r>
              <a:rPr lang="zh-CN" altLang="en-US" sz="2800" dirty="0"/>
              <a:t>1.小程序采集、自主填报方式采集数据存在的问题。</a:t>
            </a:r>
            <a:endParaRPr lang="zh-CN" altLang="en-US" sz="2800" dirty="0"/>
          </a:p>
          <a:p>
            <a:pPr lvl="1">
              <a:lnSpc>
                <a:spcPct val="150000"/>
              </a:lnSpc>
              <a:spcBef>
                <a:spcPts val="600"/>
              </a:spcBef>
              <a:spcAft>
                <a:spcPts val="600"/>
              </a:spcAft>
            </a:pPr>
            <a:r>
              <a:rPr lang="zh-CN" altLang="en-US" sz="2800" dirty="0"/>
              <a:t>2.自主填报情况下如何确保数据质量。</a:t>
            </a:r>
            <a:endParaRPr lang="zh-CN" altLang="en-US" sz="2800" dirty="0"/>
          </a:p>
        </p:txBody>
      </p:sp>
    </p:spTree>
    <p:custDataLst>
      <p:tags r:id="rId1"/>
    </p:custData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5" name="图片 6"/>
          <p:cNvPicPr>
            <a:picLocks noChangeAspect="1"/>
          </p:cNvPicPr>
          <p:nvPr/>
        </p:nvPicPr>
        <p:blipFill>
          <a:blip r:embed="rId1"/>
          <a:stretch>
            <a:fillRect/>
          </a:stretch>
        </p:blipFill>
        <p:spPr>
          <a:xfrm>
            <a:off x="6326188" y="5200650"/>
            <a:ext cx="5865812" cy="1657350"/>
          </a:xfrm>
          <a:prstGeom prst="rect">
            <a:avLst/>
          </a:prstGeom>
          <a:noFill/>
          <a:ln w="9525">
            <a:noFill/>
          </a:ln>
        </p:spPr>
      </p:pic>
      <p:sp>
        <p:nvSpPr>
          <p:cNvPr id="16388" name="文本框 62"/>
          <p:cNvSpPr txBox="1"/>
          <p:nvPr/>
        </p:nvSpPr>
        <p:spPr>
          <a:xfrm>
            <a:off x="4441825" y="2686050"/>
            <a:ext cx="4214813" cy="1322388"/>
          </a:xfrm>
          <a:prstGeom prst="rect">
            <a:avLst/>
          </a:prstGeom>
          <a:noFill/>
          <a:ln w="9525">
            <a:noFill/>
          </a:ln>
        </p:spPr>
        <p:txBody>
          <a:bodyPr wrap="none" anchor="t" anchorCtr="0">
            <a:spAutoFit/>
          </a:bodyPr>
          <a:lstStyle/>
          <a:p>
            <a:r>
              <a:rPr lang="zh-CN" altLang="en-US" sz="8000" b="1" dirty="0">
                <a:solidFill>
                  <a:srgbClr val="4B649F"/>
                </a:solidFill>
                <a:latin typeface="Arial" panose="020B0604020202020204" pitchFamily="34" charset="0"/>
                <a:ea typeface="微软雅黑" panose="020B0503020204020204" charset="-122"/>
              </a:rPr>
              <a:t>谢</a:t>
            </a:r>
            <a:r>
              <a:rPr lang="en-US" altLang="zh-CN" sz="8000" b="1" dirty="0">
                <a:solidFill>
                  <a:srgbClr val="4B649F"/>
                </a:solidFill>
                <a:latin typeface="Arial" panose="020B0604020202020204" pitchFamily="34" charset="0"/>
                <a:ea typeface="微软雅黑" panose="020B0503020204020204" charset="-122"/>
              </a:rPr>
              <a:t>   </a:t>
            </a:r>
            <a:r>
              <a:rPr lang="zh-CN" altLang="en-US" sz="8000" b="1" dirty="0">
                <a:solidFill>
                  <a:srgbClr val="4B649F"/>
                </a:solidFill>
                <a:latin typeface="Arial" panose="020B0604020202020204" pitchFamily="34" charset="0"/>
                <a:ea typeface="微软雅黑" panose="020B0503020204020204" charset="-122"/>
              </a:rPr>
              <a:t>谢！</a:t>
            </a:r>
            <a:r>
              <a:rPr lang="zh-CN" altLang="en-US" sz="6600" b="1" dirty="0">
                <a:solidFill>
                  <a:srgbClr val="4B649F"/>
                </a:solidFill>
                <a:latin typeface="Arial" panose="020B0604020202020204" pitchFamily="34" charset="0"/>
                <a:ea typeface="微软雅黑" panose="020B0503020204020204" charset="-122"/>
              </a:rPr>
              <a:t> </a:t>
            </a:r>
            <a:endParaRPr lang="zh-CN" altLang="en-US" sz="6600" b="1" dirty="0">
              <a:solidFill>
                <a:srgbClr val="4B649F"/>
              </a:solidFill>
              <a:latin typeface="Arial" panose="020B0604020202020204" pitchFamily="34" charset="0"/>
              <a:ea typeface="微软雅黑" panose="020B0503020204020204" charset="-122"/>
            </a:endParaRPr>
          </a:p>
        </p:txBody>
      </p:sp>
      <p:sp>
        <p:nvSpPr>
          <p:cNvPr id="1069" name="矩形 1068"/>
          <p:cNvSpPr/>
          <p:nvPr/>
        </p:nvSpPr>
        <p:spPr>
          <a:xfrm>
            <a:off x="10906125" y="4237038"/>
            <a:ext cx="476250" cy="476250"/>
          </a:xfrm>
          <a:prstGeom prst="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117" name="矩形 116"/>
          <p:cNvSpPr/>
          <p:nvPr/>
        </p:nvSpPr>
        <p:spPr>
          <a:xfrm>
            <a:off x="10637838" y="4008438"/>
            <a:ext cx="474663" cy="474663"/>
          </a:xfrm>
          <a:prstGeom prst="rect">
            <a:avLst/>
          </a:prstGeom>
          <a:solidFill>
            <a:srgbClr val="4B649F">
              <a:alpha val="6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118" name="矩形 117"/>
          <p:cNvSpPr/>
          <p:nvPr/>
        </p:nvSpPr>
        <p:spPr>
          <a:xfrm>
            <a:off x="1262063" y="2146300"/>
            <a:ext cx="474663" cy="474663"/>
          </a:xfrm>
          <a:prstGeom prst="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119" name="矩形 118"/>
          <p:cNvSpPr/>
          <p:nvPr/>
        </p:nvSpPr>
        <p:spPr>
          <a:xfrm>
            <a:off x="1460500" y="2386013"/>
            <a:ext cx="474663" cy="474663"/>
          </a:xfrm>
          <a:prstGeom prst="rect">
            <a:avLst/>
          </a:prstGeom>
          <a:solidFill>
            <a:srgbClr val="4B649F">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cxnSp>
        <p:nvCxnSpPr>
          <p:cNvPr id="24" name="直接连接符 23"/>
          <p:cNvCxnSpPr/>
          <p:nvPr/>
        </p:nvCxnSpPr>
        <p:spPr>
          <a:xfrm>
            <a:off x="0" y="696913"/>
            <a:ext cx="11176000" cy="0"/>
          </a:xfrm>
          <a:prstGeom prst="line">
            <a:avLst/>
          </a:prstGeom>
          <a:ln w="25400">
            <a:gradFill>
              <a:gsLst>
                <a:gs pos="0">
                  <a:srgbClr val="4B649F"/>
                </a:gs>
                <a:gs pos="100000">
                  <a:srgbClr val="7DB1CD">
                    <a:alpha val="0"/>
                  </a:srgbClr>
                </a:gs>
              </a:gsLst>
              <a:lin ang="0" scaled="0"/>
            </a:gradFill>
          </a:ln>
        </p:spPr>
        <p:style>
          <a:lnRef idx="1">
            <a:schemeClr val="accent1"/>
          </a:lnRef>
          <a:fillRef idx="0">
            <a:schemeClr val="accent1"/>
          </a:fillRef>
          <a:effectRef idx="0">
            <a:schemeClr val="accent1"/>
          </a:effectRef>
          <a:fontRef idx="minor">
            <a:schemeClr val="tx1"/>
          </a:fontRef>
        </p:style>
      </p:cxnSp>
      <p:pic>
        <p:nvPicPr>
          <p:cNvPr id="4" name="图片 3" descr="五经普LOGO透明底（长）"/>
          <p:cNvPicPr>
            <a:picLocks noChangeAspect="1"/>
          </p:cNvPicPr>
          <p:nvPr/>
        </p:nvPicPr>
        <p:blipFill>
          <a:blip r:embed="rId2"/>
          <a:stretch>
            <a:fillRect/>
          </a:stretch>
        </p:blipFill>
        <p:spPr>
          <a:xfrm>
            <a:off x="-95250" y="-224790"/>
            <a:ext cx="3695065" cy="1155065"/>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idx="1"/>
          </p:nvPr>
        </p:nvSpPr>
        <p:spPr>
          <a:xfrm>
            <a:off x="2476817" y="1801495"/>
            <a:ext cx="7238365" cy="3255010"/>
          </a:xfrm>
        </p:spPr>
        <p:txBody>
          <a:bodyPr/>
          <a:lstStyle/>
          <a:p>
            <a:r>
              <a:rPr lang="zh-CN" altLang="en-US" dirty="0">
                <a:sym typeface="+mn-ea"/>
              </a:rPr>
              <a:t>第一部分</a:t>
            </a:r>
            <a:endParaRPr lang="en-US" altLang="zh-CN" dirty="0">
              <a:sym typeface="+mn-ea"/>
            </a:endParaRPr>
          </a:p>
          <a:p>
            <a:endParaRPr lang="zh-CN" altLang="en-US" dirty="0">
              <a:sym typeface="+mn-ea"/>
            </a:endParaRPr>
          </a:p>
          <a:p>
            <a:r>
              <a:rPr lang="zh-CN" altLang="en-US" dirty="0"/>
              <a:t>试点目的</a:t>
            </a:r>
            <a:endParaRPr lang="zh-CN"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60140" y="871689"/>
            <a:ext cx="10969200" cy="717503"/>
          </a:xfrm>
        </p:spPr>
        <p:txBody>
          <a:bodyPr/>
          <a:lstStyle/>
          <a:p>
            <a:pPr lvl="0"/>
            <a:r>
              <a:rPr lang="zh-CN" altLang="en-US" sz="3600" dirty="0"/>
              <a:t>试点是法定环节</a:t>
            </a:r>
            <a:endParaRPr lang="zh-CN" altLang="en-US" sz="3600" dirty="0"/>
          </a:p>
        </p:txBody>
      </p:sp>
      <p:sp>
        <p:nvSpPr>
          <p:cNvPr id="3" name="内容占位符 2"/>
          <p:cNvSpPr>
            <a:spLocks noGrp="1"/>
          </p:cNvSpPr>
          <p:nvPr>
            <p:ph idx="1"/>
          </p:nvPr>
        </p:nvSpPr>
        <p:spPr>
          <a:xfrm>
            <a:off x="560350" y="2286636"/>
            <a:ext cx="10968990" cy="2187394"/>
          </a:xfrm>
        </p:spPr>
        <p:txBody>
          <a:bodyPr>
            <a:normAutofit/>
          </a:bodyPr>
          <a:lstStyle/>
          <a:p>
            <a:pPr marL="0" indent="0" algn="ctr">
              <a:buNone/>
            </a:pPr>
            <a:r>
              <a:rPr lang="zh-CN" altLang="en-US" sz="3600" dirty="0"/>
              <a:t>《统计法实施条例》第七条：</a:t>
            </a:r>
            <a:endParaRPr lang="en-US" altLang="zh-CN" sz="3600" dirty="0"/>
          </a:p>
          <a:p>
            <a:pPr marL="0" indent="0" algn="ctr">
              <a:buNone/>
            </a:pPr>
            <a:endParaRPr lang="en-US" altLang="zh-CN" sz="3600" dirty="0"/>
          </a:p>
          <a:p>
            <a:pPr marL="0" indent="0" algn="ctr">
              <a:buNone/>
            </a:pPr>
            <a:r>
              <a:rPr lang="zh-CN" altLang="en-US" sz="3600" dirty="0"/>
              <a:t>重要统计调查项目应当进行试点。</a:t>
            </a:r>
            <a:endParaRPr lang="zh-CN" altLang="en-US" sz="3600" dirty="0"/>
          </a:p>
          <a:p>
            <a:endParaRPr lang="zh-CN" altLang="en-US" sz="3600" dirty="0"/>
          </a:p>
        </p:txBody>
      </p:sp>
    </p:spTree>
    <p:custDataLst>
      <p:tags r:id="rId1"/>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60140" y="905741"/>
            <a:ext cx="10969200" cy="649399"/>
          </a:xfrm>
        </p:spPr>
        <p:txBody>
          <a:bodyPr/>
          <a:lstStyle/>
          <a:p>
            <a:pPr lvl="0"/>
            <a:r>
              <a:rPr lang="zh-CN" altLang="en-US" sz="3200" dirty="0"/>
              <a:t>试点目的</a:t>
            </a:r>
            <a:endParaRPr lang="zh-CN" altLang="en-US" sz="3200" dirty="0"/>
          </a:p>
        </p:txBody>
      </p:sp>
      <p:sp>
        <p:nvSpPr>
          <p:cNvPr id="3" name="内容占位符 2"/>
          <p:cNvSpPr>
            <a:spLocks noGrp="1"/>
          </p:cNvSpPr>
          <p:nvPr>
            <p:ph idx="1"/>
          </p:nvPr>
        </p:nvSpPr>
        <p:spPr>
          <a:xfrm>
            <a:off x="740543" y="2000567"/>
            <a:ext cx="10608393" cy="3469503"/>
          </a:xfrm>
        </p:spPr>
        <p:txBody>
          <a:bodyPr>
            <a:noAutofit/>
          </a:bodyPr>
          <a:lstStyle/>
          <a:p>
            <a:pPr marL="0" indent="0">
              <a:lnSpc>
                <a:spcPct val="150000"/>
              </a:lnSpc>
              <a:spcAft>
                <a:spcPts val="0"/>
              </a:spcAft>
              <a:buNone/>
            </a:pPr>
            <a:r>
              <a:rPr lang="en-US" altLang="zh-CN" sz="3200" dirty="0"/>
              <a:t>    </a:t>
            </a:r>
            <a:r>
              <a:rPr lang="zh-CN" altLang="en-US" sz="3200" dirty="0"/>
              <a:t>通过全面模拟普查业务流程、主要环节，检验第五次全国经济普查表式、指标、组织方式和数据处理软件等的科学性、可行性，为完善普查方案、优化数据处理软件、积累普查组织实施工作经验奠定基础。</a:t>
            </a:r>
            <a:endParaRPr lang="zh-CN" altLang="en-US" sz="3600" dirty="0"/>
          </a:p>
        </p:txBody>
      </p:sp>
    </p:spTree>
    <p:custDataLst>
      <p:tags r:id="rId1"/>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idx="1"/>
          </p:nvPr>
        </p:nvSpPr>
        <p:spPr>
          <a:xfrm>
            <a:off x="2476817" y="1801495"/>
            <a:ext cx="7238365" cy="3255010"/>
          </a:xfrm>
        </p:spPr>
        <p:txBody>
          <a:bodyPr/>
          <a:lstStyle/>
          <a:p>
            <a:r>
              <a:rPr lang="zh-CN" altLang="en-US" dirty="0">
                <a:sym typeface="+mn-ea"/>
              </a:rPr>
              <a:t>第二部分</a:t>
            </a:r>
            <a:endParaRPr lang="en-US" altLang="zh-CN" dirty="0">
              <a:sym typeface="+mn-ea"/>
            </a:endParaRPr>
          </a:p>
          <a:p>
            <a:endParaRPr lang="zh-CN" altLang="en-US" dirty="0">
              <a:sym typeface="+mn-ea"/>
            </a:endParaRPr>
          </a:p>
          <a:p>
            <a:r>
              <a:rPr lang="zh-CN" altLang="en-US" dirty="0"/>
              <a:t>试点范围、对象和时间</a:t>
            </a:r>
            <a:endParaRPr lang="zh-CN"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60140" y="905741"/>
            <a:ext cx="10969200" cy="649399"/>
          </a:xfrm>
        </p:spPr>
        <p:txBody>
          <a:bodyPr/>
          <a:lstStyle/>
          <a:p>
            <a:pPr lvl="0"/>
            <a:r>
              <a:rPr lang="zh-CN" altLang="en-US" sz="3200" dirty="0"/>
              <a:t>试点范围</a:t>
            </a:r>
            <a:endParaRPr lang="zh-CN" altLang="en-US" sz="3200" dirty="0"/>
          </a:p>
        </p:txBody>
      </p:sp>
      <p:sp>
        <p:nvSpPr>
          <p:cNvPr id="3" name="内容占位符 2"/>
          <p:cNvSpPr>
            <a:spLocks noGrp="1"/>
          </p:cNvSpPr>
          <p:nvPr>
            <p:ph idx="1"/>
          </p:nvPr>
        </p:nvSpPr>
        <p:spPr>
          <a:xfrm>
            <a:off x="740543" y="2000567"/>
            <a:ext cx="10608393" cy="3469503"/>
          </a:xfrm>
        </p:spPr>
        <p:txBody>
          <a:bodyPr>
            <a:noAutofit/>
          </a:bodyPr>
          <a:lstStyle/>
          <a:p>
            <a:pPr marL="0" indent="0">
              <a:lnSpc>
                <a:spcPct val="150000"/>
              </a:lnSpc>
              <a:spcAft>
                <a:spcPts val="0"/>
              </a:spcAft>
              <a:buNone/>
            </a:pPr>
            <a:r>
              <a:rPr lang="zh-CN" altLang="en-US" sz="3200" b="1" dirty="0"/>
              <a:t>国家综合试点地区</a:t>
            </a:r>
            <a:r>
              <a:rPr lang="zh-CN" altLang="en-US" sz="3200" dirty="0"/>
              <a:t>：内蒙古、吉林、浙江、湖南、重庆、新疆等六省（区、市）</a:t>
            </a:r>
            <a:endParaRPr lang="en-US" altLang="zh-CN" sz="3200" dirty="0"/>
          </a:p>
          <a:p>
            <a:pPr marL="0" indent="0">
              <a:lnSpc>
                <a:spcPct val="150000"/>
              </a:lnSpc>
              <a:spcAft>
                <a:spcPts val="0"/>
              </a:spcAft>
              <a:buNone/>
            </a:pPr>
            <a:r>
              <a:rPr lang="zh-CN" altLang="en-US" sz="3200" b="1" dirty="0"/>
              <a:t>要求：</a:t>
            </a:r>
            <a:r>
              <a:rPr lang="zh-CN" altLang="en-US" sz="3200" dirty="0"/>
              <a:t>试点省（区、市）选择一个国民经济行业门类较齐全的县（市、区）</a:t>
            </a:r>
            <a:endParaRPr lang="en-US" altLang="zh-CN" sz="3200" dirty="0"/>
          </a:p>
          <a:p>
            <a:pPr marL="0" indent="0">
              <a:lnSpc>
                <a:spcPct val="150000"/>
              </a:lnSpc>
              <a:spcAft>
                <a:spcPts val="0"/>
              </a:spcAft>
              <a:buNone/>
            </a:pPr>
            <a:r>
              <a:rPr lang="en-US" altLang="zh-CN" sz="3200" b="1" dirty="0"/>
              <a:t>*</a:t>
            </a:r>
            <a:r>
              <a:rPr lang="zh-CN" altLang="en-US" sz="3200" b="1" dirty="0"/>
              <a:t>内蒙古自治区包头市昆都仑区</a:t>
            </a:r>
            <a:endParaRPr lang="zh-CN" altLang="en-US" sz="3600" b="1" dirty="0"/>
          </a:p>
        </p:txBody>
      </p:sp>
    </p:spTree>
    <p:custDataLst>
      <p:tags r:id="rId1"/>
    </p:custData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60140" y="905741"/>
            <a:ext cx="10969200" cy="649399"/>
          </a:xfrm>
        </p:spPr>
        <p:txBody>
          <a:bodyPr/>
          <a:lstStyle/>
          <a:p>
            <a:pPr lvl="0"/>
            <a:r>
              <a:rPr lang="zh-CN" altLang="en-US" sz="3200" dirty="0"/>
              <a:t>试点对象</a:t>
            </a:r>
            <a:endParaRPr lang="zh-CN" altLang="en-US" sz="3200" dirty="0"/>
          </a:p>
        </p:txBody>
      </p:sp>
      <p:sp>
        <p:nvSpPr>
          <p:cNvPr id="3" name="内容占位符 2"/>
          <p:cNvSpPr>
            <a:spLocks noGrp="1"/>
          </p:cNvSpPr>
          <p:nvPr>
            <p:ph idx="1"/>
          </p:nvPr>
        </p:nvSpPr>
        <p:spPr>
          <a:xfrm>
            <a:off x="740543" y="2000567"/>
            <a:ext cx="10608393" cy="3469503"/>
          </a:xfrm>
        </p:spPr>
        <p:txBody>
          <a:bodyPr>
            <a:noAutofit/>
          </a:bodyPr>
          <a:lstStyle/>
          <a:p>
            <a:pPr>
              <a:lnSpc>
                <a:spcPct val="150000"/>
              </a:lnSpc>
              <a:spcAft>
                <a:spcPts val="0"/>
              </a:spcAft>
            </a:pPr>
            <a:r>
              <a:rPr lang="zh-CN" altLang="en-US" sz="3200" dirty="0"/>
              <a:t>从事第二产业、第三产业活动的全部法人单位、产业活动单位和个体经营户。</a:t>
            </a:r>
            <a:endParaRPr lang="zh-CN" altLang="en-US" sz="3200" dirty="0"/>
          </a:p>
          <a:p>
            <a:pPr>
              <a:lnSpc>
                <a:spcPct val="150000"/>
              </a:lnSpc>
              <a:spcAft>
                <a:spcPts val="0"/>
              </a:spcAft>
            </a:pPr>
            <a:r>
              <a:rPr lang="zh-CN" altLang="en-US" sz="3200" dirty="0"/>
              <a:t>选定的调查单位进行投入产出调查试点</a:t>
            </a:r>
            <a:endParaRPr lang="zh-CN" altLang="en-US" sz="3200" dirty="0"/>
          </a:p>
        </p:txBody>
      </p:sp>
    </p:spTree>
    <p:custDataLst>
      <p:tags r:id="rId1"/>
    </p:custData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60140" y="905741"/>
            <a:ext cx="10969200" cy="649399"/>
          </a:xfrm>
        </p:spPr>
        <p:txBody>
          <a:bodyPr/>
          <a:lstStyle/>
          <a:p>
            <a:pPr lvl="0"/>
            <a:r>
              <a:rPr lang="zh-CN" altLang="en-US" sz="3200" dirty="0"/>
              <a:t>试点时间</a:t>
            </a:r>
            <a:endParaRPr lang="zh-CN" altLang="en-US" sz="3200" dirty="0"/>
          </a:p>
        </p:txBody>
      </p:sp>
      <p:sp>
        <p:nvSpPr>
          <p:cNvPr id="6" name="内容占位符 2"/>
          <p:cNvSpPr>
            <a:spLocks noGrp="1"/>
          </p:cNvSpPr>
          <p:nvPr>
            <p:ph idx="1"/>
          </p:nvPr>
        </p:nvSpPr>
        <p:spPr>
          <a:xfrm>
            <a:off x="608330" y="1678305"/>
            <a:ext cx="11278870" cy="4571365"/>
          </a:xfrm>
        </p:spPr>
        <p:txBody>
          <a:bodyPr>
            <a:noAutofit/>
          </a:bodyPr>
          <a:lstStyle/>
          <a:p>
            <a:pPr marL="0" indent="0">
              <a:lnSpc>
                <a:spcPct val="150000"/>
              </a:lnSpc>
              <a:spcAft>
                <a:spcPts val="0"/>
              </a:spcAft>
              <a:buNone/>
            </a:pPr>
            <a:r>
              <a:rPr lang="zh-CN" altLang="en-US" sz="3200" b="1" dirty="0"/>
              <a:t>工作时间：</a:t>
            </a:r>
            <a:r>
              <a:rPr lang="zh-CN" altLang="en-US" sz="3200" dirty="0"/>
              <a:t>2023年3月至5月</a:t>
            </a:r>
            <a:endParaRPr lang="en-US" altLang="zh-CN" sz="3200" dirty="0"/>
          </a:p>
          <a:p>
            <a:pPr marL="0" indent="0">
              <a:buNone/>
            </a:pPr>
            <a:r>
              <a:rPr lang="zh-CN" altLang="en-US" sz="3200" b="1" dirty="0"/>
              <a:t>数据报告期：</a:t>
            </a:r>
            <a:endParaRPr lang="zh-CN" altLang="en-US" sz="3200" b="1" dirty="0"/>
          </a:p>
          <a:p>
            <a:pPr lvl="1">
              <a:spcBef>
                <a:spcPts val="600"/>
              </a:spcBef>
              <a:spcAft>
                <a:spcPts val="600"/>
              </a:spcAft>
            </a:pPr>
            <a:r>
              <a:rPr lang="zh-CN" altLang="en-US" sz="2800" dirty="0"/>
              <a:t>时点指标：2022年12月31日数据</a:t>
            </a:r>
            <a:endParaRPr lang="zh-CN" altLang="en-US" sz="2800" dirty="0"/>
          </a:p>
          <a:p>
            <a:pPr lvl="1">
              <a:spcBef>
                <a:spcPts val="600"/>
              </a:spcBef>
              <a:spcAft>
                <a:spcPts val="600"/>
              </a:spcAft>
            </a:pPr>
            <a:r>
              <a:rPr lang="zh-CN" altLang="en-US" sz="2800" dirty="0"/>
              <a:t>时期指标：2022年1月1日至12月31日数据</a:t>
            </a:r>
            <a:endParaRPr lang="zh-CN" altLang="en-US" sz="2800" dirty="0"/>
          </a:p>
          <a:p>
            <a:pPr lvl="1">
              <a:spcBef>
                <a:spcPts val="600"/>
              </a:spcBef>
              <a:spcAft>
                <a:spcPts val="600"/>
              </a:spcAft>
            </a:pPr>
            <a:r>
              <a:rPr lang="zh-CN" altLang="en-US" sz="2800" dirty="0"/>
              <a:t>投入产出调查表的时期指标：2023年1月1日至3月31日数据</a:t>
            </a:r>
            <a:endParaRPr lang="zh-CN" altLang="en-US" sz="2800" dirty="0"/>
          </a:p>
        </p:txBody>
      </p:sp>
    </p:spTree>
    <p:custDataLst>
      <p:tags r:id="rId1"/>
    </p:custDataLst>
  </p:cSld>
  <p:clrMapOvr>
    <a:masterClrMapping/>
  </p:clrMapOvr>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BEAUTIFY_FLAG" val=""/>
</p:tagLst>
</file>

<file path=ppt/tags/tag100.xml><?xml version="1.0" encoding="utf-8"?>
<p:tagLst xmlns:p="http://schemas.openxmlformats.org/presentationml/2006/main">
  <p:tag name="KSO_WM_BEAUTIFY_FLAG" val="#wm#"/>
  <p:tag name="KSO_WM_TEMPLATE_CATEGORY" val="custom"/>
  <p:tag name="KSO_WM_TEMPLATE_INDEX" val="20205176"/>
</p:tagLst>
</file>

<file path=ppt/tags/tag101.xml><?xml version="1.0" encoding="utf-8"?>
<p:tagLst xmlns:p="http://schemas.openxmlformats.org/presentationml/2006/main">
  <p:tag name="KSO_WPP_MARK_KEY" val="f00a98f7-9630-46cd-9266-757bae1b1bc0"/>
  <p:tag name="COMMONDATA" val="eyJoZGlkIjoiZmI0NWQ0OGM5ZTc0MGNlMjA4YzJhZTcyOTUyN2RmZTEifQ=="/>
</p:tagLst>
</file>

<file path=ppt/tags/tag11.xml><?xml version="1.0" encoding="utf-8"?>
<p:tagLst xmlns:p="http://schemas.openxmlformats.org/presentationml/2006/main">
  <p:tag name="KSO_WM_BEAUTIFY_FLAG" val=""/>
</p:tagLst>
</file>

<file path=ppt/tags/tag12.xml><?xml version="1.0" encoding="utf-8"?>
<p:tagLst xmlns:p="http://schemas.openxmlformats.org/presentationml/2006/main">
  <p:tag name="KSO_WM_BEAUTIFY_FLAG" val=""/>
</p:tagLst>
</file>

<file path=ppt/tags/tag13.xml><?xml version="1.0" encoding="utf-8"?>
<p:tagLst xmlns:p="http://schemas.openxmlformats.org/presentationml/2006/main">
  <p:tag name="KSO_WM_BEAUTIFY_FLAG" val=""/>
</p:tagLst>
</file>

<file path=ppt/tags/tag14.xml><?xml version="1.0" encoding="utf-8"?>
<p:tagLst xmlns:p="http://schemas.openxmlformats.org/presentationml/2006/main">
  <p:tag name="KSO_WM_BEAUTIFY_FLAG" val=""/>
</p:tagLst>
</file>

<file path=ppt/tags/tag15.xml><?xml version="1.0" encoding="utf-8"?>
<p:tagLst xmlns:p="http://schemas.openxmlformats.org/presentationml/2006/main">
  <p:tag name="KSO_WM_BEAUTIFY_FLAG" val=""/>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6.xml><?xml version="1.0" encoding="utf-8"?>
<p:tagLst xmlns:p="http://schemas.openxmlformats.org/presentationml/2006/main">
  <p:tag name="KSO_WM_BEAUTIFY_FLAG" val=""/>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6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6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6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6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6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6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6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6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7.xml><?xml version="1.0" encoding="utf-8"?>
<p:tagLst xmlns:p="http://schemas.openxmlformats.org/presentationml/2006/main">
  <p:tag name="KSO_WM_BEAUTIFY_FLAG" val=""/>
</p:tagLst>
</file>

<file path=ppt/tags/tag7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7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7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7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7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8.xml><?xml version="1.0" encoding="utf-8"?>
<p:tagLst xmlns:p="http://schemas.openxmlformats.org/presentationml/2006/main">
  <p:tag name="KSO_WM_BEAUTIFY_FLAG" val=""/>
</p:tagLst>
</file>

<file path=ppt/tags/tag80.xml><?xml version="1.0" encoding="utf-8"?>
<p:tagLst xmlns:p="http://schemas.openxmlformats.org/presentationml/2006/main">
  <p:tag name="KSO_WM_BEAUTIFY_FLAG" val=""/>
</p:tagLst>
</file>

<file path=ppt/tags/tag81.xml><?xml version="1.0" encoding="utf-8"?>
<p:tagLst xmlns:p="http://schemas.openxmlformats.org/presentationml/2006/main">
  <p:tag name="KSO_WM_BEAUTIFY_FLAG" val=""/>
</p:tagLst>
</file>

<file path=ppt/tags/tag82.xml><?xml version="1.0" encoding="utf-8"?>
<p:tagLst xmlns:p="http://schemas.openxmlformats.org/presentationml/2006/main">
  <p:tag name="KSO_WM_BEAUTIFY_FLAG" val=""/>
</p:tagLst>
</file>

<file path=ppt/tags/tag83.xml><?xml version="1.0" encoding="utf-8"?>
<p:tagLst xmlns:p="http://schemas.openxmlformats.org/presentationml/2006/main">
  <p:tag name="KSO_WM_BEAUTIFY_FLAG" val=""/>
</p:tagLst>
</file>

<file path=ppt/tags/tag84.xml><?xml version="1.0" encoding="utf-8"?>
<p:tagLst xmlns:p="http://schemas.openxmlformats.org/presentationml/2006/main">
  <p:tag name="KSO_WM_BEAUTIFY_FLAG" val="#wm#"/>
  <p:tag name="KSO_WM_TEMPLATE_CATEGORY" val="custom"/>
  <p:tag name="KSO_WM_TEMPLATE_INDEX" val="20205176"/>
</p:tagLst>
</file>

<file path=ppt/tags/tag85.xml><?xml version="1.0" encoding="utf-8"?>
<p:tagLst xmlns:p="http://schemas.openxmlformats.org/presentationml/2006/main">
  <p:tag name="KSO_WM_BEAUTIFY_FLAG" val="#wm#"/>
  <p:tag name="KSO_WM_TEMPLATE_CATEGORY" val="custom"/>
  <p:tag name="KSO_WM_TEMPLATE_INDEX" val="20205176"/>
</p:tagLst>
</file>

<file path=ppt/tags/tag86.xml><?xml version="1.0" encoding="utf-8"?>
<p:tagLst xmlns:p="http://schemas.openxmlformats.org/presentationml/2006/main">
  <p:tag name="KSO_WM_BEAUTIFY_FLAG" val="#wm#"/>
  <p:tag name="KSO_WM_TEMPLATE_CATEGORY" val="custom"/>
  <p:tag name="KSO_WM_TEMPLATE_INDEX" val="20205176"/>
</p:tagLst>
</file>

<file path=ppt/tags/tag87.xml><?xml version="1.0" encoding="utf-8"?>
<p:tagLst xmlns:p="http://schemas.openxmlformats.org/presentationml/2006/main">
  <p:tag name="KSO_WM_BEAUTIFY_FLAG" val="#wm#"/>
  <p:tag name="KSO_WM_TEMPLATE_CATEGORY" val="custom"/>
  <p:tag name="KSO_WM_TEMPLATE_INDEX" val="20205176"/>
</p:tagLst>
</file>

<file path=ppt/tags/tag88.xml><?xml version="1.0" encoding="utf-8"?>
<p:tagLst xmlns:p="http://schemas.openxmlformats.org/presentationml/2006/main">
  <p:tag name="KSO_WM_BEAUTIFY_FLAG" val="#wm#"/>
  <p:tag name="KSO_WM_TEMPLATE_CATEGORY" val="custom"/>
  <p:tag name="KSO_WM_TEMPLATE_INDEX" val="20205176"/>
</p:tagLst>
</file>

<file path=ppt/tags/tag89.xml><?xml version="1.0" encoding="utf-8"?>
<p:tagLst xmlns:p="http://schemas.openxmlformats.org/presentationml/2006/main">
  <p:tag name="KSO_WM_BEAUTIFY_FLAG" val="#wm#"/>
  <p:tag name="KSO_WM_TEMPLATE_CATEGORY" val="custom"/>
  <p:tag name="KSO_WM_TEMPLATE_INDEX" val="20205176"/>
</p:tagLst>
</file>

<file path=ppt/tags/tag9.xml><?xml version="1.0" encoding="utf-8"?>
<p:tagLst xmlns:p="http://schemas.openxmlformats.org/presentationml/2006/main">
  <p:tag name="KSO_WM_BEAUTIFY_FLAG" val=""/>
</p:tagLst>
</file>

<file path=ppt/tags/tag90.xml><?xml version="1.0" encoding="utf-8"?>
<p:tagLst xmlns:p="http://schemas.openxmlformats.org/presentationml/2006/main">
  <p:tag name="KSO_WM_BEAUTIFY_FLAG" val="#wm#"/>
  <p:tag name="KSO_WM_TEMPLATE_CATEGORY" val="custom"/>
  <p:tag name="KSO_WM_TEMPLATE_INDEX" val="20205176"/>
</p:tagLst>
</file>

<file path=ppt/tags/tag91.xml><?xml version="1.0" encoding="utf-8"?>
<p:tagLst xmlns:p="http://schemas.openxmlformats.org/presentationml/2006/main">
  <p:tag name="KSO_WM_BEAUTIFY_FLAG" val="#wm#"/>
  <p:tag name="KSO_WM_TEMPLATE_CATEGORY" val="custom"/>
  <p:tag name="KSO_WM_TEMPLATE_INDEX" val="20205176"/>
</p:tagLst>
</file>

<file path=ppt/tags/tag92.xml><?xml version="1.0" encoding="utf-8"?>
<p:tagLst xmlns:p="http://schemas.openxmlformats.org/presentationml/2006/main">
  <p:tag name="KSO_WM_BEAUTIFY_FLAG" val="#wm#"/>
  <p:tag name="KSO_WM_TEMPLATE_CATEGORY" val="custom"/>
  <p:tag name="KSO_WM_TEMPLATE_INDEX" val="20205176"/>
</p:tagLst>
</file>

<file path=ppt/tags/tag93.xml><?xml version="1.0" encoding="utf-8"?>
<p:tagLst xmlns:p="http://schemas.openxmlformats.org/presentationml/2006/main">
  <p:tag name="KSO_WM_BEAUTIFY_FLAG" val="#wm#"/>
  <p:tag name="KSO_WM_TEMPLATE_CATEGORY" val="custom"/>
  <p:tag name="KSO_WM_TEMPLATE_INDEX" val="20205176"/>
</p:tagLst>
</file>

<file path=ppt/tags/tag94.xml><?xml version="1.0" encoding="utf-8"?>
<p:tagLst xmlns:p="http://schemas.openxmlformats.org/presentationml/2006/main">
  <p:tag name="KSO_WM_BEAUTIFY_FLAG" val="#wm#"/>
  <p:tag name="KSO_WM_TEMPLATE_CATEGORY" val="custom"/>
  <p:tag name="KSO_WM_TEMPLATE_INDEX" val="20205176"/>
</p:tagLst>
</file>

<file path=ppt/tags/tag95.xml><?xml version="1.0" encoding="utf-8"?>
<p:tagLst xmlns:p="http://schemas.openxmlformats.org/presentationml/2006/main">
  <p:tag name="KSO_WM_BEAUTIFY_FLAG" val="#wm#"/>
  <p:tag name="KSO_WM_TEMPLATE_CATEGORY" val="custom"/>
  <p:tag name="KSO_WM_TEMPLATE_INDEX" val="20205176"/>
</p:tagLst>
</file>

<file path=ppt/tags/tag96.xml><?xml version="1.0" encoding="utf-8"?>
<p:tagLst xmlns:p="http://schemas.openxmlformats.org/presentationml/2006/main">
  <p:tag name="KSO_WM_UNIT_TABLE_BEAUTIFY" val="smartTable{f69b4a28-925a-45d6-9784-0c999de0991a}"/>
  <p:tag name="TABLE_ENDDRAG_ORIGIN_RECT" val="863*335"/>
  <p:tag name="TABLE_ENDDRAG_RECT" val="47*132*863*335"/>
</p:tagLst>
</file>

<file path=ppt/tags/tag97.xml><?xml version="1.0" encoding="utf-8"?>
<p:tagLst xmlns:p="http://schemas.openxmlformats.org/presentationml/2006/main">
  <p:tag name="KSO_WM_BEAUTIFY_FLAG" val="#wm#"/>
  <p:tag name="KSO_WM_TEMPLATE_CATEGORY" val="custom"/>
  <p:tag name="KSO_WM_TEMPLATE_INDEX" val="20205176"/>
</p:tagLst>
</file>

<file path=ppt/tags/tag98.xml><?xml version="1.0" encoding="utf-8"?>
<p:tagLst xmlns:p="http://schemas.openxmlformats.org/presentationml/2006/main">
  <p:tag name="KSO_WM_BEAUTIFY_FLAG" val="#wm#"/>
  <p:tag name="KSO_WM_TEMPLATE_CATEGORY" val="custom"/>
  <p:tag name="KSO_WM_TEMPLATE_INDEX" val="20205176"/>
</p:tagLst>
</file>

<file path=ppt/tags/tag99.xml><?xml version="1.0" encoding="utf-8"?>
<p:tagLst xmlns:p="http://schemas.openxmlformats.org/presentationml/2006/main">
  <p:tag name="KSO_WM_BEAUTIFY_FLAG" val="#wm#"/>
  <p:tag name="KSO_WM_TEMPLATE_CATEGORY" val="custom"/>
  <p:tag name="KSO_WM_TEMPLATE_INDEX" val="20205176"/>
</p:tagLst>
</file>

<file path=ppt/theme/theme1.xml><?xml version="1.0" encoding="utf-8"?>
<a:theme xmlns:a="http://schemas.openxmlformats.org/drawingml/2006/main" name="Office 主题​​">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gs>
            <a:gs pos="100000">
              <a:schemeClr val="phClr">
                <a:lumMod val="85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自定义 3">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4E67C8"/>
      </a:accent6>
      <a:hlink>
        <a:srgbClr val="56C7AA"/>
      </a:hlink>
      <a:folHlink>
        <a:srgbClr val="59A8D1"/>
      </a:folHlink>
    </a:clrScheme>
    <a:fontScheme name="自定义 3">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2424</Words>
  <Application>WPS 演示</Application>
  <PresentationFormat>宽屏</PresentationFormat>
  <Paragraphs>221</Paragraphs>
  <Slides>26</Slides>
  <Notes>6</Notes>
  <HiddenSlides>0</HiddenSlides>
  <MMClips>0</MMClips>
  <ScaleCrop>false</ScaleCrop>
  <HeadingPairs>
    <vt:vector size="6" baseType="variant">
      <vt:variant>
        <vt:lpstr>已用的字体</vt:lpstr>
      </vt:variant>
      <vt:variant>
        <vt:i4>11</vt:i4>
      </vt:variant>
      <vt:variant>
        <vt:lpstr>主题</vt:lpstr>
      </vt:variant>
      <vt:variant>
        <vt:i4>2</vt:i4>
      </vt:variant>
      <vt:variant>
        <vt:lpstr>幻灯片标题</vt:lpstr>
      </vt:variant>
      <vt:variant>
        <vt:i4>26</vt:i4>
      </vt:variant>
    </vt:vector>
  </HeadingPairs>
  <TitlesOfParts>
    <vt:vector size="39" baseType="lpstr">
      <vt:lpstr>Arial</vt:lpstr>
      <vt:lpstr>宋体</vt:lpstr>
      <vt:lpstr>Wingdings</vt:lpstr>
      <vt:lpstr>微软雅黑</vt:lpstr>
      <vt:lpstr>Wingdings</vt:lpstr>
      <vt:lpstr>Arial Unicode MS</vt:lpstr>
      <vt:lpstr>Calibri</vt:lpstr>
      <vt:lpstr>Times New Roman</vt:lpstr>
      <vt:lpstr>Nimbus Roman No9 L</vt:lpstr>
      <vt:lpstr>ksdb</vt:lpstr>
      <vt:lpstr>黑体</vt:lpstr>
      <vt:lpstr>Office 主题​​</vt:lpstr>
      <vt:lpstr>Office 主题</vt:lpstr>
      <vt:lpstr>PowerPoint 演示文稿</vt:lpstr>
      <vt:lpstr>PowerPoint 演示文稿</vt:lpstr>
      <vt:lpstr>PowerPoint 演示文稿</vt:lpstr>
      <vt:lpstr>试点是法定环节</vt:lpstr>
      <vt:lpstr>试点目的</vt:lpstr>
      <vt:lpstr>PowerPoint 演示文稿</vt:lpstr>
      <vt:lpstr>试点范围</vt:lpstr>
      <vt:lpstr>试点对象</vt:lpstr>
      <vt:lpstr>试点时间</vt:lpstr>
      <vt:lpstr>PowerPoint 演示文稿</vt:lpstr>
      <vt:lpstr>试点内容和方法</vt:lpstr>
      <vt:lpstr>PowerPoint 演示文稿</vt:lpstr>
      <vt:lpstr>试点工作流程</vt:lpstr>
      <vt:lpstr>试点工作流程</vt:lpstr>
      <vt:lpstr>试点工作流程</vt:lpstr>
      <vt:lpstr>试点工作流程</vt:lpstr>
      <vt:lpstr>PowerPoint 演示文稿</vt:lpstr>
      <vt:lpstr>组织实施</vt:lpstr>
      <vt:lpstr>PowerPoint 演示文稿</vt:lpstr>
      <vt:lpstr>相关要求</vt:lpstr>
      <vt:lpstr>主要任务及时间节点</vt:lpstr>
      <vt:lpstr>PowerPoint 演示文稿</vt:lpstr>
      <vt:lpstr>要研究的重点问题</vt:lpstr>
      <vt:lpstr>要研究的重点问题</vt:lpstr>
      <vt:lpstr>要研究的重点问题</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
  <cp:lastModifiedBy>李鹏</cp:lastModifiedBy>
  <cp:revision>217</cp:revision>
  <dcterms:created xsi:type="dcterms:W3CDTF">2023-04-01T10:07:00Z</dcterms:created>
  <dcterms:modified xsi:type="dcterms:W3CDTF">2023-04-02T01:59:13Z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2052-11.1.0.14036</vt:lpwstr>
  </property>
  <property fmtid="{D5CDD505-2E9C-101B-9397-08002B2CF9AE}" pid="3" name="ICV">
    <vt:lpwstr>2398FD2EE72642ABB5A363B912C5D3E3</vt:lpwstr>
  </property>
</Properties>
</file>